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72.xml" ContentType="application/inkml+xml"/>
  <Override PartName="/ppt/ink/ink173.xml" ContentType="application/inkml+xml"/>
  <Override PartName="/ppt/ink/ink174.xml" ContentType="application/inkml+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1"/>
  </p:sldMasterIdLst>
  <p:notesMasterIdLst>
    <p:notesMasterId r:id="rId274"/>
  </p:notesMasterIdLst>
  <p:handoutMasterIdLst>
    <p:handoutMasterId r:id="rId275"/>
  </p:handoutMasterIdLst>
  <p:sldIdLst>
    <p:sldId id="356" r:id="rId2"/>
    <p:sldId id="357" r:id="rId3"/>
    <p:sldId id="359" r:id="rId4"/>
    <p:sldId id="570" r:id="rId5"/>
    <p:sldId id="360" r:id="rId6"/>
    <p:sldId id="361" r:id="rId7"/>
    <p:sldId id="362" r:id="rId8"/>
    <p:sldId id="376" r:id="rId9"/>
    <p:sldId id="377" r:id="rId10"/>
    <p:sldId id="569" r:id="rId11"/>
    <p:sldId id="363" r:id="rId12"/>
    <p:sldId id="387" r:id="rId13"/>
    <p:sldId id="368" r:id="rId14"/>
    <p:sldId id="386" r:id="rId15"/>
    <p:sldId id="369" r:id="rId16"/>
    <p:sldId id="364" r:id="rId17"/>
    <p:sldId id="365" r:id="rId18"/>
    <p:sldId id="366" r:id="rId19"/>
    <p:sldId id="367" r:id="rId20"/>
    <p:sldId id="374" r:id="rId21"/>
    <p:sldId id="380" r:id="rId22"/>
    <p:sldId id="370" r:id="rId23"/>
    <p:sldId id="371" r:id="rId24"/>
    <p:sldId id="372" r:id="rId25"/>
    <p:sldId id="571" r:id="rId26"/>
    <p:sldId id="373" r:id="rId27"/>
    <p:sldId id="375" r:id="rId28"/>
    <p:sldId id="382" r:id="rId29"/>
    <p:sldId id="383" r:id="rId30"/>
    <p:sldId id="384" r:id="rId31"/>
    <p:sldId id="385" r:id="rId32"/>
    <p:sldId id="388" r:id="rId33"/>
    <p:sldId id="389" r:id="rId34"/>
    <p:sldId id="390" r:id="rId35"/>
    <p:sldId id="391" r:id="rId36"/>
    <p:sldId id="421" r:id="rId37"/>
    <p:sldId id="395" r:id="rId38"/>
    <p:sldId id="392" r:id="rId39"/>
    <p:sldId id="393" r:id="rId40"/>
    <p:sldId id="394"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1" r:id="rId56"/>
    <p:sldId id="412" r:id="rId57"/>
    <p:sldId id="413" r:id="rId58"/>
    <p:sldId id="410" r:id="rId59"/>
    <p:sldId id="414" r:id="rId60"/>
    <p:sldId id="415" r:id="rId61"/>
    <p:sldId id="416" r:id="rId62"/>
    <p:sldId id="417" r:id="rId63"/>
    <p:sldId id="418" r:id="rId64"/>
    <p:sldId id="419" r:id="rId65"/>
    <p:sldId id="420"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434" r:id="rId79"/>
    <p:sldId id="435" r:id="rId80"/>
    <p:sldId id="436" r:id="rId81"/>
    <p:sldId id="438" r:id="rId82"/>
    <p:sldId id="439" r:id="rId83"/>
    <p:sldId id="440" r:id="rId84"/>
    <p:sldId id="441" r:id="rId85"/>
    <p:sldId id="442" r:id="rId86"/>
    <p:sldId id="443" r:id="rId87"/>
    <p:sldId id="444" r:id="rId88"/>
    <p:sldId id="445" r:id="rId89"/>
    <p:sldId id="446" r:id="rId90"/>
    <p:sldId id="447" r:id="rId91"/>
    <p:sldId id="448" r:id="rId92"/>
    <p:sldId id="449" r:id="rId93"/>
    <p:sldId id="450" r:id="rId94"/>
    <p:sldId id="451" r:id="rId95"/>
    <p:sldId id="452" r:id="rId96"/>
    <p:sldId id="453" r:id="rId97"/>
    <p:sldId id="454" r:id="rId98"/>
    <p:sldId id="455" r:id="rId99"/>
    <p:sldId id="456" r:id="rId100"/>
    <p:sldId id="459" r:id="rId101"/>
    <p:sldId id="460" r:id="rId102"/>
    <p:sldId id="458" r:id="rId103"/>
    <p:sldId id="572" r:id="rId104"/>
    <p:sldId id="573" r:id="rId105"/>
    <p:sldId id="457" r:id="rId106"/>
    <p:sldId id="462" r:id="rId107"/>
    <p:sldId id="463" r:id="rId108"/>
    <p:sldId id="464" r:id="rId109"/>
    <p:sldId id="465" r:id="rId110"/>
    <p:sldId id="466" r:id="rId111"/>
    <p:sldId id="467" r:id="rId112"/>
    <p:sldId id="582" r:id="rId113"/>
    <p:sldId id="468" r:id="rId114"/>
    <p:sldId id="469" r:id="rId115"/>
    <p:sldId id="470" r:id="rId116"/>
    <p:sldId id="471" r:id="rId117"/>
    <p:sldId id="473" r:id="rId118"/>
    <p:sldId id="474" r:id="rId119"/>
    <p:sldId id="475" r:id="rId120"/>
    <p:sldId id="476" r:id="rId121"/>
    <p:sldId id="477" r:id="rId122"/>
    <p:sldId id="478" r:id="rId123"/>
    <p:sldId id="479" r:id="rId124"/>
    <p:sldId id="574" r:id="rId125"/>
    <p:sldId id="575" r:id="rId126"/>
    <p:sldId id="576" r:id="rId127"/>
    <p:sldId id="578" r:id="rId128"/>
    <p:sldId id="579" r:id="rId129"/>
    <p:sldId id="580" r:id="rId130"/>
    <p:sldId id="480" r:id="rId131"/>
    <p:sldId id="481" r:id="rId132"/>
    <p:sldId id="482" r:id="rId133"/>
    <p:sldId id="483" r:id="rId134"/>
    <p:sldId id="484" r:id="rId135"/>
    <p:sldId id="485" r:id="rId136"/>
    <p:sldId id="486" r:id="rId137"/>
    <p:sldId id="487" r:id="rId138"/>
    <p:sldId id="488" r:id="rId139"/>
    <p:sldId id="489" r:id="rId140"/>
    <p:sldId id="490" r:id="rId141"/>
    <p:sldId id="491" r:id="rId142"/>
    <p:sldId id="492" r:id="rId143"/>
    <p:sldId id="493" r:id="rId144"/>
    <p:sldId id="494" r:id="rId145"/>
    <p:sldId id="495" r:id="rId146"/>
    <p:sldId id="496" r:id="rId147"/>
    <p:sldId id="497" r:id="rId148"/>
    <p:sldId id="498" r:id="rId149"/>
    <p:sldId id="499" r:id="rId150"/>
    <p:sldId id="500" r:id="rId151"/>
    <p:sldId id="501" r:id="rId152"/>
    <p:sldId id="581" r:id="rId153"/>
    <p:sldId id="584" r:id="rId154"/>
    <p:sldId id="585" r:id="rId155"/>
    <p:sldId id="586" r:id="rId156"/>
    <p:sldId id="502" r:id="rId157"/>
    <p:sldId id="503" r:id="rId158"/>
    <p:sldId id="504" r:id="rId159"/>
    <p:sldId id="507" r:id="rId160"/>
    <p:sldId id="505" r:id="rId161"/>
    <p:sldId id="506" r:id="rId162"/>
    <p:sldId id="508" r:id="rId163"/>
    <p:sldId id="589" r:id="rId164"/>
    <p:sldId id="587" r:id="rId165"/>
    <p:sldId id="590" r:id="rId166"/>
    <p:sldId id="592" r:id="rId167"/>
    <p:sldId id="593" r:id="rId168"/>
    <p:sldId id="594" r:id="rId169"/>
    <p:sldId id="595" r:id="rId170"/>
    <p:sldId id="591" r:id="rId171"/>
    <p:sldId id="509" r:id="rId172"/>
    <p:sldId id="510" r:id="rId173"/>
    <p:sldId id="511" r:id="rId174"/>
    <p:sldId id="512" r:id="rId175"/>
    <p:sldId id="513" r:id="rId176"/>
    <p:sldId id="514" r:id="rId177"/>
    <p:sldId id="515" r:id="rId178"/>
    <p:sldId id="516" r:id="rId179"/>
    <p:sldId id="517" r:id="rId180"/>
    <p:sldId id="518" r:id="rId181"/>
    <p:sldId id="519" r:id="rId182"/>
    <p:sldId id="520" r:id="rId183"/>
    <p:sldId id="521" r:id="rId184"/>
    <p:sldId id="522" r:id="rId185"/>
    <p:sldId id="523" r:id="rId186"/>
    <p:sldId id="524" r:id="rId187"/>
    <p:sldId id="525" r:id="rId188"/>
    <p:sldId id="526" r:id="rId189"/>
    <p:sldId id="527" r:id="rId190"/>
    <p:sldId id="528" r:id="rId191"/>
    <p:sldId id="596" r:id="rId192"/>
    <p:sldId id="534" r:id="rId193"/>
    <p:sldId id="535" r:id="rId194"/>
    <p:sldId id="536" r:id="rId195"/>
    <p:sldId id="532" r:id="rId196"/>
    <p:sldId id="529" r:id="rId197"/>
    <p:sldId id="583" r:id="rId198"/>
    <p:sldId id="599" r:id="rId199"/>
    <p:sldId id="610" r:id="rId200"/>
    <p:sldId id="611" r:id="rId201"/>
    <p:sldId id="600" r:id="rId202"/>
    <p:sldId id="601" r:id="rId203"/>
    <p:sldId id="609" r:id="rId204"/>
    <p:sldId id="602" r:id="rId205"/>
    <p:sldId id="603" r:id="rId206"/>
    <p:sldId id="606" r:id="rId207"/>
    <p:sldId id="607" r:id="rId208"/>
    <p:sldId id="608" r:id="rId209"/>
    <p:sldId id="530" r:id="rId210"/>
    <p:sldId id="533" r:id="rId211"/>
    <p:sldId id="537" r:id="rId212"/>
    <p:sldId id="538" r:id="rId213"/>
    <p:sldId id="539" r:id="rId214"/>
    <p:sldId id="540" r:id="rId215"/>
    <p:sldId id="541" r:id="rId216"/>
    <p:sldId id="542" r:id="rId217"/>
    <p:sldId id="543" r:id="rId218"/>
    <p:sldId id="622" r:id="rId219"/>
    <p:sldId id="623" r:id="rId220"/>
    <p:sldId id="624" r:id="rId221"/>
    <p:sldId id="546" r:id="rId222"/>
    <p:sldId id="547" r:id="rId223"/>
    <p:sldId id="548" r:id="rId224"/>
    <p:sldId id="549" r:id="rId225"/>
    <p:sldId id="550" r:id="rId226"/>
    <p:sldId id="551" r:id="rId227"/>
    <p:sldId id="552" r:id="rId228"/>
    <p:sldId id="553" r:id="rId229"/>
    <p:sldId id="554" r:id="rId230"/>
    <p:sldId id="555" r:id="rId231"/>
    <p:sldId id="556" r:id="rId232"/>
    <p:sldId id="557" r:id="rId233"/>
    <p:sldId id="558" r:id="rId234"/>
    <p:sldId id="559" r:id="rId235"/>
    <p:sldId id="560" r:id="rId236"/>
    <p:sldId id="561" r:id="rId237"/>
    <p:sldId id="562" r:id="rId238"/>
    <p:sldId id="563" r:id="rId239"/>
    <p:sldId id="564" r:id="rId240"/>
    <p:sldId id="565" r:id="rId241"/>
    <p:sldId id="566" r:id="rId242"/>
    <p:sldId id="567" r:id="rId243"/>
    <p:sldId id="633" r:id="rId244"/>
    <p:sldId id="531" r:id="rId245"/>
    <p:sldId id="568" r:id="rId246"/>
    <p:sldId id="628" r:id="rId247"/>
    <p:sldId id="612" r:id="rId248"/>
    <p:sldId id="613" r:id="rId249"/>
    <p:sldId id="614" r:id="rId250"/>
    <p:sldId id="615" r:id="rId251"/>
    <p:sldId id="616" r:id="rId252"/>
    <p:sldId id="617" r:id="rId253"/>
    <p:sldId id="618" r:id="rId254"/>
    <p:sldId id="619" r:id="rId255"/>
    <p:sldId id="620" r:id="rId256"/>
    <p:sldId id="621" r:id="rId257"/>
    <p:sldId id="627" r:id="rId258"/>
    <p:sldId id="379" r:id="rId259"/>
    <p:sldId id="437" r:id="rId260"/>
    <p:sldId id="358" r:id="rId261"/>
    <p:sldId id="597" r:id="rId262"/>
    <p:sldId id="598" r:id="rId263"/>
    <p:sldId id="461" r:id="rId264"/>
    <p:sldId id="625" r:id="rId265"/>
    <p:sldId id="629" r:id="rId266"/>
    <p:sldId id="630" r:id="rId267"/>
    <p:sldId id="631" r:id="rId268"/>
    <p:sldId id="632" r:id="rId269"/>
    <p:sldId id="472" r:id="rId270"/>
    <p:sldId id="626" r:id="rId271"/>
    <p:sldId id="604" r:id="rId272"/>
    <p:sldId id="605" r:id="rId273"/>
  </p:sldIdLst>
  <p:sldSz cx="9144000" cy="5143500" type="screen16x9"/>
  <p:notesSz cx="7010400" cy="92964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167">
          <p15:clr>
            <a:srgbClr val="A4A3A4"/>
          </p15:clr>
        </p15:guide>
        <p15:guide id="5" pos="16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ah, Beng Mey" initials="CBM" lastIdx="5" clrIdx="0">
    <p:extLst>
      <p:ext uri="{19B8F6BF-5375-455C-9EA6-DF929625EA0E}">
        <p15:presenceInfo xmlns:p15="http://schemas.microsoft.com/office/powerpoint/2012/main" userId="S-1-5-21-1971345664-1559653683-1850952788-208039" providerId="AD"/>
      </p:ext>
    </p:extLst>
  </p:cmAuthor>
  <p:cmAuthor id="2" name="R2, Arun" initials="RA" lastIdx="6" clrIdx="1">
    <p:extLst>
      <p:ext uri="{19B8F6BF-5375-455C-9EA6-DF929625EA0E}">
        <p15:presenceInfo xmlns:p15="http://schemas.microsoft.com/office/powerpoint/2012/main" userId="S::Arun_R2@dell.com::4ce6e22d-8e4c-415a-bdf8-c4b2db8d3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4434" autoAdjust="0"/>
  </p:normalViewPr>
  <p:slideViewPr>
    <p:cSldViewPr snapToGrid="0">
      <p:cViewPr varScale="1">
        <p:scale>
          <a:sx n="137" d="100"/>
          <a:sy n="137" d="100"/>
        </p:scale>
        <p:origin x="912" y="96"/>
      </p:cViewPr>
      <p:guideLst>
        <p:guide orient="horz" pos="3072"/>
        <p:guide pos="5577"/>
        <p:guide pos="180"/>
        <p:guide orient="horz" pos="167"/>
        <p:guide pos="168"/>
      </p:guideLst>
    </p:cSldViewPr>
  </p:slideViewPr>
  <p:notesTextViewPr>
    <p:cViewPr>
      <p:scale>
        <a:sx n="3" d="2"/>
        <a:sy n="3" d="2"/>
      </p:scale>
      <p:origin x="0" y="0"/>
    </p:cViewPr>
  </p:notesTextViewPr>
  <p:sorterViewPr>
    <p:cViewPr>
      <p:scale>
        <a:sx n="100" d="100"/>
        <a:sy n="100" d="100"/>
      </p:scale>
      <p:origin x="0" y="-33516"/>
    </p:cViewPr>
  </p:sorter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commentAuthors" Target="commentAuthor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7865ABAC-9291-4D87-9512-817B6B64A1EE}" type="datetimeFigureOut">
              <a:rPr lang="en-US" smtClean="0"/>
              <a:t>2/17/2022</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2CBB36E-289C-400C-9E73-A4320D1DC1F4}" type="slidenum">
              <a:rPr lang="en-US" smtClean="0"/>
              <a:t>‹#›</a:t>
            </a:fld>
            <a:endParaRPr lang="en-US"/>
          </a:p>
        </p:txBody>
      </p:sp>
      <p:sp>
        <p:nvSpPr>
          <p:cNvPr id="6" name="fl" descr="                              Dell - Internal Use - Confidential&#10;"/>
          <p:cNvSpPr txBox="1"/>
          <p:nvPr/>
        </p:nvSpPr>
        <p:spPr>
          <a:xfrm>
            <a:off x="0" y="8737600"/>
            <a:ext cx="7010400" cy="592470"/>
          </a:xfrm>
          <a:prstGeom prst="rect">
            <a:avLst/>
          </a:prstGeom>
          <a:noFill/>
        </p:spPr>
        <p:txBody>
          <a:bodyPr vert="horz" rtlCol="0">
            <a:spAutoFit/>
          </a:bodyPr>
          <a:lstStyle/>
          <a:p>
            <a:r>
              <a:rPr lang="en-US" sz="850" b="1">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001041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0.933"/>
    </inkml:context>
    <inkml:brush xml:id="br0">
      <inkml:brushProperty name="width" value="0.025" units="cm"/>
      <inkml:brushProperty name="height" value="0.025" units="cm"/>
      <inkml:brushProperty name="ignorePressure" value="1"/>
    </inkml:brush>
  </inkml:definitions>
  <inkml:trace contextRef="#ctx0" brushRef="#br0">37 1,'0'3,"0"5,0 4,0 3,-3 3,-1 1,0 0,1 2,0-1,2 0,-3 0,-1 0,1-1,0 1,2-4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1.573"/>
    </inkml:context>
    <inkml:brush xml:id="br0">
      <inkml:brushProperty name="width" value="0.025" units="cm"/>
      <inkml:brushProperty name="height" value="0.025" units="cm"/>
      <inkml:brushProperty name="ignorePressure" value="1"/>
    </inkml:brush>
  </inkml:definitions>
  <inkml:trace contextRef="#ctx0" brushRef="#br0">41 1,'-4'3,"0"5,0 4,0 3,2 3,-3 1,0 1,0 0,2 1,0-1,2-4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970"/>
    </inkml:context>
    <inkml:brush xml:id="br0">
      <inkml:brushProperty name="width" value="0.05" units="cm"/>
      <inkml:brushProperty name="height" value="0.05" units="cm"/>
      <inkml:brushProperty name="ignorePressure" value="1"/>
    </inkml:brush>
  </inkml:definitions>
  <inkml:trace contextRef="#ctx0" brushRef="#br0">1 58,'6'-4,"6"0,5 0,1 0,2-1,1-1,-1 1,1 1,-1-1,0-1,0 1,0 2,-4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2.952"/>
    </inkml:context>
    <inkml:brush xml:id="br0">
      <inkml:brushProperty name="width" value="0.05" units="cm"/>
      <inkml:brushProperty name="height" value="0.05" units="cm"/>
      <inkml:brushProperty name="ignorePressure" value="1"/>
    </inkml:brush>
  </inkml:definitions>
  <inkml:trace contextRef="#ctx0" brushRef="#br0">1 219,'23'-25,"-21"22,1-1,0 1,-1 0,1-1,1 2,-1-1,0 0,1 0,-1 1,1 0,0 0,-1 0,1 0,0 1,0-1,0 1,1 0,-1 0,0 0,0 1,1 0,-1 0,5 0,59 14,-53-10,-1 0,0-1,1-1,19 1,-30-3,1-1,-1 1,0-1,1 0,-1 0,0 0,1 0,-1-1,0 0,0 0,0 0,0 0,-1-1,1 1,0-1,-1 0,0 0,5-5,-3 1,0-1,-1 1,0-1,0 0,-1 0,5-12,-6 11,1 1,0 0,1 0,0 0,0 1,6-8,0 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3.609"/>
    </inkml:context>
    <inkml:brush xml:id="br0">
      <inkml:brushProperty name="width" value="0.05" units="cm"/>
      <inkml:brushProperty name="height" value="0.05" units="cm"/>
      <inkml:brushProperty name="ignorePressure" value="1"/>
    </inkml:brush>
  </inkml:definitions>
  <inkml:trace contextRef="#ctx0" brushRef="#br0">0 40,'1'-1,"-1"-1,0 0,1 1,0-1,-1 0,1 1,0-1,0 1,0-1,0 1,0-1,0 1,1 0,-1-1,0 1,1 0,-1 0,1 0,-1 0,1 0,-1 1,1-1,-1 0,1 1,0-1,0 1,-1-1,1 1,2 0,52-6,-56 6,5-1,0 1,0 0,0 1,0-1,0 1,0 0,-1 0,1 0,0 1,-1-1,1 1,-1 0,1 1,-1-1,0 1,0 0,5 4,-7-4,0 0,0 0,-1 0,1 0,-1 0,1 0,-1 0,0 1,0-1,0 0,-1 1,1-1,-1 1,0-1,0 1,0-1,0 0,-1 1,1-1,-1 1,0-1,0 0,0 1,0-1,-3 3,-1 6,-2 0,0-1,0 0,-1 0,-1 0,-16 15,-24 32,49-57,-1-1,1 0,0 1,-1-1,1 0,0 1,0-1,-1 1,1-1,0 1,0-1,0 0,-1 1,1-1,0 1,0-1,0 1,0-1,0 1,0-1,0 1,0-1,0 1,0-1,0 1,0-1,1 1,-1-1,0 0,0 1,0-1,1 1,-1-1,1 1,17 3,24-11,130-50,-160 52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4.798"/>
    </inkml:context>
    <inkml:brush xml:id="br0">
      <inkml:brushProperty name="width" value="0.05" units="cm"/>
      <inkml:brushProperty name="height" value="0.05" units="cm"/>
      <inkml:brushProperty name="ignorePressure" value="1"/>
    </inkml:brush>
  </inkml:definitions>
  <inkml:trace contextRef="#ctx0" brushRef="#br0">207 45,'1'0,"-1"1,0-1,1 0,-1 0,1 0,-1 0,1 0,-1 0,0 0,1 0,-1 0,1 0,-1-1,1 1,-1 0,0 0,1 0,-1 0,1 0,-1-1,0 1,1 0,-1 0,0-1,1 1,-1 0,0-1,0 1,1 0,-1-1,0 1,0 0,1-1,-1 1,0-1,0 1,0 0,0-2,0 2,0-1,0 0,-1 1,1-1,-1 1,1-1,0 1,-1-1,1 1,-1-1,1 1,-1-1,0 1,1 0,-1-1,1 1,-1 0,0-1,1 1,-1 0,0 0,1 0,-1 0,0-1,0 1,-12 0,1 1,-1 0,1 0,0 1,0 1,-1 0,2 0,-1 2,0-1,1 1,0 1,0 0,0 1,-13 10,22-15,1 0,-1-1,1 1,0 0,0-1,0 1,0 0,0 0,0 0,0 0,0 0,1 0,-1 0,1 1,0-1,-1 0,1 0,0 0,0 0,1 1,-1-1,0 0,1 0,-1 0,1 0,0 0,-1 0,1 0,0 0,0 0,0 0,1-1,-1 1,0 0,1-1,-1 1,3 1,8 9,1-1,0 0,27 17,-17-12,-21-15,0 0,0 0,-1 1,1-1,0 1,-1-1,1 1,-1 0,0-1,1 1,-1 0,0 0,0 0,0 0,-1 0,1 0,0 0,-1 0,1 0,-1 0,0 0,0 1,1-1,-2 0,1 0,0 0,0 0,-1 1,1-1,-1 0,1 0,-1 0,0 0,0 0,0 0,0 0,0-1,-1 1,1 0,0 0,-1-1,1 1,-1-1,0 0,1 1,-1-1,0 0,0 0,0 0,0 0,0 0,0 0,0-1,0 1,0-1,0 0,-1 1,1-1,0 0,0 0,0 0,0 0,-1-1,1 1,0-1,-3 0,5 1,-1-1,1 1,-1 0,0 0,1 0,-1-1,1 1,-1 0,1-1,-1 1,1-1,-1 1,1 0,0-1,-1 1,1-1,0 1,-1-1,1 1,0-1,0 0,-1 1,1-1,0 1,0-1,0 0,0 1,0-1,0 1,0-1,0 0,10-21,28-18,-34 37,16-15,-4 5,-2 0,1-2,-2 1,21-29,-32 40,0 0,0 0,-1 0,1-1,0 1,-1 0,0-1,0 1,0-1,0 0,-1 1,1-1,-1 1,0-1,0 0,0 1,-1-1,1 0,-1 1,0-1,0 1,0-1,0 1,-1 0,0-1,1 1,-1 0,0 0,0 0,-1 0,1 0,-4-3,3 4,0-1,0 1,0 0,0 0,0 0,0 1,0-1,-1 1,1 0,0 0,-1 0,1 0,-6 0,-8-1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203"/>
    </inkml:context>
    <inkml:brush xml:id="br0">
      <inkml:brushProperty name="width" value="0.05" units="cm"/>
      <inkml:brushProperty name="height" value="0.05" units="cm"/>
      <inkml:brushProperty name="ignorePressure" value="1"/>
    </inkml:brush>
  </inkml:definitions>
  <inkml:trace contextRef="#ctx0" brushRef="#br0">78 1,'-6'3,"1"1,0 0,0 0,1 0,-1 0,1 1,0 0,0 0,0 0,1 0,0 1,0-1,0 1,1 0,-3 9,2-8,1 1,0 0,0 0,1 0,0-1,0 1,1 0,0 1,0-1,1-1,3 15,-2-18,0 0,0 0,0-1,0 1,1 0,-1-1,1 1,0-1,0 0,1 0,-1 0,1-1,-1 1,1-1,0 0,0 0,0 0,0 0,0-1,0 1,0-1,1 0,-1 0,0-1,1 0,-1 1,0-1,1-1,-1 1,6-2,-5 2,0-1,1 1,-1-1,0-1,0 1,0-1,0 0,0 0,0-1,-1 1,1-1,-1 0,1 0,-1-1,0 1,-1-1,1 0,0 0,-1 0,0 0,0-1,0 1,-1-1,4-9,-4 6,-1 0,1 0,-2 0,1 0,-1 0,-1 0,1-1,-3-7,3 12,-1 0,0 0,-1 0,1 0,0 1,-1-1,0 0,0 1,0-1,0 1,-1-1,0 1,1 0,-1 0,0 0,0 1,-6-4,-9-3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555"/>
    </inkml:context>
    <inkml:brush xml:id="br0">
      <inkml:brushProperty name="width" value="0.05" units="cm"/>
      <inkml:brushProperty name="height" value="0.05" units="cm"/>
      <inkml:brushProperty name="ignorePressure" value="1"/>
    </inkml:brush>
  </inkml:definitions>
  <inkml:trace contextRef="#ctx0" brushRef="#br0">1 55,'0'9,"0"1,1-1,-1 0,2 1,-1-1,1 0,1 0,0 0,4 9,-4-14,-1 0,1 0,0-1,0 1,0-1,0 0,1 0,-1 0,1 0,0 0,0-1,0 0,0 0,0 0,0 0,1-1,-1 1,0-1,1 0,6 0,9 2,0-1,0-1,0-1,0-1,30-5,-43 5,-1-1,0 1,1-2,-1 1,0-1,-1 1,1-2,0 1,6-5,-10 5,1 1,0-1,-1 0,0 0,1 0,-1 0,0 0,-1 0,1-1,0 1,-1 0,0-1,0 0,0 1,0-1,-1 0,1-4,-1 4,0-1,-1 1,0-1,0 1,0 0,0 0,0-1,-1 1,0 0,0 0,0 0,0 1,-1-1,0 0,1 1,-1 0,0 0,-1 0,1 0,0 0,-1 0,0 1,0 0,1 0,-1 0,-1 0,-3-1,-2-1,0 0,0 1,0 1,0 0,0 0,0 1,-1 0,1 0,-1 1,-14 3,-1 2,-48 18,52-14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2.443"/>
    </inkml:context>
    <inkml:brush xml:id="br0">
      <inkml:brushProperty name="width" value="0.05" units="cm"/>
      <inkml:brushProperty name="height" value="0.05" units="cm"/>
      <inkml:brushProperty name="ignorePressure" value="1"/>
    </inkml:brush>
  </inkml:definitions>
  <inkml:trace contextRef="#ctx0" brushRef="#br0">197 3,'-12'-1,"13"-1,1 2,-1 0,1 0,0 1,-1-1,1 0,-1 1,1-1,-1 1,0-1,1 1,-1 0,1 0,-1-1,2 3,0-1,-1-1,1 1,-1 1,1-1,-1 0,0 1,0-1,0 1,0-1,-1 1,1 0,-1 0,1 0,-1 0,0 0,0 0,-1 0,1 0,0 1,-1 5,0-4,-1 0,0-1,-1 1,1 0,-1 0,0-1,0 1,0-1,0 1,-1-1,0 0,-4 5,-7 6,-1 1,-1-2,0 0,-1-1,-22 13,7-10,26-13,-1-1,1 1,0 0,0 1,0 0,0 0,1 0,0 0,-7 8,12-12,-1 1,1-1,0 1,0-1,0 1,0-1,0 1,0-1,0 1,0 0,0-1,0 1,0-1,0 1,1-1,-1 1,0-1,0 1,0-1,1 1,-1-1,0 1,1-1,-1 0,0 1,1-1,-1 1,1-1,-1 0,0 1,1-1,-1 0,1 0,-1 1,1-1,-1 0,1 0,-1 0,1 0,-1 1,1-1,-1 0,1 0,0 0,0 0,29 4,-28-4,104 1,-85-1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276"/>
    </inkml:context>
    <inkml:brush xml:id="br0">
      <inkml:brushProperty name="width" value="0.05" units="cm"/>
      <inkml:brushProperty name="height" value="0.05" units="cm"/>
      <inkml:brushProperty name="ignorePressure" value="1"/>
    </inkml:brush>
  </inkml:definitions>
  <inkml:trace contextRef="#ctx0" brushRef="#br0">172 2,'1'-1,"-1"1,0 0,0 0,0 0,1 0,-1 0,0 0,0 0,0 0,1 0,-1 0,0 0,0 0,1 0,-1 0,0 0,0 0,1 0,-1 0,0 0,0 0,0 0,1 0,-1 0,0 0,0 0,0 0,1 0,-1 1,0-1,0 0,0 0,0 0,1 0,-1 1,0-1,0 0,0 0,0 0,0 1,0-1,1 0,-1 0,0 0,0 1,0-1,0 0,0 0,0 1,0-1,0 0,0 0,0 0,0 1,0-1,0 0,-1 1,-13 13,-26 11,30-20,0 0,1 0,0 1,0 0,1 0,-13 13,20-18,0-1,1 1,-1 0,0 0,1 0,-1 0,1 0,-1 0,1 0,-1 0,1 1,0-1,0 0,-1 0,1 0,0 0,0 0,0 1,0-1,0 0,1 0,-1 0,0 2,2-1,-1 0,1 0,-1 0,1 0,0 0,-1-1,1 1,0-1,0 1,1-1,-1 1,0-1,0 0,0 0,4 1,1 1,1 0,1 1,-1-1,-1 2,1-1,10 9,-17-13,0 1,0 0,-1 0,1 0,0 0,0 0,0 0,-1 0,1 1,-1-1,1 0,-1 0,1 0,-1 1,1-1,-1 0,0 1,0-1,0 0,0 0,0 1,0-1,0 0,0 1,-1-1,1 0,0 0,-1 1,1-1,-1 0,1 0,-1 0,0 0,1 1,-1-1,0 0,0 0,0 0,0-1,0 1,0 0,0 0,0 0,0-1,-2 2,-4 3,0-1,0 0,-1 0,0 0,1-1,-1 0,0-1,-1 1,1-2,0 1,-1-1,-14 0,5-1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863"/>
    </inkml:context>
    <inkml:brush xml:id="br0">
      <inkml:brushProperty name="width" value="0.05" units="cm"/>
      <inkml:brushProperty name="height" value="0.05" units="cm"/>
      <inkml:brushProperty name="ignorePressure" value="1"/>
    </inkml:brush>
  </inkml:definitions>
  <inkml:trace contextRef="#ctx0" brushRef="#br0">77 0,'10'0,"1"0,0 1,-1 0,1 1,18 4,-27-5,0 0,0-1,0 1,0 0,0 0,0 0,-1 1,1-1,0 0,-1 1,1-1,-1 1,1 0,-1-1,0 1,1 0,-1 0,0 0,0 0,-1 0,1 0,0 0,-1 0,1 0,-1 0,1 0,-1 0,0 1,0-1,0 0,0 0,-1 0,1 0,0 0,-2 4,0 0,0-1,-1 0,0 1,0-1,0 0,0 0,-1 0,0-1,0 1,0-1,0 0,-7 5,-63 42,65-46,-47 35,56-40,0 0,-1 0,1 1,0-1,0 0,0 0,0 0,0 0,-1 1,1-1,0 0,0 0,0 0,0 0,0 1,0-1,0 0,0 0,0 0,0 1,0-1,0 0,0 0,0 1,0-1,0 0,0 0,0 0,0 1,0-1,0 0,0 0,0 0,0 1,0-1,0 0,0 0,1 0,-1 0,0 1,0-1,0 0,0 0,0 0,1 0,-1 0,0 1,16 3,16-2,71-20,-86 16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180"/>
    </inkml:context>
    <inkml:brush xml:id="br0">
      <inkml:brushProperty name="width" value="0.05" units="cm"/>
      <inkml:brushProperty name="height" value="0.05" units="cm"/>
      <inkml:brushProperty name="ignorePressure" value="1"/>
    </inkml:brush>
  </inkml:definitions>
  <inkml:trace contextRef="#ctx0" brushRef="#br0">58 1,'-3'7,"-2"5,1 4,-2-1,-1 1,1 0,2 2,1 0,-2 1,0 0,1 0,1 1,0-4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2.273"/>
    </inkml:context>
    <inkml:brush xml:id="br0">
      <inkml:brushProperty name="width" value="0.025" units="cm"/>
      <inkml:brushProperty name="height" value="0.025" units="cm"/>
      <inkml:brushProperty name="ignorePressure" value="1"/>
    </inkml:brush>
  </inkml:definitions>
  <inkml:trace contextRef="#ctx0" brushRef="#br0">19 4,'-2'2,"0"0,0 0,1 0,-1 0,1 0,0 1,-1-1,1 0,0 1,0-1,1 1,-1 0,0-1,1 1,0 0,0-1,-1 1,1 0,1-1,-1 1,0 0,1-1,-1 1,1-1,0 1,0-1,0 1,0-1,0 1,1-1,-1 0,1 0,-1 0,1 0,0 0,0 0,0 0,0 0,0-1,0 1,5 2,-5-3,-1 0,1 1,0-1,0 0,-1 0,1 0,0-1,0 1,0 0,0-1,0 1,0-1,0 1,0-1,0 0,0 0,0 0,1 0,-1 0,0-1,0 1,0-1,0 1,0-1,0 0,-1 1,1-1,0 0,0 0,0-1,-1 1,1 0,0 0,-1-1,0 1,1-1,-1 0,0 1,1-1,-1 0,0 0,0 0,-1 1,1-1,0 0,-1 0,1 0,-1 0,1 0,-1-1,0 1,0-2,0 1,0 1,0 0,0-1,0 1,0-1,-1 1,1-1,-1 1,0 0,1-1,-1 1,0 0,-1 0,1 0,0 0,0 0,-1 0,1 0,-1 0,0 0,0 1,1-1,-1 0,0 1,0 0,-1 0,1-1,0 1,0 0,0 1,-1-1,1 0,0 1,-1-1,1 1,-4-1,-10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931"/>
    </inkml:context>
    <inkml:brush xml:id="br0">
      <inkml:brushProperty name="width" value="0.05" units="cm"/>
      <inkml:brushProperty name="height" value="0.05" units="cm"/>
      <inkml:brushProperty name="ignorePressure" value="1"/>
    </inkml:brush>
  </inkml:definitions>
  <inkml:trace contextRef="#ctx0" brushRef="#br0">8 12,'0'-3,"-3"-2,-1 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276"/>
    </inkml:context>
    <inkml:brush xml:id="br0">
      <inkml:brushProperty name="width" value="0.05" units="cm"/>
      <inkml:brushProperty name="height" value="0.05" units="cm"/>
      <inkml:brushProperty name="ignorePressure" value="1"/>
    </inkml:brush>
  </inkml:definitions>
  <inkml:trace contextRef="#ctx0" brushRef="#br0">161 0,'-7'12,"-1"-1,1-1,-2 0,0 0,0 0,0-1,-18 13,13-11,1 0,1 1,-16 19,27-30,0-1,1 1,-1 0,0 0,1 0,-1 0,1 0,-1 0,1 0,-1 0,1 1,0-1,-1 0,1 0,0 0,0 0,0 0,0 0,0 1,0-1,0 0,0 0,1 0,-1 0,0 0,1 0,-1 1,1-1,-1 0,1 0,-1 0,1-1,0 1,-1 0,1 0,0 0,0 0,0-1,0 1,0 0,0-1,0 1,0 0,0-1,0 0,0 1,2 0,4 1,0 1,0-2,0 1,0 0,15 0,-4-2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609"/>
    </inkml:context>
    <inkml:brush xml:id="br0">
      <inkml:brushProperty name="width" value="0.05" units="cm"/>
      <inkml:brushProperty name="height" value="0.05" units="cm"/>
      <inkml:brushProperty name="ignorePressure" value="1"/>
    </inkml:brush>
  </inkml:definitions>
  <inkml:trace contextRef="#ctx0" brushRef="#br0">95 0,'-3'4,"-2"3,-2 5,-1 3,1 3,-1 1,0 1,3 0,-3-3,1-1,2-1,-3-2,2 0,0 1,2-2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6.127"/>
    </inkml:context>
    <inkml:brush xml:id="br0">
      <inkml:brushProperty name="width" value="0.05" units="cm"/>
      <inkml:brushProperty name="height" value="0.05" units="cm"/>
      <inkml:brushProperty name="ignorePressure" value="1"/>
    </inkml:brush>
  </inkml:definitions>
  <inkml:trace contextRef="#ctx0" brushRef="#br0">113 1,'-4'0,"-3"0,-5 3,-3 2,-3-1,-1 3,0 0,5 2,9-1,9-1,6 1,6 3,-1 2,-2 3,-1 2,-2-2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7.172"/>
    </inkml:context>
    <inkml:brush xml:id="br0">
      <inkml:brushProperty name="width" value="0.05" units="cm"/>
      <inkml:brushProperty name="height" value="0.05" units="cm"/>
      <inkml:brushProperty name="ignorePressure" value="1"/>
    </inkml:brush>
  </inkml:definitions>
  <inkml:trace contextRef="#ctx0" brushRef="#br0">77 16,'0'-1,"0"0,0 1,0-1,0 1,0-1,0 0,0 1,-1-1,1 1,0-1,0 0,-1 1,1-1,0 1,-1-1,1 1,-1-1,1 1,0-1,-1 1,1 0,-1-1,1 1,-1 0,1-1,-1 1,0 0,1-1,-1 1,1 0,-1 0,-1 0,-25 3,25-2,0-1,0 1,0-1,0 1,1 0,-1 0,0 0,1 0,-1 0,0 0,1 1,0-1,-1 0,1 1,0-1,-1 1,1-1,0 1,0 0,0 0,1-1,-1 1,0 0,1 0,-1 0,1 0,-1 2,2-1,0 0,1 0,-1-1,1 1,0-1,0 1,0-1,0 0,0 0,0 1,0-2,1 1,-1 0,4 1,-3 0,1-1,-1 0,0 1,0 0,0-1,-1 1,1 0,0 1,-1-1,2 4,-2-2,-1 1,0-1,0 1,0-1,-1 1,0 0,0-1,0 1,-1-1,0 1,-2 8,-23 63,18-56,1-5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536"/>
    </inkml:context>
    <inkml:brush xml:id="br0">
      <inkml:brushProperty name="width" value="0.05" units="cm"/>
      <inkml:brushProperty name="height" value="0.05" units="cm"/>
      <inkml:brushProperty name="ignorePressure" value="1"/>
    </inkml:brush>
  </inkml:definitions>
  <inkml:trace contextRef="#ctx0" brushRef="#br0">191 0,'-74'6,"69"-5,-1 0,1 1,-1-1,1 1,0 0,0 0,-1 1,1 0,1 0,-9 6,13-9,-1 1,0 0,1 0,-1 0,1 0,-1-1,1 1,-1 0,1 0,0 0,-1 0,1 0,0 0,0 0,0 0,0 0,0 0,0 0,0 0,0 0,0 0,0 0,0 0,1 0,-1 0,0 0,1 0,-1 0,1 0,-1 0,1 0,0-1,-1 1,1 0,0 0,-1-1,1 1,0 0,1 0,43 31,-29-22,-14-9,-1 0,1 1,0-1,-1 0,1 1,-1-1,1 1,-1-1,0 1,1 0,-1 0,0-1,0 1,0 0,-1 0,1 0,0 0,-1 0,1 0,-1 0,0 0,0 0,0 3,0-2,-1 0,0-1,0 1,-1 0,1-1,-1 0,1 1,-1-1,1 0,-1 0,0 1,0-1,0-1,-5 4,-6 4,0-2,0 1,-1-2,1 0,-17 5,12-6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857"/>
    </inkml:context>
    <inkml:brush xml:id="br0">
      <inkml:brushProperty name="width" value="0.05" units="cm"/>
      <inkml:brushProperty name="height" value="0.05" units="cm"/>
      <inkml:brushProperty name="ignorePressure" value="1"/>
    </inkml:brush>
  </inkml:definitions>
  <inkml:trace contextRef="#ctx0" brushRef="#br0">120 0,'0'7,"0"5,-3 7,-1 4,-1 4,2 5,-3 3,0 2,-2 5,-3 5,0 5,-1-1,-2-1,1-4,0 1,2-7</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237"/>
    </inkml:context>
    <inkml:brush xml:id="br0">
      <inkml:brushProperty name="width" value="0.05" units="cm"/>
      <inkml:brushProperty name="height" value="0.05" units="cm"/>
      <inkml:brushProperty name="ignorePressure" value="1"/>
    </inkml:brush>
  </inkml:definitions>
  <inkml:trace contextRef="#ctx0" brushRef="#br0">288 2,'-18'-1,"1"1,0 0,0 2,-1 0,1 1,0 0,1 1,-21 9,36-13,0 0,0 1,0-1,-1 1,1-1,0 1,0-1,0 1,0 0,0-1,1 1,-1 0,0 0,0 0,0 0,1-1,-1 1,0 0,1 0,-1 1,1-1,-1 0,1 0,0 0,-1 0,1 0,0 0,0 1,0-1,0 0,0 0,0 0,0 0,0 1,0-1,1 0,-1 0,1 2,2 3,1 0,0 0,1 0,-1-1,10 9,-10-11,-1 0,0 0,0 0,-1 0,1 0,0 1,-1-1,0 1,0-1,0 1,0 0,-1 0,2 5,-4-6,1 0,-1 0,0 0,0 1,-1-1,1 0,-1 0,1-1,-1 1,0 0,0-1,0 1,-1-1,1 1,0-1,-1 0,0 0,1 0,-1 0,0-1,0 1,0-1,0 0,-7 2,3 0,-1-1,0 0,0 0,0-1,-1 0,1 0,0-1,-17-1,8-3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572"/>
    </inkml:context>
    <inkml:brush xml:id="br0">
      <inkml:brushProperty name="width" value="0.05" units="cm"/>
      <inkml:brushProperty name="height" value="0.05" units="cm"/>
      <inkml:brushProperty name="ignorePressure" value="1"/>
    </inkml:brush>
  </inkml:definitions>
  <inkml:trace contextRef="#ctx0" brushRef="#br0">197 1,'-2'30,"-2"-1,-2 0,0 1,-2-2,-1 1,-15 30,-8 30,-64 155,88-205,6-23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056"/>
    </inkml:context>
    <inkml:brush xml:id="br0">
      <inkml:brushProperty name="width" value="0.05" units="cm"/>
      <inkml:brushProperty name="height" value="0.05" units="cm"/>
      <inkml:brushProperty name="ignorePressure" value="1"/>
    </inkml:brush>
  </inkml:definitions>
  <inkml:trace contextRef="#ctx0" brushRef="#br0">109 2,'2'-1,"-1"1,1 0,-1 0,1 0,0 0,-1 0,1 0,-1 0,1 1,-1-1,1 1,-1-1,1 1,-1-1,1 1,-1 0,1 0,-1-1,0 1,0 0,1 0,-1 1,0-1,0 0,0 0,0 1,0-1,0 0,-1 1,1-1,0 1,-1-1,1 1,-1-1,1 1,-1-1,0 1,0-1,0 1,0 0,0-1,0 1,0-1,0 1,0 0,-1-1,1 1,-2 1,0 5,0-1,-1 0,-1 0,1 0,-1 0,0-1,0 0,-1 1,-5 5,-97 82,107-94,0 0,0 0,0 0,0 0,0 0,0 0,-1 1,1-1,0 0,0 0,0 0,0 0,0 0,0 0,0 1,0-1,0 0,0 0,0 0,0 0,0 1,0-1,0 0,0 0,0 0,0 0,0 0,0 1,0-1,0 0,0 0,0 0,0 0,0 1,0-1,0 0,0 0,1 0,-1 0,0 0,0 0,0 0,0 1,0-1,0 0,0 0,1 0,-1 0,0 0,0 0,0 0,0 0,0 0,1 0,-1 0,0 0,0 0,0 0,0 0,1 0,-1 0,0 0,0 0,20 0,21-6,-36 5,19-4,45-15,-56 14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251"/>
    </inkml:context>
    <inkml:brush xml:id="br0">
      <inkml:brushProperty name="width" value="0.025" units="cm"/>
      <inkml:brushProperty name="height" value="0.025" units="cm"/>
      <inkml:brushProperty name="ignorePressure" value="1"/>
    </inkml:brush>
  </inkml:definitions>
  <inkml:trace contextRef="#ctx0" brushRef="#br0">142 0,'-11'8,"0"0,0 1,1 0,0 1,1 0,-12 15,-11 12,29-35,1 0,-1 1,1-1,0 1,0 0,0 0,0 0,0 0,1 0,-1 0,1 1,-1 2,2-5,0 0,0 0,0-1,0 1,0 0,0-1,0 1,1 0,-1-1,0 1,0 0,1-1,-1 1,0-1,1 1,-1-1,1 1,-1 0,0-1,1 1,0-1,-1 0,2 1,27 7,74-11,-85 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636"/>
    </inkml:context>
    <inkml:brush xml:id="br0">
      <inkml:brushProperty name="width" value="0.05" units="cm"/>
      <inkml:brushProperty name="height" value="0.05" units="cm"/>
      <inkml:brushProperty name="ignorePressure" value="1"/>
    </inkml:brush>
  </inkml:definitions>
  <inkml:trace contextRef="#ctx0" brushRef="#br0">1 1,'19'0,"-4"-1,0 1,0 1,0 0,-1 1,26 6,-36-6,0-1,-1 1,1 0,-1-1,0 1,1 1,-1-1,0 1,0-1,-1 1,1 0,0 0,-1 0,0 0,0 0,0 1,0-1,0 0,-1 1,1 0,-1-1,0 1,0 0,0 0,-1 0,0 0,1 4,-1 9,-1 1,0-1,-1 0,-5 19,-3 34,9-55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969"/>
    </inkml:context>
    <inkml:brush xml:id="br0">
      <inkml:brushProperty name="width" value="0.05" units="cm"/>
      <inkml:brushProperty name="height" value="0.05" units="cm"/>
      <inkml:brushProperty name="ignorePressure" value="1"/>
    </inkml:brush>
  </inkml:definitions>
  <inkml:trace contextRef="#ctx0" brushRef="#br0">1 1,'3'0,"5"0,4 0,3 0,3 0,1 0,1 0,0 0,0 0,-3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301"/>
    </inkml:context>
    <inkml:brush xml:id="br0">
      <inkml:brushProperty name="width" value="0.05" units="cm"/>
      <inkml:brushProperty name="height" value="0.05" units="cm"/>
      <inkml:brushProperty name="ignorePressure" value="1"/>
    </inkml:brush>
  </inkml:definitions>
  <inkml:trace contextRef="#ctx0" brushRef="#br0">75 1,'-3'3,"-2"5,1 4,-3 3,1 3,0 1,-1 1,0 0,-3 0,2 0,1 0,2-3</inkml:trace>
  <inkml:trace contextRef="#ctx0" brushRef="#br0" timeOffset="1">172 20,'-4'7,"0"5,-4 4,1 3,-3 1,1 1,1-1,0-3,0-1,2 0,2 0,2 2,0-4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63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135"/>
    </inkml:context>
    <inkml:brush xml:id="br0">
      <inkml:brushProperty name="width" value="0.05" units="cm"/>
      <inkml:brushProperty name="height" value="0.05" units="cm"/>
      <inkml:brushProperty name="ignorePressure" value="1"/>
    </inkml:brush>
  </inkml:definitions>
  <inkml:trace contextRef="#ctx0" brushRef="#br0">35 1,'3'0,"0"0,0 0,0 0,1 0,-1 1,0-1,0 1,0 0,0 0,0 0,0 0,-1 1,1-1,0 1,3 2,-4-2,-1 0,0-1,0 1,0 0,0 0,0 0,-1 0,1 0,-1 0,1 0,-1 0,0 0,1 0,-1 0,0 0,0 0,-1 0,1 0,0 0,-1 0,1 0,-1 0,0 0,-1 3,0 3,0-1,1 1,0 0,0 15,2-16,-2 0,1 1,-1-1,0 0,-4 13,4-18,0 0,0 1,-1-1,1 0,-1 0,1 0,-1 0,0 0,1-1,-1 1,0 0,0-1,0 1,0-1,-1 0,1 0,0 0,0 0,-1 0,1 0,-4 0,-11 2,1-2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551"/>
    </inkml:context>
    <inkml:brush xml:id="br0">
      <inkml:brushProperty name="width" value="0.05" units="cm"/>
      <inkml:brushProperty name="height" value="0.05" units="cm"/>
      <inkml:brushProperty name="ignorePressure" value="1"/>
    </inkml:brush>
  </inkml:definitions>
  <inkml:trace contextRef="#ctx0" brushRef="#br0">149 0,'-7'0,"-5"0,-4 3,-3 2,-1 2,3 4,7 3,9 3,8 2,3 0,-1 1,-5-3,-6-5,-6 0,-6-3,-2-3,-4-2,4-2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001"/>
    </inkml:context>
    <inkml:brush xml:id="br0">
      <inkml:brushProperty name="width" value="0.05" units="cm"/>
      <inkml:brushProperty name="height" value="0.05" units="cm"/>
      <inkml:brushProperty name="ignorePressure" value="1"/>
    </inkml:brush>
  </inkml:definitions>
  <inkml:trace contextRef="#ctx0" brushRef="#br0">1 36,'0'-2,"1"0,-1 0,1 1,-1-1,1 0,0 1,0-1,0 0,0 1,0-1,0 1,1 0,-1-1,0 1,1 0,-1 0,1 0,-1 0,1 0,-1 0,1 0,0 0,-1 1,1-1,0 1,0-1,0 1,-1 0,1 0,0 0,3 0,4-1,0 0,-1 1,1 1,0-1,11 3,-18-2,1-1,0 1,-1 0,1 0,-1 0,1 0,-1 0,0 0,0 1,1-1,-1 1,0-1,0 1,0 0,0 0,2 3,-4-3,1-1,0 1,-1 0,1 0,-1 0,1 0,-1 0,0 0,0 0,0 0,0 0,0 0,0 0,0-1,-1 1,1 0,-2 3,-3 7,-1 0,-1-1,0 1,0-1,-14 14,-4 10,25-34,-1-1,1 1,0-1,-1 1,1-1,0 1,-1-1,1 1,0 0,0-1,0 1,-1-1,1 1,0 0,0-1,0 1,0 0,0-1,0 1,0-1,0 1,1 0,-1-1,0 1,0-1,0 1,1 0,-1-1,0 1,1-1,-1 1,0-1,1 1,-1-1,1 1,-1-1,1 1,-1-1,1 0,-1 1,1-1,-1 0,1 0,0 1,-1-1,1 0,-1 0,1 0,0 0,-1 1,1-1,0 0,-1 0,1 0,-1 0,1-1,0 1,-1 0,1 0,0-1,51-6,-42 5,188-40,-181 39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515"/>
    </inkml:context>
    <inkml:brush xml:id="br0">
      <inkml:brushProperty name="width" value="0.05" units="cm"/>
      <inkml:brushProperty name="height" value="0.05" units="cm"/>
      <inkml:brushProperty name="ignorePressure" value="1"/>
    </inkml:brush>
  </inkml:definitions>
  <inkml:trace contextRef="#ctx0" brushRef="#br0">76 11,'27'36,"-26"-31,1 0,-1 0,-1 0,1 0,-1 1,0-1,0 0,0 0,-1 1,0-1,0 0,0 0,-1 0,0 0,-3 8,3-10,1 1,-1 0,0-1,-1 1,1-1,-1 1,1-1,-1 0,0 0,0 0,0-1,-1 1,1-1,-1 0,1 0,-1 0,0 0,1 0,-1-1,-5 1,8-5,8-7,11-7,21-9,18-13,-53 37,-1-1,0 0,0 0,0 0,-1 0,1 0,-1-1,1 1,-1-1,0 1,-1-1,3-6,-4 8,0 0,0 1,0-1,0 0,-1 1,1-1,-1 0,1 1,-1-1,1 0,-1 1,0-1,0 1,0-1,0 1,0-1,0 1,0 0,0 0,-1-1,1 1,0 0,-1 0,1 0,-1 0,1 1,-1-1,0 0,1 1,-1-1,0 1,1-1,-5 1,-2-3,-1 1,0 1,1 0,-1 0,-13 0,11 3,1-1,-1 2,1-1,-10 5,3-1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035"/>
    </inkml:context>
    <inkml:brush xml:id="br0">
      <inkml:brushProperty name="width" value="0.05" units="cm"/>
      <inkml:brushProperty name="height" value="0.05" units="cm"/>
      <inkml:brushProperty name="ignorePressure" value="1"/>
    </inkml:brush>
  </inkml:definitions>
  <inkml:trace contextRef="#ctx0" brushRef="#br0">154 1,'-18'12,"-6"3,1 0,1 2,-31 30,52-46,0 0,-1 0,1 0,1 0,-1 0,0 0,0 0,0 1,0-1,1 0,-1 1,1-1,-1 0,1 1,-1-1,1 1,0-1,0 0,0 1,0-1,0 1,0-1,0 1,0-1,1 3,0-2,0 0,1-1,-1 1,1 0,-1-1,1 1,0-1,-1 0,1 0,0 1,0-1,0 0,0 0,0-1,2 2,7 1,1 0,-1 0,1-1,0-1,12 0,-4-1,5 1,0-2,0 0,38-8,-46 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366"/>
    </inkml:context>
    <inkml:brush xml:id="br0">
      <inkml:brushProperty name="width" value="0.05" units="cm"/>
      <inkml:brushProperty name="height" value="0.05" units="cm"/>
      <inkml:brushProperty name="ignorePressure" value="1"/>
    </inkml:brush>
  </inkml:definitions>
  <inkml:trace contextRef="#ctx0" brushRef="#br0">107 1,'-4'3,"0"5,-4 0,0 3,1 2,-1 3,1 2,-2-3,0 0,2 1,-1-3,1 0,1 1,2 2,-1 1,-1-2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701"/>
    </inkml:context>
    <inkml:brush xml:id="br0">
      <inkml:brushProperty name="width" value="0.025" units="cm"/>
      <inkml:brushProperty name="height" value="0.025" units="cm"/>
      <inkml:brushProperty name="ignorePressure" value="1"/>
    </inkml:brush>
  </inkml:definitions>
  <inkml:trace contextRef="#ctx0" brushRef="#br0">97 1,'-3'3,"-4"5,-2 4,2 3,-2 3,0 1,-1-2,2-1,1 0,-1-3,1 0,1 2,2 0,2-2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696"/>
    </inkml:context>
    <inkml:brush xml:id="br0">
      <inkml:brushProperty name="width" value="0.05" units="cm"/>
      <inkml:brushProperty name="height" value="0.05" units="cm"/>
      <inkml:brushProperty name="ignorePressure" value="1"/>
    </inkml:brush>
  </inkml:definitions>
  <inkml:trace contextRef="#ctx0" brushRef="#br0">174 0,'-13'4,"-8"3,-4 5,0 0,0 1,2 2,1 2,7 1,10-3,9-4,7-3,5-3,3-3,2-2,0 0,0-1,-3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033"/>
    </inkml:context>
    <inkml:brush xml:id="br0">
      <inkml:brushProperty name="width" value="0.05" units="cm"/>
      <inkml:brushProperty name="height" value="0.05" units="cm"/>
      <inkml:brushProperty name="ignorePressure" value="1"/>
    </inkml:brush>
  </inkml:definitions>
  <inkml:trace contextRef="#ctx0" brushRef="#br0">99 1,'-7'6,"-2"6,-3 4,1 3,2 1,0 1,0-1,3 1,2-1,-2 0,0 0,2-1,0 1,2-1,1-3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577"/>
    </inkml:context>
    <inkml:brush xml:id="br0">
      <inkml:brushProperty name="width" value="0.05" units="cm"/>
      <inkml:brushProperty name="height" value="0.05" units="cm"/>
      <inkml:brushProperty name="ignorePressure" value="1"/>
    </inkml:brush>
  </inkml:definitions>
  <inkml:trace contextRef="#ctx0" brushRef="#br0">131 1,'-6'1,"1"1,-1 0,1 0,-1 1,1 0,0 0,0 0,-7 7,10-8,1-1,0 1,0 0,0 0,0-1,0 1,0 0,1 0,-1 0,1 0,-1 0,1 0,0 0,0 0,-1 0,2 1,-1-1,0 0,0 0,1 0,-1 0,1 0,-1 0,1 0,0 0,0-1,0 1,2 3,1 2,0 1,-1-1,0 1,0 0,-1 0,0 0,0 0,1 13,-3-18,-1 0,1 0,-1 1,1-1,-1 0,0 0,0 0,0 0,-1 0,1 0,-1 0,1 0,-1-1,0 1,0-1,0 1,-1-1,1 0,-1 1,1-1,-1-1,0 1,1 0,-1-1,-4 2,-28 9,18-9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920"/>
    </inkml:context>
    <inkml:brush xml:id="br0">
      <inkml:brushProperty name="width" value="0.05" units="cm"/>
      <inkml:brushProperty name="height" value="0.05" units="cm"/>
      <inkml:brushProperty name="ignorePressure" value="1"/>
    </inkml:brush>
  </inkml:definitions>
  <inkml:trace contextRef="#ctx0" brushRef="#br0">95 0,'0'14,"0"10,-3 8,-5 8,0 5,-3 3,-3 2,2-3,-1 2,1-5,4-3,3-8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144"/>
    </inkml:context>
    <inkml:brush xml:id="br0">
      <inkml:brushProperty name="width" value="0.05" units="cm"/>
      <inkml:brushProperty name="height" value="0.05" units="cm"/>
      <inkml:brushProperty name="ignorePressure" value="1"/>
    </inkml:brush>
  </inkml:definitions>
  <inkml:trace contextRef="#ctx0" brushRef="#br0">73 1,'1'0,"0"0,0 0,0 0,0 0,0 0,0 0,0 1,0-1,0 0,0 0,-1 1,1-1,0 1,0-1,0 1,0-1,-1 1,1-1,0 1,0 0,-1-1,1 1,-1 0,1 0,-1-1,1 1,-1 0,1 1,0 1,0-1,-1 1,0 0,0-1,0 1,0 0,0-1,0 1,0 0,-2 3,-1 4,0-1,0 1,-1-1,-7 14,-20 10,27-29,0-1,0 1,0-1,1 1,0 1,-1-1,1 0,1 1,-1-1,-3 10,6-14,0 1,1-1,-1 1,0-1,1 1,-1 0,0-1,1 1,-1-1,1 1,-1-1,1 0,-1 1,1-1,-1 1,1-1,0 0,-1 0,1 1,-1-1,1 0,0 0,-1 0,1 0,0 1,-1-1,1 0,0 0,-1 0,1 0,0-1,-1 1,1 0,1 0,25-3,50-20,-31 8,-29 10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480"/>
    </inkml:context>
    <inkml:brush xml:id="br0">
      <inkml:brushProperty name="width" value="0.05" units="cm"/>
      <inkml:brushProperty name="height" value="0.05" units="cm"/>
      <inkml:brushProperty name="ignorePressure" value="1"/>
    </inkml:brush>
  </inkml:definitions>
  <inkml:trace contextRef="#ctx0" brushRef="#br0">0 1,'3'0,"0"-1,1 2,-1-1,0 0,0 0,0 1,0 0,0-1,0 1,0 0,0 1,-1-1,1 0,0 1,-1 0,1-1,-1 1,1 0,-1 0,0 0,0 1,0-1,0 1,0-1,-1 1,1-1,1 5,-1 1,0-1,0 1,0 1,-1-1,-1 0,1 0,-1 0,-1 0,-1 12,-17 73,17-75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817"/>
    </inkml:context>
    <inkml:brush xml:id="br0">
      <inkml:brushProperty name="width" value="0.05" units="cm"/>
      <inkml:brushProperty name="height" value="0.05" units="cm"/>
      <inkml:brushProperty name="ignorePressure" value="1"/>
    </inkml:brush>
  </inkml:definitions>
  <inkml:trace contextRef="#ctx0" brushRef="#br0">1 60,'6'-5,"0"0,0 1,1 0,-1 0,1 1,0 0,0 0,0 1,12-3,71-11,-83 15,26-2,49 2,-62 1,-3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1.301"/>
    </inkml:context>
    <inkml:brush xml:id="br0">
      <inkml:brushProperty name="width" value="0.05" units="cm"/>
      <inkml:brushProperty name="height" value="0.05" units="cm"/>
      <inkml:brushProperty name="ignorePressure" value="1"/>
    </inkml:brush>
  </inkml:definitions>
  <inkml:trace contextRef="#ctx0" brushRef="#br0">211 0,'-14'1,"0"-1,1 2,-1 0,0 0,1 1,0 1,0 0,0 1,0 1,1 0,-1 0,2 1,-13 9,23-15,-1 0,1 0,0 0,0 1,-1-1,1 0,0 1,0-1,0 1,0-1,1 1,-1-1,0 1,1-1,-1 1,0 3,1-5,0 1,1 0,-1 0,0 0,0-1,1 1,-1 0,0 0,1-1,-1 1,1 0,-1-1,1 1,-1-1,1 1,-1 0,1-1,0 1,-1-1,1 0,0 1,-1-1,1 1,1-1,2 2,1-1,-1 0,1 0,-1 0,1 0,0-1,-1 0,1 0,0 0,6-2,32-9,-34 7,0 2,1-1,-1 1,1 0,-1 1,15 0,-21 1,-1 1,1-1,0 1,-1 0,1 0,0 0,-1 0,1 0,-1 0,0 1,1-1,-1 1,0 0,0 0,0 0,0 0,0 0,0 0,-1 0,1 0,-1 1,0-1,1 1,-1-1,0 1,0 0,0 3,10 31,-7-21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2.577"/>
    </inkml:context>
    <inkml:brush xml:id="br0">
      <inkml:brushProperty name="width" value="0.05" units="cm"/>
      <inkml:brushProperty name="height" value="0.05" units="cm"/>
      <inkml:brushProperty name="ignorePressure" value="1"/>
    </inkml:brush>
  </inkml:definitions>
  <inkml:trace contextRef="#ctx0" brushRef="#br0">52 1,'-2'0,"0"1,0-1,0 1,0 0,0-1,0 1,0 0,1 0,-1 1,0-1,1 0,-1 0,1 1,-1-1,1 1,0 0,-1-1,1 1,0 0,0 0,0-1,0 1,1 0,-2 4,0-1,0 1,1-1,-1 1,1 0,0-1,1 1,-1 10,2-13,0 0,-1 0,1 0,0-1,1 1,-1 0,0-1,1 1,-1-1,1 1,0-1,0 0,0 1,0-1,0 0,3 2,-4-4,0 1,0-1,0 1,0-1,0 1,0-1,0 1,0-1,0 0,0 1,0-1,0 0,0 0,0 0,0 0,0 0,1 0,-1 0,0-1,0 1,0 0,0-1,0 1,0 0,0-1,0 1,0-1,0 0,0 1,-1-1,1 0,0 1,0-1,0 0,-1 0,1 0,0 0,-1 1,1-1,-1 0,1 0,-1 0,0 0,1 0,-1-2,1 0,0 0,0 0,-1 0,1 0,-1 0,0 0,0 0,0 0,0 0,-1 0,1 0,-1 1,1-1,-1 0,0 0,0 0,-1 1,1-1,-4-4,2 1,-1 1,1 1,-1-1,-1 0,1 1,-1 0,1 0,-9-5,-5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485"/>
    </inkml:context>
    <inkml:brush xml:id="br0">
      <inkml:brushProperty name="width" value="0.05" units="cm"/>
      <inkml:brushProperty name="height" value="0.05" units="cm"/>
      <inkml:brushProperty name="ignorePressure" value="1"/>
    </inkml:brush>
  </inkml:definitions>
  <inkml:trace contextRef="#ctx0" brushRef="#br0">191 1,'-19'1,"-1"0,1 2,0 0,0 1,-21 7,38-10,0 0,0-1,0 1,0 0,0 0,0 0,1 0,-1 1,0-1,0 0,1 1,-1-1,1 1,-1 0,1-1,-2 4,3-4,-1 1,1-1,0 0,0 1,-1-1,1 1,0-1,0 0,1 1,-1-1,0 1,0-1,1 0,-1 1,0-1,1 1,0-1,-1 0,2 2,4 6,1-1,0 1,1-1,-1-1,14 10,3 6,-21-21,-1 0,0 1,0-1,0 1,0 0,0-1,0 1,-1 0,1 0,-1 0,0 0,0 0,0 1,0-1,-1 0,1 0,-1 0,0 1,0-1,0 0,0 1,-1-1,1 0,-1 0,0 0,0 1,0-1,0 0,-1 0,1 0,-1-1,0 1,-2 3,-2 0,0 1,0-1,-1-1,0 1,0-1,0-1,-1 1,1-1,-1 0,0-1,-14 4,5-2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4.734"/>
    </inkml:context>
    <inkml:brush xml:id="br0">
      <inkml:brushProperty name="width" value="0.025" units="cm"/>
      <inkml:brushProperty name="height" value="0.025" units="cm"/>
      <inkml:brushProperty name="ignorePressure" value="1"/>
    </inkml:brush>
  </inkml:definitions>
  <inkml:trace contextRef="#ctx0" brushRef="#br0">81 17,'25'-11,"-11"5,-30 12,12-5,1 0,0 0,0 0,1 1,-1 0,0-1,0 1,1 0,-1 0,1 0,-1 1,1-1,0 1,0-1,0 1,-3 5,5-6,-1 0,1 1,-1-1,1 0,-1 0,1 0,0 1,0-1,0 0,1 0,-1 1,0-1,1 0,0 0,-1 0,1 0,0 0,0 0,0 0,0 0,0 0,1 0,-1 0,0-1,4 3,-4-3,0 0,0 0,0 0,0 0,0 0,0 0,0 0,0 0,-1 0,1 0,0 1,-1-1,1 0,-1 0,1 1,-1-1,0 0,1 1,-1-1,0 1,0-1,0 0,0 1,0-1,0 0,0 1,-1-1,1 0,0 1,-1-1,1 0,-1 1,0-1,1 0,-1 0,0 0,0 1,0-1,1 0,-1 0,-2 0,-3 4,-1-1,1 0,-1 0,0 0,-15 4,16-6,-6 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834"/>
    </inkml:context>
    <inkml:brush xml:id="br0">
      <inkml:brushProperty name="width" value="0.05" units="cm"/>
      <inkml:brushProperty name="height" value="0.05" units="cm"/>
      <inkml:brushProperty name="ignorePressure" value="1"/>
    </inkml:brush>
  </inkml:definitions>
  <inkml:trace contextRef="#ctx0" brushRef="#br0">86 0,'0'7,"0"8,0 5,0 6,-4 5,0 7,-1 7,-1 6,-1 4,-2 3,1-3,-3 0,2 1,2-4,-1-2,0-12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539"/>
    </inkml:context>
    <inkml:brush xml:id="br0">
      <inkml:brushProperty name="width" value="0.05" units="cm"/>
      <inkml:brushProperty name="height" value="0.05" units="cm"/>
      <inkml:brushProperty name="ignorePressure" value="1"/>
    </inkml:brush>
  </inkml:definitions>
  <inkml:trace contextRef="#ctx0" brushRef="#br0">263 0,'-50'2,"1"2,-87 18,135-22,0 0,-1 0,1 0,0 0,0 0,-1 1,1-1,0 1,0-1,0 1,0-1,-1 1,1 0,0-1,0 1,0 0,0 0,0 0,1 0,-1 0,0 0,0 0,1 0,-1 0,-1 2,3-2,-1 1,0-1,1 1,-1-1,1 0,-1 0,1 1,0-1,0 0,-1 0,1 0,0 1,0-1,0 0,0 0,0 0,0-1,3 2,5 5,1-1,0 0,0-1,17 6,-18-8,4 1,1 1,-1 0,0 1,21 12,-32-17,-1 0,1 0,-1 1,1-1,-1 1,1-1,-1 1,0-1,0 1,1 0,-1-1,-1 1,1 0,0 0,0 0,-1 0,2 2,-3-2,1 0,0 0,-1 1,1-1,-1 0,1 0,-1 0,0 0,0 0,0 0,0-1,0 1,0 0,-1 0,1-1,-1 1,1-1,-1 1,1-1,-3 2,-4 2,0-1,0 1,-1-1,1-1,-1 0,1 0,-1 0,-17 1,11-2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877"/>
    </inkml:context>
    <inkml:brush xml:id="br0">
      <inkml:brushProperty name="width" value="0.05" units="cm"/>
      <inkml:brushProperty name="height" value="0.05" units="cm"/>
      <inkml:brushProperty name="ignorePressure" value="1"/>
    </inkml:brush>
  </inkml:definitions>
  <inkml:trace contextRef="#ctx0" brushRef="#br0">103 1,'-2'32,"-2"1,-1-1,-2 0,-1 0,-21 54,-15 57,41-124,3-3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287"/>
    </inkml:context>
    <inkml:brush xml:id="br0">
      <inkml:brushProperty name="width" value="0.05" units="cm"/>
      <inkml:brushProperty name="height" value="0.05" units="cm"/>
      <inkml:brushProperty name="ignorePressure" value="1"/>
    </inkml:brush>
  </inkml:definitions>
  <inkml:trace contextRef="#ctx0" brushRef="#br0">91 1,'0'0,"1"-1,-1 1,1 0,-1 0,1 0,-1 1,0-1,1 0,-1 0,1 0,-1 0,1 0,-1 0,1 1,-1-1,0 0,1 0,-1 1,1-1,-1 0,0 1,1-1,-1 0,0 1,0-1,1 0,-1 1,0-1,0 1,1-1,-1 0,0 1,0 0,-3 18,-16 14,17-31,1 0,0 1,-1-1,1 1,0-1,0 1,1-1,-1 1,1 0,-1-1,1 1,0 0,0 0,0-1,0 1,0 0,1-1,-1 1,1 0,0-1,0 1,0-1,0 1,0-1,0 1,1-1,1 3,-1-1,0 0,0 0,0 1,-1-1,1 1,-1-1,1 7,-2-9,-1 0,1 0,0 0,-1 0,1 0,-1 0,1-1,-1 1,0 0,0 0,0 0,0 0,0-1,0 1,-1-1,1 1,0-1,-1 1,0-1,1 0,-4 2,-3 3,0-1,-1-1,0 0,-12 4,3-1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623"/>
    </inkml:context>
    <inkml:brush xml:id="br0">
      <inkml:brushProperty name="width" value="0.05" units="cm"/>
      <inkml:brushProperty name="height" value="0.05" units="cm"/>
      <inkml:brushProperty name="ignorePressure" value="1"/>
    </inkml:brush>
  </inkml:definitions>
  <inkml:trace contextRef="#ctx0" brushRef="#br0">1 4,'2'1,"0"0,0 1,0-1,0 1,-1 0,1-1,0 1,-1 0,0 0,1 0,-1 0,0 1,0-1,0 0,0 0,1 4,7 11,-7-15,1 1,0 0,1-1,-1 0,0 0,1 0,-1 0,1-1,-1 1,1-1,0 0,0 0,-1 0,9 0,-11-1,1 0,-1 1,0-1,1 0,-1 0,0 0,1 0,-1 0,0-1,1 1,-1 0,0-1,0 1,1-1,-1 1,0-1,0 0,0 1,1-1,-1 0,0 0,0 0,0 0,0 0,-1 0,1 0,0 0,0 0,-1 0,1 0,0 0,-1-1,1 1,-1 0,0 0,1-1,-1 1,0 0,0-1,0 1,0 0,0-1,0 1,0-3,-1 2,1 0,-1 0,0 1,1-1,-1 0,0 0,0 0,0 1,0-1,0 0,0 1,-1-1,1 1,-1-1,1 1,-1 0,1 0,-1 0,0 0,1 0,-1 0,0 0,0 0,-4 0,-2-2,0 2,0-1,0 1,-14 0,4 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953"/>
    </inkml:context>
    <inkml:brush xml:id="br0">
      <inkml:brushProperty name="width" value="0.05" units="cm"/>
      <inkml:brushProperty name="height" value="0.05" units="cm"/>
      <inkml:brushProperty name="ignorePressure" value="1"/>
    </inkml:brush>
  </inkml:definitions>
  <inkml:trace contextRef="#ctx0" brushRef="#br0">1 0,'2'2,"-1"-1,1 1,0 0,0-1,-1 1,1 0,-1 0,1 0,-1 0,0 1,0-1,0 0,0 0,1 5,11 18,-10-23,1 1,-1-1,1 0,-1-1,1 1,0 0,0-1,0 0,0 0,0 0,0-1,0 1,7-1,-10 0,0 0,0 0,1 1,-1-1,0 0,0 0,0 0,0-1,0 1,0 0,0 0,0 0,0-1,0 1,0-1,0 1,0-1,0 1,0-1,0 1,0-1,0 0,0 0,-1 1,1-1,0 0,-1 0,1 0,0 0,-1 0,1 0,-1 0,1 0,-1 0,0 0,0 0,1 0,-1 0,0 0,0 0,0 0,0 0,0-1,0 1,0 0,0 0,-1 0,1 0,0 0,-1 0,1 0,-1-1,-1-1,0 0,0 0,0 0,-1 1,1-1,-1 1,1 0,-1-1,0 1,0 0,0 1,0-1,0 0,0 1,0 0,-1 0,1 0,0 0,-1 0,1 1,-1-1,1 1,-1 0,1 0,-5 1,-11 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9.285"/>
    </inkml:context>
    <inkml:brush xml:id="br0">
      <inkml:brushProperty name="width" value="0.05" units="cm"/>
      <inkml:brushProperty name="height" value="0.05" units="cm"/>
      <inkml:brushProperty name="ignorePressure" value="1"/>
    </inkml:brush>
  </inkml:definitions>
  <inkml:trace contextRef="#ctx0" brushRef="#br0">1 15,'0'6,"0"-1,0 1,1-1,0 1,0-1,1 0,-1 1,1-1,0 0,1 0,-1 0,1 0,0-1,0 1,0-1,1 0,0 1,6 5,-6-8,-1 0,0 0,1 0,-1 0,1-1,0 0,-1 1,1-1,0-1,0 1,0 0,-1-1,1 0,0 0,0 0,0 0,0-1,0 1,0-1,-1 0,1 0,0-1,-1 1,1-1,-1 0,1 0,4-3,-6 4,-1 0,1-1,0 1,-1 0,1-1,0 1,-1-1,0 1,1-1,-1 0,0 0,0 0,0 1,0-1,0 0,-1 0,1 0,-1 0,1 0,-1-1,1 1,-1 0,0 0,0 0,0 0,-1 0,1 0,0 0,-1 0,1-1,-1 1,0 0,1 1,-1-1,0 0,0 0,-1 0,0-1,0-1,-1 1,1 0,0 0,-1 1,0-1,0 0,0 1,0 0,0 0,0 0,0 0,-1 0,1 0,-1 1,0 0,1 0,-1 0,0 0,1 0,-8 0,-6 4,1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324"/>
    </inkml:context>
    <inkml:brush xml:id="br0">
      <inkml:brushProperty name="width" value="0.05" units="cm"/>
      <inkml:brushProperty name="height" value="0.05" units="cm"/>
      <inkml:brushProperty name="ignorePressure" value="1"/>
    </inkml:brush>
  </inkml:definitions>
  <inkml:trace contextRef="#ctx0" brushRef="#br0">250 10,'-15'-3,"0"0,0 1,0 1,0 1,0 0,0 1,-1 0,-17 5,33-6,-1 0,1 0,-1 0,0 0,1 0,-1 0,1 0,-1 0,1 0,-1 0,1 0,-1 0,1 0,-1 0,1 1,-1-1,1 0,-1 0,1 1,-1-1,1 0,-1 1,1-1,0 0,-1 1,1-1,0 1,-1-1,1 0,0 1,0-1,-1 1,1-1,0 1,0-1,0 1,-1-1,1 2,17 13,33 9,-50-24,7 3,1 1,-1-1,0 1,0 0,-1 1,0-1,1 1,6 8,-12-12,0 1,0-1,0 0,0 1,0 0,0-1,0 1,-1-1,1 1,-1 0,1 0,-1-1,0 1,0 0,1 0,-1 0,0-1,-1 1,1 0,0 0,0-1,-1 1,1 0,-1 0,0-1,1 1,-1 0,0-1,0 1,0-1,0 1,0-1,0 0,0 1,-1-1,1 0,-1 0,1 0,0 0,-1 0,0 0,-1 1,-7 4,0 0,-1 0,0-1,1 0,-2-1,1 0,0-1,-1-1,1 1,-1-2,0 1,0-2,0 0,-14-1,10-3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668"/>
    </inkml:context>
    <inkml:brush xml:id="br0">
      <inkml:brushProperty name="width" value="0.05" units="cm"/>
      <inkml:brushProperty name="height" value="0.05" units="cm"/>
      <inkml:brushProperty name="ignorePressure" value="1"/>
    </inkml:brush>
  </inkml:definitions>
  <inkml:trace contextRef="#ctx0" brushRef="#br0">135 1,'1'2,"0"0,1 0,-1 0,0 1,0-1,-1 1,1-1,0 1,-1-1,0 1,1-1,-1 1,0-1,0 1,-1 4,-7 43,5-40,-8 35,-3 0,-29 65,21-59,-17 64,35-99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225"/>
    </inkml:context>
    <inkml:brush xml:id="br0">
      <inkml:brushProperty name="width" value="0.05" units="cm"/>
      <inkml:brushProperty name="height" value="0.05" units="cm"/>
      <inkml:brushProperty name="ignorePressure" value="1"/>
    </inkml:brush>
  </inkml:definitions>
  <inkml:trace contextRef="#ctx0" brushRef="#br0">134 1,'4'0,"-1"0,0 0,0 0,0 0,0 1,0-1,0 1,0 0,0 0,0 0,0 0,0 0,0 1,0-1,-1 1,1 0,-1 0,1 0,-1 0,0 0,4 5,-5-5,0 1,0-1,-1 1,1 0,-1-1,1 1,-1 0,0-1,0 1,0 0,0-1,0 1,-1 0,1-1,-1 1,0-1,1 1,-1-1,0 1,-1-1,1 1,0-1,-1 0,1 0,-4 3,4-3,0-1,0 1,1 0,-1 0,0-1,1 1,-1 0,1 0,-1 0,1 0,0 0,0 0,0 0,0 0,0 0,0-1,1 1,-1 0,0 0,1 0,0 0,-1 0,1-1,0 1,0 0,0-1,0 1,0 0,1-1,-1 1,0-1,1 0,2 3,15 25,-18-27,-1 0,0-1,0 1,0-1,0 1,0 0,0-1,0 1,0-1,-1 1,1-1,-1 1,1 0,-1-1,0 0,1 1,-1-1,0 1,0-1,0 0,0 0,-2 2,-3 3,0-1,-1 0,1 0,-1 0,0-1,0 0,-1-1,0 0,1 0,-12 3,13-4,-1-1,1 1,-1-1,1 0,-1-1,1 1,-1-1,0-1,1 1,-1-1,1 0,-1-1,-8-2,3-5,4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5.833"/>
    </inkml:context>
    <inkml:brush xml:id="br0">
      <inkml:brushProperty name="width" value="0.025" units="cm"/>
      <inkml:brushProperty name="height" value="0.025" units="cm"/>
      <inkml:brushProperty name="ignorePressure" value="1"/>
    </inkml:brush>
  </inkml:definitions>
  <inkml:trace contextRef="#ctx0" brushRef="#br0">31 18,'64'-13,"-51"9,-44 13,28-8,1 0,-1-1,0 1,0 0,1 0,-1 0,1 1,-1-1,1 1,-1-1,1 1,0 0,0 0,0 0,0 0,0 0,0 0,-1 3,2-2,1 0,0 0,0 0,0 0,0 0,0 0,0 0,1 0,0 0,0 0,-1 0,2-1,-1 1,0 0,0-1,1 1,1 2,-1-3,-1 1,1 0,-1-1,0 1,0 0,0-1,-1 1,1 0,-1 0,1 0,-1 0,0 0,0 0,0-1,-1 5,0-5,1-1,-1 1,0 0,0 0,0-1,0 1,-1 0,1-1,0 0,-1 1,1-1,-1 0,1 1,-1-1,0 0,1 0,-1 0,0-1,0 1,0 0,1-1,-1 1,-3 0,-11 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617"/>
    </inkml:context>
    <inkml:brush xml:id="br0">
      <inkml:brushProperty name="width" value="0.05" units="cm"/>
      <inkml:brushProperty name="height" value="0.05" units="cm"/>
      <inkml:brushProperty name="ignorePressure" value="1"/>
    </inkml:brush>
  </inkml:definitions>
  <inkml:trace contextRef="#ctx0" brushRef="#br0">93 1,'6'0,"0"0,1 0,-1 1,0 0,0 0,0 1,0-1,0 1,10 5,-15-6,1 0,-1 0,0-1,0 1,0 0,0 0,0 0,0 1,0-1,0 0,-1 0,1 0,0 1,-1-1,1 0,-1 1,1-1,0 3,-1-2,0 0,0 1,-1-1,1 1,0-1,-1 0,0 1,1-1,-1 0,0 0,0 1,0-1,-1 0,-1 3,-9 10,0 0,-1-1,-1-1,0 0,-17 12,-36 35,66-60,1 0,0 0,-1 0,1 1,0-1,-1 0,1 0,0 0,0 1,-1-1,1 0,0 1,0-1,0 0,-1 1,1-1,0 0,0 1,0-1,0 0,0 1,0-1,-1 0,1 1,0-1,0 0,0 1,0-1,0 0,1 1,-1-1,0 1,0-1,0 0,0 1,0-1,0 0,1 1,-1-1,0 0,0 1,0-1,1 0,-1 1,21 2,23-8,78-21,-105 23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955"/>
    </inkml:context>
    <inkml:brush xml:id="br0">
      <inkml:brushProperty name="width" value="0.05" units="cm"/>
      <inkml:brushProperty name="height" value="0.05" units="cm"/>
      <inkml:brushProperty name="ignorePressure" value="1"/>
    </inkml:brush>
  </inkml:definitions>
  <inkml:trace contextRef="#ctx0" brushRef="#br0">131 18,'-1'-1,"1"0,-1 0,1 0,-1 0,0 0,1 0,-1 0,0 0,0 0,0 1,0-1,0 0,0 0,0 1,0-1,0 1,0-1,0 1,0-1,0 1,0-1,0 1,-1 0,1 0,0 0,-2 0,0 0,0 0,0 1,-1 0,1 0,0 0,0 0,0 0,0 1,-5 3,0 0,0 1,0 0,1 1,0 0,-11 13,16-17,1 0,-1 0,1 0,0 0,0 0,0 0,0 0,1 0,-1 1,1-1,0 0,0 0,0 1,0-1,2 6,-2-8,0 1,1-1,-1 0,0 0,1 0,-1 0,1 0,-1 0,1 0,0 0,-1 0,1 0,0 0,0 0,0 0,0 0,0 0,0-1,0 1,0 0,0-1,0 1,0-1,0 1,0-1,0 0,1 1,-1-1,0 0,0 0,0 0,1 0,-1 0,0 0,0 0,0 0,1-1,-1 1,0 0,0-1,0 1,0-1,0 1,2-1,-2 0,0 0,1 1,-1-1,0 0,1 0,-1 0,0 0,0 0,0 0,0 0,0 0,0 0,0-1,0 1,-1 0,1 0,0-1,-1 1,1-1,-1 1,1-1,-1 1,0-1,0 1,1-1,-1 1,0-2,-1 0,1-1,0 1,-1 0,0 0,0 0,0 0,0 0,0 0,-1 0,1 0,-4-4,-7-7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282"/>
    </inkml:context>
    <inkml:brush xml:id="br0">
      <inkml:brushProperty name="width" value="0.05" units="cm"/>
      <inkml:brushProperty name="height" value="0.05" units="cm"/>
      <inkml:brushProperty name="ignorePressure" value="1"/>
    </inkml:brush>
  </inkml:definitions>
  <inkml:trace contextRef="#ctx0" brushRef="#br0">0 1,'3'3,"2"5,-1 4,0 3,-2 2,0 3,-2 0,1 0,-1-3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601"/>
    </inkml:context>
    <inkml:brush xml:id="br0">
      <inkml:brushProperty name="width" value="0.05" units="cm"/>
      <inkml:brushProperty name="height" value="0.05" units="cm"/>
      <inkml:brushProperty name="ignorePressure" value="1"/>
    </inkml:brush>
  </inkml:definitions>
  <inkml:trace contextRef="#ctx0" brushRef="#br0">1 20,'0'0</inkml:trace>
  <inkml:trace contextRef="#ctx0" brushRef="#br0" timeOffset="1">136 0,'4'0,"0"0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936"/>
    </inkml:context>
    <inkml:brush xml:id="br0">
      <inkml:brushProperty name="width" value="0.05" units="cm"/>
      <inkml:brushProperty name="height" value="0.05" units="cm"/>
      <inkml:brushProperty name="ignorePressure" value="1"/>
    </inkml:brush>
  </inkml:definitions>
  <inkml:trace contextRef="#ctx0" brushRef="#br0">0 0,'4'0,"3"0,2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29"/>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0"/>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1"/>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0.686"/>
    </inkml:context>
    <inkml:brush xml:id="br0">
      <inkml:brushProperty name="width" value="0.05" units="cm"/>
      <inkml:brushProperty name="height" value="0.05" units="cm"/>
      <inkml:brushProperty name="ignorePressure" value="1"/>
    </inkml:brush>
  </inkml:definitions>
  <inkml:trace contextRef="#ctx0" brushRef="#br0">77 193,'1'4,"0"-1,0 1,-1 0,1 0,-1 0,0 0,0-1,0 1,0 0,-2 6,1-3,-3 35,-1 0,-3-1,-1 0,-3 0,-28 69,50-141,11-57,8-33,9-31,-39 152,1 0,0 0,0 0,0-1,0 1,0 0,0 0,0 0,0 0,0-1,0 1,0 0,0 0,0 0,0 0,0-1,0 1,0 0,0 0,0 0,0 0,1-1,-1 1,0 0,0 0,0 0,0 0,0 0,0-1,0 1,1 0,-1 0,0 0,0 0,0 0,0 0,1 0,-1 0,0 0,0 0,0-1,0 1,1 0,-1 0,0 0,0 0,0 0,0 0,1 0,-1 0,0 0,0 1,0-1,0 0,1 0,-1 0,0 0,0 0,0 0,0 0,0 0,1 0,-1 0,0 1,10 15,4 24,-7-10,2 0,1 0,1-1,2 0,1-1,22 34,-35-60,-1-1,1 0,0 1,0-1,0 0,0 0,0 1,0-1,0 0,0 0,0 0,1 0,-1-1,0 1,1 0,-1 0,0-1,1 1,-1-1,1 1,-1-1,4 1,-4-2,0 1,0-1,0 1,1-1,-1 0,0 0,0 0,0 1,0-1,0 0,0 0,0 0,0 0,-1 0,1-1,0 1,-1 0,1 0,-1 0,1-2,3-6,-1-1,-1 1,0-1,0 1,0-19,7-127,0-23,-9 139,0 23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2.367"/>
    </inkml:context>
    <inkml:brush xml:id="br0">
      <inkml:brushProperty name="width" value="0.05" units="cm"/>
      <inkml:brushProperty name="height" value="0.05" units="cm"/>
      <inkml:brushProperty name="ignorePressure" value="1"/>
    </inkml:brush>
  </inkml:definitions>
  <inkml:trace contextRef="#ctx0" brushRef="#br0">331 3,'-3'-2,"-6"9,-5 10,-8 19,2 2,2 1,-13 41,17-44,-112 328,104-280,3 1,-11 124,28-181,2 0,0 0,2-1,1 1,1-1,2 0,1 0,0 0,2-1,2 0,15 29,-18-42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4.130"/>
    </inkml:context>
    <inkml:brush xml:id="br0">
      <inkml:brushProperty name="width" value="0.025" units="cm"/>
      <inkml:brushProperty name="height" value="0.025" units="cm"/>
      <inkml:brushProperty name="ignorePressure" value="1"/>
    </inkml:brush>
  </inkml:definitions>
  <inkml:trace contextRef="#ctx0" brushRef="#br0">43 4,'-5'4,"1"1,0 0,0 0,1 0,-1 0,1 1,0 0,1-1,-1 1,1 0,0 0,-1 8,3-12,0-1,0 1,0 0,0 0,0 0,0-1,0 1,1 0,-1 0,1-1,-1 1,1 0,0-1,0 1,-1 0,1-1,0 0,2 3,-1-2,1-1,-1 1,0-1,1 1,-1-1,1 0,-1 0,1 0,-1-1,1 1,0 0,-1-1,1 0,0 1,-1-1,4-1,1 1,1-1,-1 0,0-1,0 0,0 0,0 0,0-1,-1 0,1 0,8-6,-13 8,-1 0,1 0,0 0,-1 0,1-1,0 1,-1 0,0-1,1 1,-1-1,0 1,0-1,0 0,0 1,0-1,0 0,0 0,-1 0,1 0,0 0,-1 0,0 0,1 0,-1 0,0 0,0 0,0 0,-1 0,1 1,0-1,-1 0,1 0,-1 0,0 0,1 0,-1 0,0 1,0-1,0 0,0 0,-3-1,1 0,0 0,-1 0,1 1,-1-1,0 1,1 0,-1 0,0 1,-1-1,1 1,0 0,0 0,0 0,-1 0,-8 1,-5-1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3.534"/>
    </inkml:context>
    <inkml:brush xml:id="br0">
      <inkml:brushProperty name="width" value="0.05" units="cm"/>
      <inkml:brushProperty name="height" value="0.05" units="cm"/>
      <inkml:brushProperty name="ignorePressure" value="1"/>
    </inkml:brush>
  </inkml:definitions>
  <inkml:trace contextRef="#ctx0" brushRef="#br0">1 412,'1'-4,"0"0,0 0,0 0,1 0,0 0,-1 0,4-4,6-13,93-310,-102 307,-10 33,-13 39,17-31,-1 8,0-1,-2 44,7-62,-1-1,2 1,-1-1,0 0,1 1,0-1,0 0,1 0,0 1,0-1,0-1,0 1,1 0,-1 0,1-1,0 1,1-1,6 7,-8-10,-1 1,1-1,0 0,0 0,0 0,0 0,0 0,0 0,0 0,0-1,0 1,1-1,-1 0,0 1,0-1,0 0,1 0,-1 0,0-1,0 1,4-1,-1-1,-1 0,1 0,-1-1,0 1,0-1,0 0,0 0,-1 0,6-6,2-5,0 0,-1 0,-1-1,12-24,26-87,-50 136,0 0,0 0,1 1,0-1,1 1,0 0,1-1,0 1,0 0,2-1,3 18,-4-20,1-1,1 0,-1-1,1 1,1 0,-1-1,1 0,0 1,0-2,1 1,0 0,0-1,0 0,1 0,-1 0,1-1,10 6,-4-4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4.650"/>
    </inkml:context>
    <inkml:brush xml:id="br0">
      <inkml:brushProperty name="width" value="0.05" units="cm"/>
      <inkml:brushProperty name="height" value="0.05" units="cm"/>
      <inkml:brushProperty name="ignorePressure" value="1"/>
    </inkml:brush>
  </inkml:definitions>
  <inkml:trace contextRef="#ctx0" brushRef="#br0">55 1,'-3'6,"-2"6,1 5,1 1,0 2,2 1,-3 0,-1-1,1 0,1 0,-2-3,-1-2,1 0,1-2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5.579"/>
    </inkml:context>
    <inkml:brush xml:id="br0">
      <inkml:brushProperty name="width" value="0.05" units="cm"/>
      <inkml:brushProperty name="height" value="0.05" units="cm"/>
      <inkml:brushProperty name="ignorePressure" value="1"/>
    </inkml:brush>
  </inkml:definitions>
  <inkml:trace contextRef="#ctx0" brushRef="#br0">233 32,'-22'21,"-46"33,62-50,0 0,0 0,0-1,0 1,-1-2,1 1,-1-1,0 0,1 0,-1-1,0 1,0-2,0 1,-10-1,16 0,-1 0,1 0,-1 0,1-1,0 1,-1 0,1-1,-1 1,1-1,0 1,-1-1,1 0,0 1,0-1,0 0,0 0,-1 0,1 0,0 0,1 0,-1 0,0 0,0 0,0-1,1 1,-1 0,0-1,1 1,-1 0,1-1,0 1,-1-1,1 1,0 0,0-1,0 1,0-1,0 1,0-1,0 1,1 0,0-2,0-1,0 0,0 0,1 0,0 1,0-1,0 1,0-1,1 1,-1 0,1 0,0 0,0 0,6-4,2 0,0 1,1 1,-1 0,1 0,1 1,-1 1,0 0,1 0,22 0,10 2,66 7,-1 0,-51-7,-43 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283"/>
    </inkml:context>
    <inkml:brush xml:id="br0">
      <inkml:brushProperty name="width" value="0.05" units="cm"/>
      <inkml:brushProperty name="height" value="0.05" units="cm"/>
      <inkml:brushProperty name="ignorePressure" value="1"/>
    </inkml:brush>
  </inkml:definitions>
  <inkml:trace contextRef="#ctx0" brushRef="#br0">0 0,'5'3,"-1"0,1 0,-1 0,1-1,0 0,0 0,10 3,-11-4,0 0,1 1,-1-1,0 1,0 0,0 0,0 1,6 4,-9-6,0 1,0 0,0 0,0-1,0 1,-1 0,1 0,0 0,-1 0,1 0,-1 0,0 0,0 0,0 0,0 0,0 0,0 0,0 0,0 0,-1 0,1 0,-1 0,0-1,0 1,0 2,-24 33,21-32,0 0,0 0,0 1,1-1,0 1,-5 12,7-17,1 0,0 0,0 0,0 0,0-1,0 1,0 0,0 0,0 0,0 0,0 0,1 0,-1-1,0 1,1 0,-1 0,0 0,1-1,-1 1,1 0,-1-1,2 2,0-1,-1 1,1-1,1 0,-1 0,0 0,0 0,0 0,0 0,1-1,-1 1,0-1,3 1,16 1,1-1,26-3,-20 1,-10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978"/>
    </inkml:context>
    <inkml:brush xml:id="br0">
      <inkml:brushProperty name="width" value="0.05" units="cm"/>
      <inkml:brushProperty name="height" value="0.05" units="cm"/>
      <inkml:brushProperty name="ignorePressure" value="1"/>
    </inkml:brush>
  </inkml:definitions>
  <inkml:trace contextRef="#ctx0" brushRef="#br0">0 0,'19'8,"-1"-1,1-1,0 0,0-2,1 0,29 2,124-5,-12-1,-78 5,-1-3,111-13,-163 4,-18 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8.742"/>
    </inkml:context>
    <inkml:brush xml:id="br0">
      <inkml:brushProperty name="width" value="0.05" units="cm"/>
      <inkml:brushProperty name="height" value="0.05" units="cm"/>
      <inkml:brushProperty name="ignorePressure" value="1"/>
    </inkml:brush>
  </inkml:definitions>
  <inkml:trace contextRef="#ctx0" brushRef="#br0">11 0,'-2'2,"1"1,0-1,0 0,0 1,0-1,0 1,0-1,1 1,-1-1,1 1,0 0,-1-1,1 1,0-1,1 1,-1 0,0-1,1 1,1 3,18 54,-18-54,34 73,87 141,-4-11,-101-172,-2 1,-1 1,18 75,-24-70,-2 0,-2 0,-2 1,-2 0,-1-1,-3 1,-2 0,-1-1,-3 0,-1-1,-2 0,-2 0,-26 51,16-43,-2-1,-2-2,-3-1,-1-1,-54 57,69-85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39.138"/>
    </inkml:context>
    <inkml:brush xml:id="br0">
      <inkml:brushProperty name="width" value="0.05" units="cm"/>
      <inkml:brushProperty name="height" value="0.05" units="cm"/>
      <inkml:brushProperty name="ignorePressure" value="1"/>
    </inkml:brush>
  </inkml:definitions>
  <inkml:trace contextRef="#ctx0" brushRef="#br0">31 0,'1'53,"0"-19,-1-1,-2 0,-9 56,-9 17,20-106,0-1,0 1,0 0,0 0,0 0,0 0,0 0,0 0,1 0,-1 0,0 0,0 0,0 0,0 0,0 0,0 0,0 0,0 0,0 0,0 0,0 0,0 0,0 0,1 0,-1 0,0 0,0 0,0 0,0 0,0 0,0 0,0 0,0 0,0 0,0 0,0 0,0 0,0 0,0 0,1 0,-1 0,0 0,0 0,0 1,0-1,0 0,0 0,0 0,9-13,15-28,-16 27,-1 3,2-5,0 0,2 1,0 0,15-15,-25 28,1 0,0 0,0 0,0 0,0 0,0 1,0-1,0 1,1-1,-1 1,0 0,1 0,-1 0,1 0,0 1,-1-1,1 1,-1-1,1 1,0 0,-1 0,1 0,0 0,-1 0,1 1,0-1,-1 1,1 0,-1 0,1 0,-1 0,1 0,-1 1,0-1,0 0,0 1,3 2,0 2,-1 0,0 0,0 1,-1-1,1 1,-1 0,-1 0,1 0,-1 0,-1 0,1 0,-1 1,0-1,-1 1,0 9,0-6,1 1,1-1,0 0,0 0,7 17,-3-14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4.866"/>
    </inkml:context>
    <inkml:brush xml:id="br0">
      <inkml:brushProperty name="width" value="0.05" units="cm"/>
      <inkml:brushProperty name="height" value="0.05" units="cm"/>
      <inkml:brushProperty name="ignorePressure" value="1"/>
    </inkml:brush>
  </inkml:definitions>
  <inkml:trace contextRef="#ctx0" brushRef="#br0">1 426,'10'-132,"0"-4,-12 100,1 27,0-1,0 0,1 0,0 0,1 1,0-1,1 0,0 1,4-12,-3 22,1 10,0 12,-3 0,1 0,1 0,1 0,7 23,-10-42,1 1,-1-1,1 1,0-1,0 0,0 0,0 0,1 0,0 0,-1 0,2-1,-1 1,0-1,1 0,-1 0,1 0,0 0,0-1,0 0,0 0,1 0,-1 0,0 0,1-1,-1 0,9 1,-8-2,0 0,0-1,0 1,0-1,-1-1,1 1,0-1,0 1,-1-1,1-1,-1 1,1-1,-1 1,0-1,0 0,-1-1,1 1,0-1,-1 1,0-1,0 0,0-1,-1 1,1 0,-1-1,2-5,2-3,-1-1,0 0,-1 0,0 0,-2-1,1 1,-1-26,-1-13,0 49,-2 14,0 11,0 7,0 0,2 0,8 44,-9-66,2 0,-1 1,1-1,-1 0,2-1,-1 1,1 0,0-1,0 1,0-1,1 0,0 0,0 0,0 0,0-1,1 0,0 0,0 0,0 0,0-1,1 0,8 4,1-2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5.766"/>
    </inkml:context>
    <inkml:brush xml:id="br0">
      <inkml:brushProperty name="width" value="0.05" units="cm"/>
      <inkml:brushProperty name="height" value="0.05" units="cm"/>
      <inkml:brushProperty name="ignorePressure" value="1"/>
    </inkml:brush>
  </inkml:definitions>
  <inkml:trace contextRef="#ctx0" brushRef="#br0">208 74,'-4'6,"0"0,-1-1,1 1,-1 0,0-1,0 0,-1-1,1 1,-1-1,0 0,0 0,-1-1,1 0,-1 0,-7 2,11-3,0-1,0 0,-1 0,1 0,-1 0,1-1,0 0,-1 1,1-1,-1 0,1-1,-1 1,1-1,-1 1,1-1,0 0,-1 0,1 0,0-1,0 1,0-1,0 0,0 0,0 0,0 0,1 0,-1-1,1 1,0-1,-1 0,1 0,-2-4,2 5,1-1,0 1,0-1,0 0,0 1,1-1,-1 0,1 0,-1 1,1-1,0 0,0 0,0 0,0 1,1-1,-1 0,1 0,0 1,0-1,0 0,0 1,0-1,0 1,1 0,-1-1,1 1,-1 0,1 0,0 0,0 0,0 0,0 0,1 0,-1 1,0-1,5-1,-1-1,1 1,0 0,-1 1,1-1,0 1,0 1,0-1,1 1,-1 0,0 1,0 0,1 0,7 1,33 6,0-2,75-3,-107-3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6.310"/>
    </inkml:context>
    <inkml:brush xml:id="br0">
      <inkml:brushProperty name="width" value="0.05" units="cm"/>
      <inkml:brushProperty name="height" value="0.05" units="cm"/>
      <inkml:brushProperty name="ignorePressure" value="1"/>
    </inkml:brush>
  </inkml:definitions>
  <inkml:trace contextRef="#ctx0" brushRef="#br0">1 18,'0'-1,"1"0,0-1,-1 1,1 0,0 0,-1 0,1 1,0-1,0 0,0 0,0 0,0 1,0-1,0 0,0 1,0-1,0 1,1-1,-1 1,0 0,0-1,0 1,1 0,-1 0,0 0,0 0,1 0,1 0,37 1,-37-1,-1 1,1-1,0 1,-1-1,1 1,-1 0,1 0,-1 0,1 1,-1-1,0 0,0 1,1 0,-1-1,0 1,-1 0,1 0,0 0,0 0,-1 0,1 1,-1-1,0 0,0 1,0-1,0 1,0-1,0 1,-1 0,1-1,-1 1,0 0,0-1,0 1,0 3,-2 8,-1-1,0 0,-1-1,0 1,-10 19,10-22,4-9,-1-1,1 1,-1 0,1 0,0 0,-1 0,1 0,0 0,0 0,0-1,-1 1,1 0,0 0,0 0,1 0,-1 0,0 0,0 0,0 0,1 0,-1 0,0 0,1-1,-1 1,0 0,1 0,0 0,-1-1,1 1,-1 0,1-1,0 1,1 1,0-1,1 0,0 0,1 1,-1-2,0 1,0 0,0-1,0 1,1-1,3 0,11-1,1-1,25-5,4-2,-29 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5.546"/>
    </inkml:context>
    <inkml:brush xml:id="br0">
      <inkml:brushProperty name="width" value="0.025" units="cm"/>
      <inkml:brushProperty name="height" value="0.025" units="cm"/>
      <inkml:brushProperty name="ignorePressure" value="1"/>
    </inkml:brush>
  </inkml:definitions>
  <inkml:trace contextRef="#ctx0" brushRef="#br0">32 0,'14'0,"21"2,-35-2,1 0,-1 0,0 0,0 0,0 0,0 0,0 0,0 0,1 0,-1 0,0 0,0 0,0 0,0 0,0 0,0 0,0 1,0-1,1 0,-1 0,0 0,0 0,0 0,0 0,0 0,0 1,0-1,0 0,0 0,0 0,0 0,0 0,0 0,0 1,0-1,0 0,0 0,0 0,0 0,0 0,0 0,0 1,0-1,0 0,0 0,0 0,0 0,0 0,0 0,-1 0,1 1,0-1,0 0,0 0,0 0,0 0,0 0,0 0,-20 11,12-7,0 0,1 0,-1 1,1 0,-8 6,14-11,1 1,-1 0,0-1,1 1,-1 0,0-1,1 1,-1 0,1 0,0 0,-1-1,1 1,0 0,-1 0,1 0,0 0,0 0,0 0,0 0,0 0,0-1,0 3,1-2,0 1,0-1,0 1,0-1,0 0,0 0,0 1,0-1,0 0,1 0,-1 0,1 0,-1 0,1-1,-1 1,1 0,2 0,-1 0,1 1,-1-1,0 1,0 0,0 0,0 0,0 0,0 0,-1 1,1-1,-1 1,0 0,1 0,-1 0,0 0,-1 0,3 6,-3-8,-1 1,0-1,1 0,-1 1,0-1,0 1,0-1,0 1,-1-1,1 0,0 1,0-1,-1 0,1 1,-1-1,0 0,1 1,-2 1,0-1,0 0,0 0,0 0,0 0,-1 0,1-1,0 1,-1-1,1 0,-1 1,0-1,-3 1,-13 3,1-3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16.158"/>
    </inkml:context>
    <inkml:brush xml:id="br0">
      <inkml:brushProperty name="width" value="0.05" units="cm"/>
      <inkml:brushProperty name="height" value="0.05" units="cm"/>
      <inkml:brushProperty name="ignorePressure" value="1"/>
    </inkml:brush>
  </inkml:definitions>
  <inkml:trace contextRef="#ctx0" brushRef="#br0">0 42,'3'-4,"2"-3,2-2,1-2,-1 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45.247"/>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72.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24T07:05:37.245"/>
    </inkml:context>
    <inkml:brush xml:id="br0">
      <inkml:brushProperty name="width" value="0.05292" units="cm"/>
      <inkml:brushProperty name="height" value="0.05292" units="cm"/>
    </inkml:brush>
  </inkml:definitions>
  <inkml:trace contextRef="#ctx0" brushRef="#br0">2606 3956 0,'13'13'78,"1"-13"-62,12 0-1,14 0 1,-1 0 0,1 0-1,0 13 1,0-13 0,-14 0-1,0 0 16,-12 13-15,-41 14 15,1-1-15,13-26-16,-1 13 0,-12 1 16,-14 12-1,27-13-15,-27 14 16,-13 12-1,14-12 1,12-14 0,1 0-1,12 1 32,41-1-16,13-13-15,13 0 0,-40 0-16,79-13 15,-25 13 1,-28 0 0,1-14-1,-14 14 1,-12 0 15</inkml:trace>
  <inkml:trace contextRef="#ctx0" brushRef="#br0" timeOffset="764.99">2540 4154 0,'13'0'16,"0"0"-1,27 0 1,13 0 0,0-13-1,13 13 1,-13-13-1,-26 13 1,-1 0 0</inkml:trace>
  <inkml:trace contextRef="#ctx0" brushRef="#br0" timeOffset="12548.27">3492 4075 0,'14'0'15,"-1"0"-15,0 0 32,0-14-32,14 14 31,-14 0-31,0 0 0</inkml:trace>
  <inkml:trace contextRef="#ctx0" brushRef="#br0" timeOffset="12931.29">3413 4207 0,'27'0'15,"-14"0"-15,0 0 16,27 0 0,-1 0-1,-12 0 1,-1 0 0</inkml:trace>
  <inkml:trace contextRef="#ctx0" brushRef="#br0" timeOffset="14784.7">4683 3757 0,'-26'13'63,"26"1"-63,-27 25 16,14-26-16,-27 40 15,1 14 1,-1-15-1,13-25 1,14-14 0,0 0-1</inkml:trace>
  <inkml:trace contextRef="#ctx0" brushRef="#br0" timeOffset="15315.68">4458 3836 0,'0'14'32,"13"-1"-17,14 13 1,26 14-1,-27-13 1,14-1 0,-14 14-1,1-27 1,-14 0 15</inkml:trace>
  <inkml:trace contextRef="#ctx0" brushRef="#br0" timeOffset="16119.84">4379 3691 0,'13'13'15,"14"-13"1,12-13 0,27 13-1,-13 0 1,-13 0 15,-14-13-31,1 13 31,-14 0-15,0 0 0</inkml:trace>
  <inkml:trace contextRef="#ctx0" brushRef="#br0" timeOffset="17499.73">4789 3942 0,'40'-13'16,"-27"13"-1,13 0 1,1 0 0,-14 0-1,13 0 1,-12 0-1,-1 0 17</inkml:trace>
  <inkml:trace contextRef="#ctx0" brushRef="#br0" timeOffset="18448.8">5159 4101 0,'0'-26'47,"14"26"-32,-14-14 1,13-25 0,0 12-1,0-26 1,1 14 0,-14 12-1,13 1 1,-13 12-1,0 1 1,0 0 0,-13 26 31,13 0-32,-14 27-15,1 0 31,0 0-15,13 26 0,0-40-1,13 1 1,14-1 0,-14-13-1</inkml:trace>
  <inkml:trace contextRef="#ctx0" brushRef="#br0" timeOffset="18866.79">5411 3929 0,'0'-13'0,"0"0"31,0-1-31,0 1 16,0 0 0,0 0-1,-13 39 63,13-13-78,0 1 16,0 39 0,0-14-1,13 1 1,0 0 15,13-14-31,14-13 31,-13-13-15,-14 0-16</inkml:trace>
  <inkml:trace contextRef="#ctx0" brushRef="#br0" timeOffset="19748.72">5252 4114 0,'26'0'32,"-12"0"-17,12-13 1,-13 13-1,14 0 1</inkml:trace>
  <inkml:trace contextRef="#ctx0" brushRef="#br0" timeOffset="21148.6">5186 4088 0,'-27'13'31,"27"0"31,-13-13-46,13 14 0,-13-1-1,0 13 32,-1 1-31,1-1-1</inkml:trace>
  <inkml:trace contextRef="#ctx0" brushRef="#br0" timeOffset="21800.79">5345 4128 0,'13'-14'16,"0"14"0,0-13-1,1 0 1,12 13 0</inkml:trace>
  <inkml:trace contextRef="#ctx0" brushRef="#br0" timeOffset="23957.29">4180 4445 0,'27'0'31,"-14"0"-15,27 0 0,26-13-1,13 13 1,67-27-1,26 14 1,13 0 0,13 0-1,-65-1 1,-1 14 0,-26-13 15,-14 13-16,-12-13 1,-40 13 15,-14 0-31,0-13 16,1 13 0,-1 0-1,14-14 16,-27 14-15,1 0 0,-1 0-1,0 0 17,0 0-32,0 0 31,1 0-16,-1 0 17</inkml:trace>
  <inkml:trace contextRef="#ctx0" brushRef="#br0" timeOffset="26047.6">4445 4961 0,'-13'13'16,"0"-13"-1,-1 13 1,-12 1 0,13-14-1,-14 0 1,14-14-1,-14 1 1,14-13 0,13 12-1,13-12 1,-13 13 15,27 0-15,13-1-1,13 14 1,-14 0 0,27 0-1,-26 0 1,13-13 0,0 13-1,-13 0 1,-1 0-1,-12-13 1,-14 13 0,0 0-1</inkml:trace>
  <inkml:trace contextRef="#ctx0" brushRef="#br0" timeOffset="27381.97">5067 4657 0,'-13'26'16,"13"-13"-1,-27 27 1,1 26-1,-14 14 1,-26 39 0,0 0-1,13-40 1,26-26 0,1-13 15,13-14-16,13-13 1</inkml:trace>
  <inkml:trace contextRef="#ctx0" brushRef="#br0" timeOffset="28919.64">5001 5252 0,'26'-26'47,"-13"12"0,1 1-47,-1 0 0,0-14 15,0 14 1,0 0 0,1 13-1,-1 13 16,0 14-15,0-1 0,1-13-1,-1 1 1,0-14 15,0-14 0,-13-12-15,0-14 0,0 0-1,0 27 1,0 0-16,0-13 16,0 12-1,0 1 1,14 0 15,12 13-15,14-13-1,52 13 1,-26-14 0,1 1-1,-15 13 16,-38 0-15,12-13 0,-13 13-16,1 0 15</inkml:trace>
  <inkml:trace contextRef="#ctx0" brushRef="#br0" timeOffset="29681.67">5371 5133 0,'0'13'32,"-13"0"-1,13 14-15,0-14-1,-13 14 1,26-41 46,0 1-46,0 0 0,1 0-16,-1 13 0,0-14 15,27 1 16,-14 26-15,-13 1 0,1-14-1,-1 13 1,-13 13 0,0-12-1</inkml:trace>
  <inkml:trace contextRef="#ctx0" brushRef="#br0" timeOffset="32363.69">9036 3863 0,'13'13'63,"0"-13"-48,0 13-15,14-13 16,26 0-1,0 0 1,-40 0 0,13 0-1,-26 14 1,-26 12 15,-14 1 0,40-14-31,-53 26 16,0 14 0,-13 14-1,26-28 1,27-26-16,-27 14 16,27-1-1,26-12 16,27-1-15,0-13 0,39 0-1,14 0 17,-80 0-17,40-13-15,-40 13 0,14 0 31</inkml:trace>
  <inkml:trace contextRef="#ctx0" brushRef="#br0" timeOffset="32938.68">8864 4101 0,'0'0'0,"39"-13"63,-26 13-63,27 0 15,66-13 1,-13 13 15,-80-14-31,53 14 0,-53 0 16,27 0 0</inkml:trace>
  <inkml:trace contextRef="#ctx0" brushRef="#br0" timeOffset="34282.36">9657 3982 0,'27'0'15,"12"-13"16,-12 13-15,-1 0 0,-12 0-1</inkml:trace>
  <inkml:trace contextRef="#ctx0" brushRef="#br0" timeOffset="34481.36">9671 4101 0,'26'0'16,"0"0"-1,14-13 1,0 13-1</inkml:trace>
  <inkml:trace contextRef="#ctx0" brushRef="#br0" timeOffset="35866.65">10901 3651 0,'-27'13'0,"1"1"16,-14 25 0,27-25-1,-93 105 1,93-106 0,-66 93-1,39-67 1,27-12-1,-1-27 1</inkml:trace>
  <inkml:trace contextRef="#ctx0" brushRef="#br0" timeOffset="36164.65">10597 3757 0,'26'27'15,"-13"-27"-15,0 13 0,54 53 31,-14-13-15,-14 0 0,-12-27-1,-1-13 1</inkml:trace>
  <inkml:trace contextRef="#ctx0" brushRef="#br0" timeOffset="36700.98">10544 3559 0,'39'13'0,"-25"-13"15,25-13 1,54 13 0,-27 0-1,0 0 1,-26-14 0,-14 14-1</inkml:trace>
  <inkml:trace contextRef="#ctx0" brushRef="#br0" timeOffset="37166.14">11060 3876 0,'52'0'16,"-25"0"-1,13-13 1,-1 13 0,-25 0-1,12 0 1</inkml:trace>
  <inkml:trace contextRef="#ctx0" brushRef="#br0" timeOffset="38585.14">11430 4061 0,'13'-26'0,"0"13"15,-13-1-15,27-52 16,-1 13 0,1-13-1,-14 27 1,0 12 0,-13 1-1,14 12 16,-28 41 16,1 13-31,13-14 0,-26 27-1,26 0 1,13-27-1,0 1 1,14-27 0,-14 0-1,53-13 1,-40-14 0,1 1 15,-1-27-16,-12 13 1,-1 14 0,0-1-1,-13 14 1,0 39 31,-13-26-32,13 53 1,13-26 0,0-1-1,0 1 1,27-14 0,-27 0-1,14-13 1</inkml:trace>
  <inkml:trace contextRef="#ctx0" brushRef="#br0" timeOffset="39439.14">10438 4339 0,'26'13'16,"1"-13"-16,-14-13 0,119 13 16,106-13 15,-158 13-31,65-13 0,-65 13 0,237-14 16,-118 14-1,12-13 16,-78 13-15,-54 0 0,-66 0-16,0 0 15,14-13 1</inkml:trace>
  <inkml:trace contextRef="#ctx0" brushRef="#br0" timeOffset="41081.21">10689 4736 0,'-13'0'15,"0"0"1,-14 13-1,1-13 1,13-13 0,-1 0-1,14 0 1,14-14 0,-1 14-1,26 0 1,14 13-1,14 0 1,-15 0 0,-12 0-1,-27 0-15,14 0 32,-1 0-32,1 0 31,-14 0-31</inkml:trace>
  <inkml:trace contextRef="#ctx0" brushRef="#br0" timeOffset="41665.15">11351 4538 0,'-40'39'31,"40"-25"-31,-13-1 0,-53 66 16,-14 27 0,14-27-1,0 27 16,39-66-15,1-14 0,26-12-1</inkml:trace>
  <inkml:trace contextRef="#ctx0" brushRef="#br0" timeOffset="43784.77">11324 4961 0,'13'-13'31,"1"13"-31,-1-14 47,13 14-16,-12 14 0,-1-1-15,-13 0 0,13 0-1,0-13 1,0-13 15,-13-27-15,0 1-1,0-1 1,0 14 0,0 12-1,0 1 1,0 0-1,14 13 1,25-13 0,28 13-1,-1 0 1,53-14 0,-13 1-1,-54 13 1,-12-13-1,-13 13 1</inkml:trace>
  <inkml:trace contextRef="#ctx0" brushRef="#br0" timeOffset="44415.86">11655 4895 0,'0'13'15,"0"0"1,-13 0 0,13 14-1,-14-27 1,14 13-1,27-26 32,-27 0-47,26-14 16,14 1 0,-13 13 15,12 13-16,-26 26 1,14-13 0,-27 0-1,26 1 1,-26-1 0</inkml:trace>
  <inkml:trace contextRef="#ctx0" brushRef="#br0" timeOffset="46364.97">12779 4048 0,'27'-13'31,"-14"13"-15,27 0-16,-1 0 31,14 13-16,-26 0 1</inkml:trace>
  <inkml:trace contextRef="#ctx0" brushRef="#br0" timeOffset="46548.97">12779 4180 0,'27'0'16,"13"0"0,12-13-1,-25 13 1,-14 0 0</inkml:trace>
  <inkml:trace contextRef="#ctx0" brushRef="#br0" timeOffset="47166">13798 3691 0,'-13'26'32,"13"-12"-32,-27 65 31,14-13-16,0-39-15,0 52 16,-1-39 0,1-1-1,13-25 1</inkml:trace>
  <inkml:trace contextRef="#ctx0" brushRef="#br0" timeOffset="47615.97">14010 3797 0,'-14'13'32,"-12"13"-17,13 1 1,0 13 0,26 13-1,0-40 1,27 0-1,26-26 1,-40-14 0,-12-12-1,-14-1 1,-14 13 0,-12 1 15,-14 13-16,27 13 1</inkml:trace>
  <inkml:trace contextRef="#ctx0" brushRef="#br0" timeOffset="48265.24">14526 3810 0,'26'-13'0,"-13"13"16,1 0-1,-54 13 17,-13 0-17,0 14 1,13-14 0,27 13-1,26-12 16,1-1-15,25 13 0,-12-12-1,-14-1 1,-26 13 0,-14 1-1,-26-1 1,27-13-1,13-13 1,-1 0 0</inkml:trace>
  <inkml:trace contextRef="#ctx0" brushRef="#br0" timeOffset="48585.82">14790 3969 0,'27'-13'16,"-14"13"0,0-14-16,27 14 15,-1 0 1,-12 0 0,-14 0-1</inkml:trace>
  <inkml:trace contextRef="#ctx0" brushRef="#br0" timeOffset="49266">15319 3731 0,'-13'26'31,"13"14"-15,-13-27-16,-14 53 15,14-26 1,0 13-1,0-27 1,13-13 0</inkml:trace>
  <inkml:trace contextRef="#ctx0" brushRef="#br0" timeOffset="49684.68">15544 3770 0,'-26'14'31,"26"-1"-31,-13 13 15,13 14 1,13-14 0,13-12-1,27-1 1,-13-26 15,-14-14-15,-26 14-16,14-27 15,-28 1 1,1 25 0,-40-12-1,14 26 1,12 13 0,14 0-1</inkml:trace>
  <inkml:trace contextRef="#ctx0" brushRef="#br0" timeOffset="50016.71">15849 3744 0,'0'13'15,"-14"0"1,28 27-1,12-14 1,-13-26 0,0 14-16,40-14 15,-26-27 1,-14 1 0,-26-27-1,-14 13 1,-26 14-1,-13 26 1,-40 53 0,54-27-1</inkml:trace>
  <inkml:trace contextRef="#ctx0" brushRef="#br0" timeOffset="50681.71">13772 4326 0,'26'13'16,"0"-26"-16,120 13 15,66-13 1,145-1 0,159 1 15,-199 13-16,14 0 1,-133 0 0,-118 13-1,-40-13 1,-27 0 0</inkml:trace>
  <inkml:trace contextRef="#ctx0" brushRef="#br0" timeOffset="52084.25">14116 4643 0,'-27'14'32,"27"-1"-32,-13 40 15,-14-14 1,14 14 0,0-26-1,13-14 16</inkml:trace>
  <inkml:trace contextRef="#ctx0" brushRef="#br0" timeOffset="52648.34">14433 4670 0,'13'0'16,"-13"-13"-16,-13 13 31,-40 0-15,13 13 0,27 0-1,-13 0 1,52 14 15,-13-27-31,14 13 16,-1 0-1,-39 27 17,0-40-32,-40 26 31,27-12-16,-14-1 1,27-13 0,-1 13-1</inkml:trace>
  <inkml:trace contextRef="#ctx0" brushRef="#br0" timeOffset="53083.47">14909 4591 0,'-26'13'16,"13"0"-16,-1 0 15,-65 80 1,-53 52-1,-1 14 1,28-40 0,38-39-1,41-54 1,13 0 0</inkml:trace>
  <inkml:trace contextRef="#ctx0" brushRef="#br0" timeOffset="54217.32">14764 5106 0,'26'-13'31,"-13"0"-31,1 0 15,-1 13 1,13-13 0,-26-1-1,14 14-15,-1 14 47,-13-1-47,13 13 31,0 14-15,-13-27 0,13 0-1,1-26 32,-1 0-47,-13 0 0,13-27 16,-13 0-1,13-13 17,-13 40-32,14 0 15,12 0 1,14-1 0,52 1-1,54 0 16,-120 13-31,27-13 16,40 0 0,-40 13-1,0 0 1,-40-14 0,0 14-1</inkml:trace>
  <inkml:trace contextRef="#ctx0" brushRef="#br0" timeOffset="55864.13">15187 5080 0,'40'0'47,"-27"0"-32,13 0 1,-12 0 0,12 0-1,-13 13 1,-26 27 15,-13-14-15,12 27-1,1-53-15,0 40 32,0-14-32,13-12 15,0-1 16</inkml:trace>
  <inkml:trace contextRef="#ctx0" brushRef="#br0" timeOffset="56065.33">15121 5252 0,'26'0'31,"-12"0"-31,-1-13 0,40 13 32,-27 0-32,1 0 15</inkml:trace>
  <inkml:trace contextRef="#ctx0" brushRef="#br0" timeOffset="56649.33">15637 5146 0,'13'-13'16,"-39"26"31,-14-13-32,14 13 1,-1 1-1,14-1 1,26 0 15,-13 0-15,27 1-16,-14-1 0,0 13 16,-13-13-1,-26 27 16,-14-27-15,0 14 0,0-14-1</inkml:trace>
  <inkml:trace contextRef="#ctx0" brushRef="#br0" timeOffset="57765.33">16550 4180 0,'13'0'0,"0"0"16,40 0-1,13 0 1,-26 14 0</inkml:trace>
  <inkml:trace contextRef="#ctx0" brushRef="#br0" timeOffset="57949.33">16510 4313 0,'26'0'16,"-12"0"-16,-1 0 16,53 0-1,-13 0 1</inkml:trace>
  <inkml:trace contextRef="#ctx0" brushRef="#br0" timeOffset="59100.34">17727 3876 0,'40'-26'31,"-27"26"-31,0 0 0,14 0 16,39 13 0,-53-13-16,27 40 15,-53 13 1,-67 26 0,-12-13-1,12-26 1,27-14-1,40-13 17,79-13-17,14 0 17,-28 0-32,-38 0 0,65-13 15,-26 13 16,-13-13-15</inkml:trace>
  <inkml:trace contextRef="#ctx0" brushRef="#br0" timeOffset="59283.36">18190 4075 0</inkml:trace>
  <inkml:trace contextRef="#ctx0" brushRef="#br0" timeOffset="72048.82">18494 3863 0,'-39'0'16,"39"13"-16,-14-13 0,-12 13 15,0 14 1,12-14 0,1 0-1,26 14 1,1-14 15,25 0-15,-12 14-1,26-1 1,-27 1 0,-26-14-16,13 13 15,-13 1 1,-26-1-1,-1-13 1,-12-13 0,12-13-1,14 0 1,13-13 0,0-1-1,26 1 16,1-1-15,-1 1 0,27-14-1,-39 27 1,12-14 0,-26 1-1,-13-1 1,0 14-1,-14-13 1,1 26 0,12 0-1,1 13 1</inkml:trace>
  <inkml:trace contextRef="#ctx0" brushRef="#br0" timeOffset="72732.64">18891 3863 0,'0'0'0,"0"-13"0,-13 13 15,0-14 1,-14 14-1,-12 14 1,-1-1 0,0 27-1,27-14 1,0-13 0,26 1-1,27-14 16,-1-27-15,1 14 0,-13 13-1,-14 0 1,-13 40 0,0 12-1,-13 15 1,-1-14-1,14-27 1</inkml:trace>
  <inkml:trace contextRef="#ctx0" brushRef="#br0" timeOffset="73234.89">19143 4035 0,'-40'40'0,"13"-27"16,-39 40-1,40-27-15,-67 54 16,-39 25 0,39-12-1,40-53 1,40-14-1</inkml:trace>
  <inkml:trace contextRef="#ctx0" brushRef="#br0" timeOffset="73482">19275 4207 0,'-53'13'15,"13"0"1,1 14-16,-67 39 16,-66 53-1,79-26 1,-13-1-1,93-79-15,0 1 16</inkml:trace>
</inkml:ink>
</file>

<file path=ppt/ink/ink17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1-26T09:22:46.377"/>
    </inkml:context>
    <inkml:brush xml:id="br0">
      <inkml:brushProperty name="width" value="0.05292" units="cm"/>
      <inkml:brushProperty name="height" value="0.05292" units="cm"/>
      <inkml:brushProperty name="color" value="#0070C0"/>
    </inkml:brush>
  </inkml:definitions>
  <inkml:trace contextRef="#ctx0" brushRef="#br0">1759 10941 0,'0'13'125,"0"0"-109,0 13-16,-13 27 15,13 13 1,-13 67 15,0-27-15,13-27 0,13 0-1,0-39 1,0 0-1,14-27 1,-14 0 0,14-13-1,-14-13 1</inkml:trace>
  <inkml:trace contextRef="#ctx0" brushRef="#br0" timeOffset="649.02">1535 11284 0,'26'-13'63,"1"13"-63,12 0 15,1-13 1,0 13-1,-14 0 17,0-13-17,1 13 17</inkml:trace>
  <inkml:trace contextRef="#ctx0" brushRef="#br0" timeOffset="1736.25">2222 11298 0,'0'-14'0,"14"14"32,12 0-17,14 0 1,0-13-1,-1 26 1,-26-13 0</inkml:trace>
  <inkml:trace contextRef="#ctx0" brushRef="#br0" timeOffset="1982.06">2275 11430 0,'0'13'16,"27"-26"15,-1 13 0,14 0-15,-27-13-1,14 13 1,-1-13 0</inkml:trace>
  <inkml:trace contextRef="#ctx0" brushRef="#br0" timeOffset="2732.07">3360 11020 0,'-26'13'31,"-1"14"-15,14-14 0,-27 40-1,1 0 1,39-40-16,-27 13 16,14 1-1,-13-1 1,12-13-1,1-13 1</inkml:trace>
  <inkml:trace contextRef="#ctx0" brushRef="#br0" timeOffset="3116.13">3109 11060 0,'13'26'31,"0"-13"-15,14 14 0,12 12-1,-12-12 1,-1-1-1,1 1 1,-1-14 15,-12-13-15</inkml:trace>
  <inkml:trace contextRef="#ctx0" brushRef="#br0" timeOffset="3782.4">3003 10927 0,'26'-13'0,"14"13"15,-13-13 1,12 13 0,41-13-1,12 13 1,-65-14-16,12 14 15,14 0 1,-26-13 0,-14 13-1,13 0 1</inkml:trace>
  <inkml:trace contextRef="#ctx0" brushRef="#br0" timeOffset="4385.22">3532 11192 0,'27'-13'0,"-1"13"16,1 0 0,-1 0-16,14-14 15,-1 14 1,-12 0-1,-14 0 1,0 0 15,1 0-31,-1 0 32</inkml:trace>
  <inkml:trace contextRef="#ctx0" brushRef="#br0" timeOffset="5685.08">4035 11324 0,'26'-26'31,"-26"12"-15,27-25-1,-14-27 1,0-1 0,1 28-1,-1 12 1,-13 1 0,0 52 30,-13-26-46,13 53 16,0 0 15,0-13-15,13 0 0,0-40-1,13 0 1,14-14-1,-13-12 1,12-27 0,-12 0-1,-14 13 1,0 14 0,-13 13-1,0 39 16,0 1-15,0-14 0,13 53-1,1-26 1,-1-1 0,27-12-1,-14-27 1,-13 13-1</inkml:trace>
  <inkml:trace contextRef="#ctx0" brushRef="#br0" timeOffset="6699.91">2686 11721 0,'39'0'0,"-26"0"15,54 0 1,38 0-1,54-13 1,-13 0 0,-93 13-16,185-40 15,-40 13 1,80 1 0,-66 13-1,-54 0 1,41-1-1,-159 1 1,52 13 0,1-13-1,-40 13 1,-40 0 0,0 0-1,0 0 1</inkml:trace>
  <inkml:trace contextRef="#ctx0" brushRef="#br0" timeOffset="8566.31">3307 11906 0,'-26'0'47,"-1"13"-32,1 1 1,-27-1 0,27 13-1,-1-12 1,14-1 15,39 0 0,-12 0-15,12-13 0,-13 14-16,14-1 15,-14 0 1,-13 0-1,0 14 1,-27-14 0,-12 13-1,26-12-15,-27-1 16,-13-13 0,13 13-1,1-13 1</inkml:trace>
  <inkml:trace contextRef="#ctx0" brushRef="#br0" timeOffset="9682.51">3612 11774 0,'-14'26'16,"14"-12"-1,-39 52 1,-28 40 0,15-1-1,-41 41 1,40-53-1,0 12 1,27-65 15,12 13-15,-12-27 0,26-12-1</inkml:trace>
  <inkml:trace contextRef="#ctx0" brushRef="#br0" timeOffset="11115.26">3492 12462 0,'14'-27'46,"-1"14"-30,0-13 0,-13 12-1,13-12 1,1 13 0,-14 0-1,13-1 16,0 41-15,0-1 0,1-13-1,-1 1 1,0-14 0,-13 13-1,26-40 1,-12-12 15,-14-1-31,0 0 31,-14 1-15,14 12 0,0 14-1,14-13 1,-1 12-1,27 14 1,39-13 0,-66 13-16,93-13 15,26 0 1,-52-1 0,-1 1-1,-39 0 1,-14 13-1,-13 0 17</inkml:trace>
  <inkml:trace contextRef="#ctx0" brushRef="#br0" timeOffset="11849.26">3903 12290 0,'0'26'46,"0"-12"-30,0 12-16,0-13 31,0 14 1,13-41-1,0 14-31,-13-13 15,27-13 1,-14 26 0,0-13-1,0 26 1,0-13 0,1 13-16,-1 13 15,-13-12 1,0 25-1,0-25 1,13-14 0</inkml:trace>
  <inkml:trace contextRef="#ctx0" brushRef="#br0" timeOffset="13699.77">8784 10954 0,'13'-13'0,"-26"39"16,-27 40 0,1 0-1,-27 40 1,26-27 15,27-26-31,13-13 31,26-27-15,14 1 0,-14-14-1,14-14 1,-27 14-1,0-13-15</inkml:trace>
  <inkml:trace contextRef="#ctx0" brushRef="#br0" timeOffset="13998.87">8467 11218 0,'13'-13'0,"27"0"31,26 0-16,-13-1 1,-14 14 0,27 0-1,-52 0 1</inkml:trace>
  <inkml:trace contextRef="#ctx0" brushRef="#br0" timeOffset="15032.47">9036 11245 0,'0'-13'31,"26"13"-15,0-14 0,14 14-1,-27 14 1,1-14 0</inkml:trace>
  <inkml:trace contextRef="#ctx0" brushRef="#br0" timeOffset="15249.19">9036 11351 0,'-14'13'0,"41"-13"47,12 0-32,1 0 1,0-13 0,13 13-1</inkml:trace>
  <inkml:trace contextRef="#ctx0" brushRef="#br0" timeOffset="16048.44">10636 10954 0,'-13'-13'0,"-27"39"31,-26 27-15,27-13-1,-28 26 1,41-53-16,-1 27 16,-12-1-1,12-12 17,14-27-32</inkml:trace>
  <inkml:trace contextRef="#ctx0" brushRef="#br0" timeOffset="16349.43">10292 11007 0,'-13'-14'15,"26"41"17,14-1-17,12 14 1,1 0 0,13 13-1,-26-27 1,-14 1-1,0-14 1</inkml:trace>
  <inkml:trace contextRef="#ctx0" brushRef="#br0" timeOffset="16970">10319 10861 0,'53'-13'32,"-40"13"-32,13 0 15,27 0 1,40 0 0,-40 0-1,-27 0 1,1 0 15,-27 13-15</inkml:trace>
  <inkml:trace contextRef="#ctx0" brushRef="#br0" timeOffset="17532.24">10808 11192 0,'13'-13'16,"1"13"-1,25-14 1,1 14-1,13 0 1,-27 0 0,-12-13-16,-1 13 15,13 0 1</inkml:trace>
  <inkml:trace contextRef="#ctx0" brushRef="#br0" timeOffset="18584.09">11258 11271 0,'13'-13'47,"0"-13"-32,1-14 1,12-13 0,-13 0-1,1 27 1,-1-1-1,-26 54 32,-1-1-31,14 0 0,0-12-16,0-1 15,14 0 1,12 0-1,1-26 17,-14 13-32,26-40 15,-12 1 1,13-1 0,-27 0-1,0 27 1,-26 40 15,13-14-15,-27 66 15,41-52-31,-1 12 16,27-12-1,-14-14 1,14-13-1</inkml:trace>
  <inkml:trace contextRef="#ctx0" brushRef="#br0" timeOffset="19383.14">9988 11589 0,'26'0'16,"27"-13"15,119-1-15,-119 14-16,133-13 15,25 13 1,80-13 0,-119 0-1,53 13 1,-26 0 0,-94 0-1,-38 0 1,-28 0-1,-26 0 32</inkml:trace>
  <inkml:trace contextRef="#ctx0" brushRef="#br0" timeOffset="20900.12">10676 11840 0,'-13'0'0,"-14"-13"16,1 26 15,-27-13-15,0 13 0,27 1-1,12-1 1,14 0-1,14 13 1,12-12 0,27 12-1,-40 1 1,0-14 0,-26 27-1,-13-27 1,-27 13-1,-13 1 17,26-27-17,-13 0 1,40 0-16,0 0 16,-1 0-16</inkml:trace>
  <inkml:trace contextRef="#ctx0" brushRef="#br0" timeOffset="21332.67">11007 11734 0,'-27'14'31,"14"-1"-31,13 0 0,-13 0 16,-106 172-1,53-105 1,-54 105 0,28-40-1,39-65 1,13-27 0,27-40-1</inkml:trace>
  <inkml:trace contextRef="#ctx0" brushRef="#br0" timeOffset="23000.15">10742 12396 0,'13'-14'31,"1"1"-15,-1 0-1,0 0 1,-13 0 0,13 13-1,0 13 16,1 13-15,-14-13 15,13 14-15,-13-14 0,13-13-1,14-26 16,-14-14-15,0-13 0,-13 0-1,0 14 1,0 12 0,13 1-1,1 12 1,25 1-1,14 13 1,26-13 15,1 13-15,65-13 0,-78-1-1,-1 1 1,-27 13-1,-25 0 1,-1 13 15</inkml:trace>
  <inkml:trace contextRef="#ctx0" brushRef="#br0" timeOffset="24715.56">11218 12277 0,'0'26'62,"0"-13"-62,-13 27 32,13-14-17,0-12 32,27-41-31,-1 1-1,-13 13 1,14 13 15,-14 13-15,0 0 0,-13 13-1,13-12 1,1-14-1,-1 0 1</inkml:trace>
  <inkml:trace contextRef="#ctx0" brushRef="#br0" timeOffset="25549.69">12502 11364 0,'13'0'32,"0"0"-32,13-13 15,14 13 1,0 0 0,-27 0-1</inkml:trace>
  <inkml:trace contextRef="#ctx0" brushRef="#br0" timeOffset="25765.66">12435 11509 0,'14'14'15,"-1"-14"1,27 13 0,12-13-1,-12-13 1,0 13 0</inkml:trace>
  <inkml:trace contextRef="#ctx0" brushRef="#br0" timeOffset="39249.71">13970 10848 0,'-13'0'31,"-14"0"-15,14 0 0,-27 26-1,14-12 1,-1 12-1,14-13 1,0 1 15,39 12-15,-26-13-16,40 14 16,0 12-1,13 14 1,-40-26-1,-13 12 1,-13 1 0,-27-13-1,0-27 1,14-14 0,-1-12-1,27-1 1,14-12-1,25-14 1,1 26 15,0-26-15,-1 14 0,-12 12-1,-27 14 1,-13-27-1,-14 27 1,1 0 0,-1 26-1,1-13 1</inkml:trace>
  <inkml:trace contextRef="#ctx0" brushRef="#br0" timeOffset="39949.17">14288 10927 0,'-14'-13'0,"1"0"15,0 13 17,-40 13-17,26 0 1,-12 27-1,26-27 1,-1 14 0,28-14-1,-1-13 1,26-13 0,1-14-1,0 1 1,-27 13-1,0 13 17,-13 13-17,0 26 1,0 28 0,-13-1-1,-13 26 1,26-78-1,0-1 1</inkml:trace>
  <inkml:trace contextRef="#ctx0" brushRef="#br0" timeOffset="40732.21">14565 11112 0,'40'-13'16,"13"0"15,13 0-15,-13 13-1,-27-13-15,-12 13 16,25 0-1,-12-14 17</inkml:trace>
  <inkml:trace contextRef="#ctx0" brushRef="#br0" timeOffset="41283.21">15266 10848 0,'0'26'16,"0"14"-1,0-27-15,-26 67 16,13-27 0,0 13-1,-1-13 1,14-40 15</inkml:trace>
  <inkml:trace contextRef="#ctx0" brushRef="#br0" timeOffset="41816.11">15505 10901 0,'-27'0'15,"27"13"-15,-13 0 16,-14 27-1,14 26 17,13-39-17,13 12 1,14-12 0,13-27-1,26 0 1,-40-14-1,1-12 1,-27-27 0,-14 27-1,1-14 1,-13 0 0,-14 40-1,14 0 1,12 0-1</inkml:trace>
  <inkml:trace contextRef="#ctx0" brushRef="#br0" timeOffset="42416.56">15809 10901 0,'-13'13'16,"-1"0"-16,14 1 15,-13 25 1,13 1-1,0-27-15,27 27 16,-1-14 0,27 1-1,-13-27 1,13 0 0,-27-27-1,-26 1 1,0-27 15,-13 13-31,-14 1 31,-12 12-15,-14 14 0,-13 26-1,13 0 1</inkml:trace>
  <inkml:trace contextRef="#ctx0" brushRef="#br0" timeOffset="43383.28">13692 11549 0,'27'-13'15,"-1"13"1,-13 0 0,67 0-1,52-13 1,0-1 0,-79 14-16,119-13 15,40 0 1,185-14-1,-80 14 1,-79 0 0,80 13-1,-27-13 1,-119 13 0,40 0-1,-160 0 1,-12 0 15,-13 0-31,-14 0 47</inkml:trace>
  <inkml:trace contextRef="#ctx0" brushRef="#br0" timeOffset="44848.75">14195 11761 0,'-13'39'16,"13"-12"-1,-14 39 1,-12 0 0,0-13-1,26-40 1,-27 27-16,27-14 31</inkml:trace>
  <inkml:trace contextRef="#ctx0" brushRef="#br0" timeOffset="45615.78">14433 11827 0,'13'0'15,"0"0"-15,1 0 16,-1-13 0,0 13-1,-66 26 32,40-26-31,-40 27-1,27-14 1,-1 0 0,14 0-1,13 14 1,26-14-1,-12 27 1,12-27 0,-13 27-1,-26-14 1,-13 0 15,26-12-31,-27-1 0,1 0 16,13-13-1,-27 13 17</inkml:trace>
  <inkml:trace contextRef="#ctx0" brushRef="#br0" timeOffset="45772.18">14512 12065 0</inkml:trace>
  <inkml:trace contextRef="#ctx0" brushRef="#br0" timeOffset="47884.13">14936 11827 0,'13'0'31,"-40"-13"16,14 13-32,0 0-15,-27 13 16,14 0 0,-1 0 15,1 1-15,26 12-1,13-13 1,14 14-1,-1-14 1,14 13 0,13 14-1,-40-13 1,-13 12 0,0-12-1,-27-1 1,-12 1-1,-14-27 17,26-14-17,14 1 1,13 0 0,0 0-1,0-14 1,40-12-1,-14 12 1,1 14 0,-1-14-1,1 1 1,-27 13 0,13-1-16,-13-25 15,0 26 1,-13-14-1,-14 14 1,14 13 15,-13 0-15,12 13-16</inkml:trace>
  <inkml:trace contextRef="#ctx0" brushRef="#br0" timeOffset="48332.27">15094 11853 0,'0'27'16,"0"-1"-1,-13 27 1,0 0 0,13 0-1,-13-13 1,13-14-1</inkml:trace>
  <inkml:trace contextRef="#ctx0" brushRef="#br0" timeOffset="49832.51">15610 11655 0,'14'0'0,"-41"13"47,27 0-47,-13 1 16,-53 91-1,-14-12 1,-92 132-1,53-80 1,-39 41 0,25-28-1,67-78 1,13-27 0,27-14-1,13-25 1</inkml:trace>
  <inkml:trace contextRef="#ctx0" brushRef="#br0" timeOffset="51049.07">15399 12475 0,'13'-13'47,"-13"0"-31,26-14 15,-12 1-15,-1 12-1,0 14 32,0 40-31,1-13 0,-14 12-1,13-12 1,-13-14-1,0 0-15,13-13 16,0-39 15,1-14-15,-14 13 0,0-13-1,0 40-15,0 0 16,0-27-1,26 13 1,0 14 15,41-13-15,65-1 0,0 1-1,-13-1 1,-53 27-1,-52-13-15,25 13 16,1 0 0,-27-13-1,-13 26 32</inkml:trace>
  <inkml:trace contextRef="#ctx0" brushRef="#br0" timeOffset="53001.06">15994 12290 0,'0'-13'0,"13"13"16,1 0 0,-1 0-16,13-14 15,1 14 1,-14 0 0,0 0-1,-53 0 32,1 14-16,-1-14-15,0 13 0,14 0-1,13 0 1,-1-13-16,-12 14 15,26-1 1,-13 0 0,0-13-1,39 0 63,-13 0-62,0 0-16,14 13 31,-14 0-15,0 27 0,-13 0-1,-26-14 1,-1 1-1,-12-1 1,-14-13 0,0-26-1,26 13 1</inkml:trace>
  <inkml:trace contextRef="#ctx0" brushRef="#br0" timeOffset="53982.17">17502 11271 0,'27'-13'0,"-1"13"31,27 0-15,-27 0 0,1 0-1</inkml:trace>
  <inkml:trace contextRef="#ctx0" brushRef="#br0" timeOffset="54216.17">17410 11456 0,'26'0'16,"-13"0"-1,40 0 1,13 0-1,-26 0 1</inkml:trace>
  <inkml:trace contextRef="#ctx0" brushRef="#br0" timeOffset="55283.4">19381 10954 0,'-13'66'15,"13"-40"1,-27 54-1,1 12 1,-1-12 0,1-41-1,12 1 1,14-27 0</inkml:trace>
  <inkml:trace contextRef="#ctx0" brushRef="#br0" timeOffset="55500.39">19487 11298 0</inkml:trace>
  <inkml:trace contextRef="#ctx0" brushRef="#br0" timeOffset="57152.08">19791 10980 0,'26'0'15,"-12"0"-15,25-13 16,1 13-1,26 0 1,-53 0 15,14 0-15</inkml:trace>
  <inkml:trace contextRef="#ctx0" brushRef="#br0" timeOffset="57666.36">19831 10980 0,'-14'13'16,"-12"27"15,-1 0-15,14-1 0,-13-12-1,26-1 1,0-12 15,39-28-15,-25 14-1,-1 0-15,13 0 16,14 27 0,-14-1-1,-26-12 1,0 12-1,-39 14 1,26-40-16,-27 26 31,-13-13-15,26-13 0,1-13-1</inkml:trace>
  <inkml:trace contextRef="#ctx0" brushRef="#br0" timeOffset="58283.33">20320 10914 0,'-26'13'0,"-1"1"15,14-1-15,-27 53 32,14-13-17,-1 13 1,27-26 0,0-27-16,27 13 15,-1-12 1,1-14-1,-14-14 1,-26 1 0,-14 0-1,-13 0 1,1 26 0,26-13-16,-14 0 15</inkml:trace>
  <inkml:trace contextRef="#ctx0" brushRef="#br0" timeOffset="69282.03">18852 11205 0,'13'0'78,"13"-13"-62,1 13 0,26 0-1,26-13 1,-13 13-1,-26 0 1,-14 0 0,-12 0-1,-1 0 1</inkml:trace>
  <inkml:trace contextRef="#ctx0" brushRef="#br0" timeOffset="71600.64">20743 11112 0,'-13'14'16,"0"-1"-16,-14 0 0,-25 27 15,-81 66 1,-39 13 0,80-40-1,65-66 1,-52 67-16,13-41 15,52-12 1</inkml:trace>
  <inkml:trace contextRef="#ctx0" brushRef="#br0" timeOffset="71900.75">20889 11205 0,'13'0'0,"-39"13"32,-1 1-32,-132 105 15,1-14 1,-28 41-1,67-53 17,14-1-17,52-52 1,26-14 0,27-12-1</inkml:trace>
</inkml:ink>
</file>

<file path=ppt/ink/ink17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1-27T03:48:44.364"/>
    </inkml:context>
    <inkml:brush xml:id="br0">
      <inkml:brushProperty name="width" value="0.05292" units="cm"/>
      <inkml:brushProperty name="height" value="0.05292" units="cm"/>
      <inkml:brushProperty name="color" value="#0070C0"/>
    </inkml:brush>
  </inkml:definitions>
  <inkml:trace contextRef="#ctx0" brushRef="#br0">12951 2408 0,'-13'13'125,"0"0"-109,-14 14 15,-25 39-16,-1-13 1,-14 13 0,15-26-1,12 12 1,27-38 0,-1-1-16,-12 13 31</inkml:trace>
  <inkml:trace contextRef="#ctx0" brushRef="#br0" timeOffset="966.59">12647 2421 0,'-13'0'0,"26"13"46,14 27-30,25 0 15,-38-27-31,25 40 16,28 0 0,-28-27-1,1 14 1,-14-27-1,-26 0-15,14-13 16,-14 13-16,13-13 16,-13 14-1</inkml:trace>
  <inkml:trace contextRef="#ctx0" brushRef="#br0" timeOffset="2101.69">13018 2222 0,'-14'0'16,"28"-13"46,-1 13-46,26 0 15,-25 0-15,12 13-1,-26 1 1,0 12 0,-13-13-1,0 1 1,13-1-16,-14 0 16,1-13 15,26 13-16,1-13 1,39-13 0,-14 13 15,14-13-15,-40 13-16</inkml:trace>
  <inkml:trace contextRef="#ctx0" brushRef="#br0" timeOffset="3118.84">12330 2593 0,'13'0'0,"0"0"47,0 0-47,14 0 32</inkml:trace>
  <inkml:trace contextRef="#ctx0" brushRef="#br0" timeOffset="3753.17">12369 2514 0,'27'0'62,"-14"13"-46,0-13 15,0 13-15,1-13 0,-1 13-1,0-13 1,0 13 31,-13 1-32,0-1 1,-26 27 0,-27 26-1</inkml:trace>
  <inkml:trace contextRef="#ctx0" brushRef="#br0" timeOffset="9430.83">12991 4511 0,'13'0'32,"-39"13"46,13 14-63,-1-14-15,-39 40 16,14-13 0,-27 26-1,52-53-15,1 0 16,-13 14-1,-1-14 1</inkml:trace>
  <inkml:trace contextRef="#ctx0" brushRef="#br0" timeOffset="9810.09">12726 4577 0,'27'14'31,"13"12"-15,-27-13-16,27 27 16,-1 0-1,-12-14 1,-14 0-1,13-26 1,-26 14 0</inkml:trace>
  <inkml:trace contextRef="#ctx0" brushRef="#br0" timeOffset="10509.25">13097 4286 0,'26'13'0,"-12"-13"15,-1 14 1,-13-1 0,0 0-1,-13 14 1,-1-1 0,1-13-1,0-13 1,13 14-1,13-1 17,14-13-17,-1 0 1,0 0 0,1 0-1</inkml:trace>
  <inkml:trace contextRef="#ctx0" brushRef="#br0" timeOffset="11344.87">13322 4643 0,'0'-13'0,"0"0"31,13 13-31,27 0 15,-14 0 1,1 0 15,-1 13-15</inkml:trace>
  <inkml:trace contextRef="#ctx0" brushRef="#br0" timeOffset="11576.91">13295 4776 0,'27'13'15,"-14"-26"1,13 13-1,1 0-15,-14 0 16,14 0 15,-14-14-31</inkml:trace>
  <inkml:trace contextRef="#ctx0" brushRef="#br0" timeOffset="12777.78">14261 4167 0,'-13'-13'16,"-14"26"-1,1 14 1,-1 12-1,-12 41 1,-1 39 0,27-66-1,13 13 1,0-53-16,40 27 16,-14-27-1,27 0 1,-40-13-1</inkml:trace>
  <inkml:trace contextRef="#ctx0" brushRef="#br0" timeOffset="13445.72">14446 4247 0,'13'0'0,"-13"-14"16,27 14 0,13 14-1,-14-1 1,-13-13-16,1 39 16,-14-12-1,-27 13 1,-13 13-1,14-40 1,-1 13 15,14-13-15,40-13 31,12-13-32,-25 13-15,39-13 16,-27 13 0,0-13-1</inkml:trace>
  <inkml:trace contextRef="#ctx0" brushRef="#br0" timeOffset="14079.34">14790 4194 0,'27'0'16,"-14"0"-16,40 13 31,-27 0-15,1 14 0,-27-1-1,-14 0 1,1 14-1,-26-13 1,39-14 0,-14-13-1,1 13 1,40 0 15,-1-13-15,0 0-1,1 0 1,-14 0 0,14-13-1</inkml:trace>
  <inkml:trace contextRef="#ctx0" brushRef="#br0" timeOffset="14513.91">15108 4260 0,'26'0'31,"1"-13"-15,12 13-1,1 0 1,-14 0 0,-12-14-1,-1 14 1</inkml:trace>
  <inkml:trace contextRef="#ctx0" brushRef="#br0" timeOffset="15364.54">15518 4114 0,'13'-13'15,"0"13"1,1 0-16,-1 13 31,0 14-15,-26-1 0,-14 1-1,1-1 1,13-13-1,13 1 17,26-14-17,1 13 1,-14-13-16,13 13 16,-13 0-1,-13 27 1,-26-14-1,-14-12 1,1 12 15,25-26-15,1 0 0</inkml:trace>
  <inkml:trace contextRef="#ctx0" brushRef="#br0" timeOffset="15964.08">15941 4154 0,'-13'26'0,"-14"-12"16,-12 12-1,12 1 1,14-14-1,-27 13-15,14-13 16,13 14 15,52-14 1,1 0-17,-27-13-15,53 0 16,-13-13-1,14 13 1,-54 0-16,13 0 16,1-13-1</inkml:trace>
  <inkml:trace contextRef="#ctx0" brushRef="#br0" timeOffset="16314.71">15888 4180 0,'-13'27'47,"13"-14"-47,0 53 16,-13-13-1,-14 0 1,14-13-1,13-14 1,0 1 0</inkml:trace>
  <inkml:trace contextRef="#ctx0" brushRef="#br0" timeOffset="16848.8">16087 3929 0,'39'40'16,"14"39"-1,13 27 1,-39-13 0,-27-41-1,-13 15 1,-27-14-1,13-27 1,1-26 15,-14 0-15</inkml:trace>
  <inkml:trace contextRef="#ctx0" brushRef="#br0" timeOffset="17883.21">16285 3770 0,'13'0'0,"1"0"16,25 14 0,-12 12-1,-27-13 1,-14 27 15,1-14-31,0-12 16,0-1-1,26 0 1,0-13 15,27 0-15,0 0 0,-14 0-1,-13 0-15</inkml:trace>
  <inkml:trace contextRef="#ctx0" brushRef="#br0" timeOffset="18717">14142 4908 0,'40'-13'31,"-14"13"-31,120-27 31,131 14-15,14-13 0,133 12-1,-318 14-15,317-13 16,-158 26-1,12-13 1,-171 0 0,-79 0-16,26 0 15,-40 0 1</inkml:trace>
  <inkml:trace contextRef="#ctx0" brushRef="#br0" timeOffset="19850.98">14856 5120 0,'14'-14'0,"-1"14"16,13 14-1,1 12 17,-27-13-17,-27 27 1,1-13 0,-1-1-1,14-26 1,26 13 15,14-13-15,-1 13-1,-13 1 1,1-14-16,-1 39 16,-26-25-1,-14 25 1,-12-12-1,-1-27 1,27 13 0,-27-13-1,14 0 1</inkml:trace>
  <inkml:trace contextRef="#ctx0" brushRef="#br0" timeOffset="20401.57">15319 5173 0,'-26'26'0,"13"-13"0,-14 14 16,-12-1-1,39-13-15,-27 1 16,14-1 0,13 0-1,26-13 1,-12 0-1,38 13-15,28-26 32,12 13-17,-25 0 1,-41-13 0,1 13-1</inkml:trace>
  <inkml:trace contextRef="#ctx0" brushRef="#br0" timeOffset="20735.56">15319 5173 0,'0'26'16,"0"-13"-1,0 53 1,-13 14 0,13-27-1,-13 13 1,13-53-16,0 0 16</inkml:trace>
  <inkml:trace contextRef="#ctx0" brushRef="#br0" timeOffset="22137.08">16973 4379 0,'0'13'16,"0"27"-16,0 13 31,0-27-15,0 14 0,0-14-1,0-12 1</inkml:trace>
  <inkml:trace contextRef="#ctx0" brushRef="#br0" timeOffset="22420.36">16867 4485 0,'40'0'16,"0"0"-1,26-14 1,0 14-1</inkml:trace>
  <inkml:trace contextRef="#ctx0" brushRef="#br0" timeOffset="23387.46">17793 3995 0,'-26'27'15,"13"12"1,-27 41-1,13-1 1,14 0 15,26-26-15,14-26 0,-1-27-1,1 0-15</inkml:trace>
  <inkml:trace contextRef="#ctx0" brushRef="#br0" timeOffset="24075.75">17992 4088 0,'13'-13'0,"-26"26"16,39-26-16,-13 13 15,1 13 1,-1 13 0,-26 1-1,-14 12 1,14-39-16,-27 40 15,1-13 1,12-1 0,40-13 31,1-13-47,25 0 15,-26 0-15,14 0 16,26-13-1,-13 13 1</inkml:trace>
  <inkml:trace contextRef="#ctx0" brushRef="#br0" timeOffset="24606.26">18455 4061 0,'-14'40'15,"-12"-27"1,-14 14-1,1 12 1,12-12 0,27-14 15,27 0-15,26 1-1,26-1 1,0-13-1,-26-13 1,-26 13 15,-1 0-15,-26-14-16</inkml:trace>
  <inkml:trace contextRef="#ctx0" brushRef="#br0" timeOffset="24989.87">18468 4088 0,'0'26'31,"0"14"-16,-13 26 1,-1 0 0,1 0-1,13-26 1,0-27-16</inkml:trace>
  <inkml:trace contextRef="#ctx0" brushRef="#br0" timeOffset="25641.7">18746 4114 0,'26'0'31,"-13"0"-15,27 0 0,0-13-1,-14 13 1</inkml:trace>
  <inkml:trace contextRef="#ctx0" brushRef="#br0" timeOffset="26326.07">19129 3929 0,'-13'-13'16,"40"13"-1,-14 13 1,-13 14 15,-13-1-15,-14 0 0,1-12-1,12-1 1,28 0 15,12 0-15,1 14-1,12-1 1,-39-12 0,-13 12-1,-27 0 1,14-12-1,-1-1 1,14-13 0,13 13-1</inkml:trace>
  <inkml:trace contextRef="#ctx0" brushRef="#br0" timeOffset="26892.35">19487 3969 0,'13'-13'15,"-40"52"17,-12 1-17,25-27-15,-12 14 16,0-1 0,12-13-1,41 1 16,12-1-15,-12-13 0,26 0-1,26 0 1,-39-13 0,-14 13-1,-12 0-15</inkml:trace>
  <inkml:trace contextRef="#ctx0" brushRef="#br0" timeOffset="27175.59">19513 3982 0,'-13'26'31,"13"1"-15,-13 39 0,-1 13-1,1-26 1,13 0-1,0-40 1</inkml:trace>
  <inkml:trace contextRef="#ctx0" brushRef="#br0" timeOffset="27659.75">19685 3744 0,'26'0'0,"1"26"15,52 67 1,-39-14-1,-27 14 1,-26-14 15,-13-26-15,-14 0 0,0-40-1,14 1 1</inkml:trace>
  <inkml:trace contextRef="#ctx0" brushRef="#br0" timeOffset="28292.93">20002 3492 0,'14'-13'0,"-28"26"0,67-13 16,-26 27 15,-27-1-15,-27 14-1,1-13 1,13-1-1,-1-13 1,28 0 0,12-13-1,-13 0-15,27 0 16,13 0 0,0 0-1,-13 0 1</inkml:trace>
  <inkml:trace contextRef="#ctx0" brushRef="#br0" timeOffset="29132.01">17634 4643 0,'27'0'15,"66"-13"1,65 13 0,147-26-1,65 13 1,-26-1 0,53 1-1,13 26 1,-278-13-1,-39 0 1,-40 0 15</inkml:trace>
  <inkml:trace contextRef="#ctx0" brushRef="#br0" timeOffset="30428.97">18362 4921 0,'13'0'0,"-13"-13"0,40 13 32,-14 13-17,-12-13-15,-1 27 16,-13-1-1,-27 1 1,1-1 0,0 1-1,12-27 1,41 13 15,12 0-15,1-13-1,-27 13 1,-13 14 15,-26-1-15,-1-13 0,-25 1-1,-1-1 1,26-13-1,14 0-15</inkml:trace>
  <inkml:trace contextRef="#ctx0" brushRef="#br0" timeOffset="30912.04">18838 4961 0,'-26'26'16,"-1"-12"-1,14-14-15,-13 39 16,-1-25 0,14 12-1,0-13 1,26 0-1,13-13 1,-12 0 0,52 14-1,0-14 1,0-14 0,-13 14-1,-40-13 1,1 13-16</inkml:trace>
  <inkml:trace contextRef="#ctx0" brushRef="#br0" timeOffset="31212.54">18878 4974 0,'0'27'31,"0"12"1,-13 27-17,13 1 1,-13-28-1,13 14 1,-14-13 0</inkml:trace>
  <inkml:trace contextRef="#ctx0" brushRef="#br0" timeOffset="32530.86">20452 4339 0,'0'40'31,"-13"13"0,13-40-31,-13 40 16,0-13-1,-1-1 1,14-25 0,0-1-1</inkml:trace>
  <inkml:trace contextRef="#ctx0" brushRef="#br0" timeOffset="32780.71">20320 4471 0,'26'0'0,"1"0"16,39 0-1,-13 0 1,-40 0-16,40-13 16,-26 13-1</inkml:trace>
  <inkml:trace contextRef="#ctx0" brushRef="#br0" timeOffset="33014.36">20876 4511 0,'0'-13'15,"13"13"17</inkml:trace>
  <inkml:trace contextRef="#ctx0" brushRef="#br0" timeOffset="33214.06">21167 4485 0,'13'0'15,"0"0"17</inkml:trace>
  <inkml:trace contextRef="#ctx0" brushRef="#br0" timeOffset="33397.83">21365 4485 0,'13'0'15,"-13"-14"17</inkml:trace>
  <inkml:trace contextRef="#ctx0" brushRef="#br0" timeOffset="33566.41">21603 4485 0,'0'-14'16,"13"14"-1,1 0 1</inkml:trace>
  <inkml:trace contextRef="#ctx0" brushRef="#br0" timeOffset="33714.87">21788 4485 0,'14'0'0</inkml:trace>
  <inkml:trace contextRef="#ctx0" brushRef="#br0" timeOffset="59506.13">17568 7144 0,'-13'26'47,"13"27"-31,-26 53-1,12-40 1,14-39-16,-26 52 16,13-39-1,-1-14 1</inkml:trace>
  <inkml:trace contextRef="#ctx0" brushRef="#br0" timeOffset="60375.99">17793 7170 0,'13'0'31,"27"-13"-15,13 13-1,-26-13 1,25 13-1,-25-13 1,-14 13 15,0 0-15</inkml:trace>
  <inkml:trace contextRef="#ctx0" brushRef="#br0" timeOffset="61124.68">17767 7197 0,'0'13'16,"0"0"-1,-13 27 1,13-14 0,-14 1-1,1-1 1,13 1-1,-13-27 1,13 13 15,26-13 1,1-13-17,-14 13 1,0 0-16,0 0 15,27 13 1,-13 13 0,-27-12-1,-14 12 1,-12-13 0,-1 14-1,-25-14 16,25 0-31,1-13 16,12 0 15</inkml:trace>
  <inkml:trace contextRef="#ctx0" brushRef="#br0" timeOffset="61615.4">18018 7369 0</inkml:trace>
  <inkml:trace contextRef="#ctx0" brushRef="#br0" timeOffset="62660.28">18256 7197 0,'27'0'63,"-14"0"-47,13 13-1,-12-13-15,-14 13 16,13 14-1,-40 25 1,1-12 0,-14 0-1,14 0 1,13-27 0,-1-13-1,28 13 16,12-13-15,14 0 15,-27 0-31,13 0 16,14-13 0</inkml:trace>
  <inkml:trace contextRef="#ctx0" brushRef="#br0" timeOffset="88802.43">18693 7223 0,'-13'-13'188,"13"0"-173,-14 13 1,1-14 0,0 1-1,0 13 1,-14 0 0,14 0-1,-13 0 1,-1 13-1,14-13 1,-14 27 0,14-14 15,13 0-15,0 14-1,0-14 1,13 0-1,1-13 1,-1 0-16,0 0 16,27 0-1,-14-13 1,-13 13 0,14-26-1,-14 12 1,14 1-1,-14 26 48,-13 14-32,0-14-31,0 27 16,-13-1-1,13 1 1,-14-13 0,14-1-1,0-13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6.713"/>
    </inkml:context>
    <inkml:brush xml:id="br0">
      <inkml:brushProperty name="width" value="0.025" units="cm"/>
      <inkml:brushProperty name="height" value="0.025" units="cm"/>
      <inkml:brushProperty name="ignorePressure" value="1"/>
    </inkml:brush>
  </inkml:definitions>
  <inkml:trace contextRef="#ctx0" brushRef="#br0">55 1,'47'0,"-41"0,-31 0,19 1,-1 0,1 0,-1 1,1-1,-1 2,1-1,-8 5,12-6,0 0,1-1,-1 1,1 1,-1-1,1 0,0 0,-1 0,1 1,0-1,0 1,0-1,0 1,-1 1,2-2,0 0,0 0,0 0,0 0,0 0,0 0,0 0,0 0,0 0,0 0,1 0,-1 0,0 0,1 0,-1 0,1 0,-1 0,1 0,0-1,-1 1,1 0,0 0,-1 0,1-1,0 1,0-1,1 2,38 16,-35-17,0 1,-1-1,1 1,0 0,-1 1,0-1,1 1,4 3,-9-5,1 1,0-1,0 0,-1 1,1-1,-1 0,1 1,-1-1,0 1,1-1,-1 1,0-1,0 0,0 1,0-1,0 1,0-1,-1 1,1-1,0 1,-1-1,1 0,-1 1,0-1,1 0,-1 1,0-1,0 0,0 0,0 0,0 1,0-1,-1 1,-1 2,0-1,0 1,-1-1,1 1,-1-1,0 0,0-1,0 1,0-1,0 1,0-1,-1-1,1 1,-1 0,1-1,-1 0,-5 0,-6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7.794"/>
    </inkml:context>
    <inkml:brush xml:id="br0">
      <inkml:brushProperty name="width" value="0.025" units="cm"/>
      <inkml:brushProperty name="height" value="0.025" units="cm"/>
      <inkml:brushProperty name="ignorePressure" value="1"/>
    </inkml:brush>
  </inkml:definitions>
  <inkml:trace contextRef="#ctx0" brushRef="#br0">115 0,'-72'75,"66"-68,1 0,0 1,0 0,1 0,0 0,1 1,-6 16,9-22,-1-1,1 1,0 0,0-1,0 1,0 0,0-1,0 1,1-1,0 1,-1-1,1 1,0-1,0 1,0-1,0 0,1 1,-1-1,1 0,-1 0,1 0,0 0,0 0,0 0,0-1,0 1,0-1,0 1,0-1,1 0,-1 0,5 2,-2-2,-1 1,1-1,0 0,-1-1,1 1,0-1,0 0,9-1,-14 1,1 0,0 0,-1-1,1 1,0 0,-1 0,1 0,0-1,-1 1,1 0,0-1,-1 1,1 0,-1-1,1 1,0-1,-1 1,0-1,1 1,-1-1,1 1,-1-1,1 0,-1 0,0 0,0 0,0-1,0 1,-1 0,1 0,-1 0,1 0,-1 0,1 0,-1-1,1 1,-1 0,0 0,0 1,0-1,1 0,-1 0,0 0,0 0,-1 0,-31-20,15 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2.038"/>
    </inkml:context>
    <inkml:brush xml:id="br0">
      <inkml:brushProperty name="width" value="0.025" units="cm"/>
      <inkml:brushProperty name="height" value="0.025" units="cm"/>
      <inkml:brushProperty name="ignorePressure" value="1"/>
    </inkml:brush>
  </inkml:definitions>
  <inkml:trace contextRef="#ctx0" brushRef="#br0">75 1,'-9'8,"1"2,0-1,0 1,1 1,1-1,-11 23,15-29,0-1,1 1,0-1,-1 1,1 0,0-1,1 1,-1 0,1 0,-1-1,1 1,0 0,0 0,1 0,-1-1,1 1,0 0,0 0,0-1,1 1,-1-1,1 1,0-1,0 0,0 1,5 4,-4-5,1-1,0 1,0-1,0 0,0 0,0 0,0 0,1-1,-1 0,1 0,-1 0,1 0,-1-1,1 0,-1 0,1 0,-1 0,1-1,0 1,-1-1,0-1,1 1,-1-1,8-3,-7 3,-1 0,1 0,-1-1,1 0,-1 0,0 0,0 0,0-1,-1 1,1-1,-1 0,0 0,0-1,0 1,-1 0,1-1,-1 0,0 0,0 1,-1-1,2-9,-2 10,-1 0,1 0,-1 0,0 0,-1-1,1 1,-1 0,1 0,-1 0,0 0,-1 0,1 0,-1 0,0 0,0 0,0 1,-4-6,2 6,1 0,-1 1,1-1,-1 1,0 0,0 0,0 0,0 1,-1-1,1 1,0 0,0 0,-1 1,1-1,-1 1,-6 0,-6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8.256"/>
    </inkml:context>
    <inkml:brush xml:id="br0">
      <inkml:brushProperty name="width" value="0.025" units="cm"/>
      <inkml:brushProperty name="height" value="0.025" units="cm"/>
      <inkml:brushProperty name="ignorePressure" value="1"/>
    </inkml:brush>
  </inkml:definitions>
  <inkml:trace contextRef="#ctx0" brushRef="#br0">36 24,'-3'7,"0"-1,1 1,-1 0,1 0,0 0,1 0,0 0,0 0,0 14,1-18,1-1,-1 0,1 1,-1-1,1 0,0 1,0-1,0 0,0 0,0 0,1 0,-1 0,1 0,-1 0,1 0,0 0,-1-1,1 1,0-1,0 1,0-1,1 0,-1 0,0 0,0 0,0 0,1 0,-1-1,1 1,-1-1,0 0,1 1,3-1,-3 0,0 0,0 0,0 0,0 0,-1-1,1 1,0-1,0 1,0-1,-1 0,1 0,0 0,-1-1,1 1,-1-1,1 1,-1-1,0 0,0 0,0 0,0 0,0 0,0 0,0 0,-1-1,1 1,-1-1,0 1,0-1,0 0,0 1,0-1,0 0,-1 0,1-5,0 5,-1-1,0 0,0 1,0-1,0 1,-1-1,0 1,1-1,-1 1,0 0,-1-1,1 1,-1 0,1 0,-1 0,0 0,0 0,0 0,0 0,-1 1,1-1,-1 1,0 0,0 0,1 0,-1 0,-1 0,1 0,-4-1,-3 1,0 0,0 0,0 1,0 1,-20 0,13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9.858"/>
    </inkml:context>
    <inkml:brush xml:id="br0">
      <inkml:brushProperty name="width" value="0.025" units="cm"/>
      <inkml:brushProperty name="height" value="0.025" units="cm"/>
      <inkml:brushProperty name="ignorePressure" value="1"/>
    </inkml:brush>
  </inkml:definitions>
  <inkml:trace contextRef="#ctx0" brushRef="#br0">36 0,'0'4,"-4"4,0 4,0 3,1 3,-3-2,0-1,1 1,2-2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0.685"/>
    </inkml:context>
    <inkml:brush xml:id="br0">
      <inkml:brushProperty name="width" value="0.025" units="cm"/>
      <inkml:brushProperty name="height" value="0.025" units="cm"/>
      <inkml:brushProperty name="ignorePressure" value="1"/>
    </inkml:brush>
  </inkml:definitions>
  <inkml:trace contextRef="#ctx0" brushRef="#br0">86 0,'-3'7,"-1"5,-4 4,0 2,-2 2,1 1,-2-4,2-1,2 0,-2-2,2-5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1.505"/>
    </inkml:context>
    <inkml:brush xml:id="br0">
      <inkml:brushProperty name="width" value="0.025" units="cm"/>
      <inkml:brushProperty name="height" value="0.025" units="cm"/>
      <inkml:brushProperty name="ignorePressure" value="1"/>
    </inkml:brush>
  </inkml:definitions>
  <inkml:trace contextRef="#ctx0" brushRef="#br0">53 1,'0'3,"-3"5,-2 4,-2 3,-4 3,0 1,2 1,2-3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321"/>
    </inkml:context>
    <inkml:brush xml:id="br0">
      <inkml:brushProperty name="width" value="0.025" units="cm"/>
      <inkml:brushProperty name="height" value="0.025" units="cm"/>
      <inkml:brushProperty name="ignorePressure" value="1"/>
    </inkml:brush>
  </inkml:definitions>
  <inkml:trace contextRef="#ctx0" brushRef="#br0">84 1,'-4'0,"0"3,-1 5,-1 0,-1 3,-2 3,0 2,-1 1,1 2,-2-3,2-4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966"/>
    </inkml:context>
    <inkml:brush xml:id="br0">
      <inkml:brushProperty name="width" value="0.025" units="cm"/>
      <inkml:brushProperty name="height" value="0.025" units="cm"/>
      <inkml:brushProperty name="ignorePressure" value="1"/>
    </inkml:brush>
  </inkml:definitions>
  <inkml:trace contextRef="#ctx0" brushRef="#br0">44 0,'0'3,"-4"5,0 4,-1 3,-1-1,-1 1,-2 1,0-3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3.605"/>
    </inkml:context>
    <inkml:brush xml:id="br0">
      <inkml:brushProperty name="width" value="0.025" units="cm"/>
      <inkml:brushProperty name="height" value="0.025" units="cm"/>
      <inkml:brushProperty name="ignorePressure" value="1"/>
    </inkml:brush>
  </inkml:definitions>
  <inkml:trace contextRef="#ctx0" brushRef="#br0">28 1,'0'6,"-3"6,-5 4,-1 3,2-2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5.186"/>
    </inkml:context>
    <inkml:brush xml:id="br0">
      <inkml:brushProperty name="width" value="0.025" units="cm"/>
      <inkml:brushProperty name="height" value="0.025" units="cm"/>
      <inkml:brushProperty name="ignorePressure" value="1"/>
    </inkml:brush>
  </inkml:definitions>
  <inkml:trace contextRef="#ctx0" brushRef="#br0">78 1,'-3'0,"-5"0,-1 3,-2 1,1 4,-1-1,-3 3,2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245 0,'-7'10,"0"0,0 0,0 1,1-1,1 1,0 1,1-1,-6 20,-10 25,-123 259,126-286,11-17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6.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123 24,'-7'7,"1"-2,0 0,0 0,1 0,0 1,0 0,0 0,1 0,0 0,0 1,1 0,-1 0,1 0,1 0,-1 0,0 9,2-12,0 0,0 0,1 0,0 0,-1 0,2 0,-1 0,0 0,1 0,0-1,0 1,0 0,0 0,0 0,1-1,0 1,0-1,0 0,0 1,0-1,4 4,-3-5,0 0,1 0,-1 0,1 0,-1-1,1 1,0-1,0 0,0 0,0 0,-1-1,1 1,0-1,0 0,0 0,0 0,0-1,0 1,0-1,0 0,5-2,-3 1,0-1,0 0,0 0,0 0,0-1,-1 1,1-2,-1 1,0 0,-1-1,1 0,-1 0,0 0,0-1,0 1,-1-1,0 0,0 0,-1 0,1 0,2-13,-4 15,0 0,-1 0,1 0,-1 0,0 0,0 0,0 0,0 0,-1 0,1 0,-1 0,0 0,-1 1,1-1,-1 0,1 1,-1-1,0 1,0-1,-1 1,1 0,-1 0,1 0,-1 0,0 0,0 1,0-1,-1 1,1 0,-1 0,1 0,-1 1,0-1,1 1,-1 0,-7-2,0 1,0 0,0 1,0 0,0 1,0 0,0 0,0 1,0 1,0 0,1 1,-1 0,0 0,-17 9,14-5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1.678"/>
    </inkml:context>
    <inkml:brush xml:id="br0">
      <inkml:brushProperty name="width" value="0.025" units="cm"/>
      <inkml:brushProperty name="height" value="0.025" units="cm"/>
      <inkml:brushProperty name="ignorePressure" value="1"/>
    </inkml:brush>
  </inkml:definitions>
  <inkml:trace contextRef="#ctx0" brushRef="#br0">52 0,'-4'7,"0"5,0 4,-2-1,-1 0,1 2,2 0,-2 1,0 1,1-3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1.698"/>
    </inkml:context>
    <inkml:brush xml:id="br0">
      <inkml:brushProperty name="width" value="0.025" units="cm"/>
      <inkml:brushProperty name="height" value="0.025" units="cm"/>
      <inkml:brushProperty name="ignorePressure" value="1"/>
    </inkml:brush>
  </inkml:definitions>
  <inkml:trace contextRef="#ctx0" brushRef="#br0">237 1,'-23'14,"1"2,0 1,2 0,0 2,1 0,-23 30,-5 4,45-52,0 1,0 0,1 0,-1 0,0 0,1 0,0 0,-1 0,1 1,0-1,0 0,0 1,1-1,-1 1,1-1,-1 1,1 2,0-3,1-1,0 1,-1-1,1 1,0-1,0 0,0 1,0-1,0 0,0 0,1 0,-1 0,0 0,1 0,-1 0,0 0,1 0,-1-1,1 1,-1-1,1 1,0-1,-1 1,1-1,-1 0,1 0,0 0,1 0,30 3,0-3,0 0,0-2,-1-2,35-7,-60 10,10-2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2.353"/>
    </inkml:context>
    <inkml:brush xml:id="br0">
      <inkml:brushProperty name="width" value="0.025" units="cm"/>
      <inkml:brushProperty name="height" value="0.025" units="cm"/>
      <inkml:brushProperty name="ignorePressure" value="1"/>
    </inkml:brush>
  </inkml:definitions>
  <inkml:trace contextRef="#ctx0" brushRef="#br0">134 1,'-3'18,"0"0,-1 0,-1 0,0-1,-1 1,-16 28,4-4,8-18,-9 23,-15 56,30-86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151"/>
    </inkml:context>
    <inkml:brush xml:id="br0">
      <inkml:brushProperty name="width" value="0.025" units="cm"/>
      <inkml:brushProperty name="height" value="0.025" units="cm"/>
      <inkml:brushProperty name="ignorePressure" value="1"/>
    </inkml:brush>
  </inkml:definitions>
  <inkml:trace contextRef="#ctx0" brushRef="#br0">40 2,'-2'1,"0"0,0-1,0 1,1 0,-1 0,0 0,0 0,1 0,-1 0,0 0,1 1,-1-1,1 1,0-1,-1 1,1-1,0 1,0 0,0 0,0-1,0 1,1 0,-1 0,0 0,1 0,-1 0,1 0,0 0,0 2,-2 4,1 0,1 0,-1 0,1-1,0 1,3 11,-3-17,0 0,1 0,0 1,-1-1,1 0,0 0,0 0,0 0,0 0,1 0,-1 0,0 0,1 0,-1-1,1 1,0-1,0 1,0-1,-1 0,1 1,0-1,0 0,1 0,-1 0,0-1,0 1,0 0,5 0,-2-1,-1 0,1-1,-1 1,1-1,-1 0,0 0,1-1,-1 1,0-1,0 0,0 0,0 0,0 0,4-4,-5 3,1 1,-1-1,0 0,0 0,0 0,-1 0,1 0,-1-1,0 1,0-1,0 0,0 0,-1 0,1 1,1-8,-3 9,0-1,0 0,0 0,-1 1,1-1,-1 0,1 1,-1-1,0 0,0 1,0-1,0 1,0-1,-1 1,1 0,-1-1,0 1,0 0,1 0,-1 0,0 0,-1 1,1-1,0 1,0-1,-5-1,-10-5,0 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548"/>
    </inkml:context>
    <inkml:brush xml:id="br0">
      <inkml:brushProperty name="width" value="0.025" units="cm"/>
      <inkml:brushProperty name="height" value="0.025" units="cm"/>
      <inkml:brushProperty name="ignorePressure" value="1"/>
    </inkml:brush>
  </inkml:definitions>
  <inkml:trace contextRef="#ctx0" brushRef="#br0">73 1,'-4'3,"0"0,0 0,0 0,0 1,1 0,-1 0,1 0,0 0,0 0,0 1,1-1,0 1,0 0,0-1,0 1,1 0,-1 0,0 8,2-11,-1 1,1 0,-1-1,1 1,0-1,0 1,1 0,-1-1,0 1,1-1,-1 1,1-1,0 1,0-1,0 1,0-1,0 0,1 1,-1-1,1 0,-1 0,1 0,0 0,0 0,0-1,0 1,0-1,0 1,0-1,1 0,-1 1,0-1,1 0,-1-1,1 1,-1 0,4 0,-5-1,1 1,0-1,-1 0,1 1,0-1,-1 0,1 0,0 0,0 0,-1 0,1-1,0 1,-1-1,1 1,-1-1,1 1,0-1,-1 0,1 0,-1 1,0-1,1 0,-1 0,0-1,1 1,-1 0,0 0,0-1,0 1,0-1,0 1,0 0,-1-1,1 0,0 1,-1-1,1 1,-1-3,1 0,-1 1,0 0,-1 0,1 0,0-1,-1 1,0 0,0 0,0 0,0 0,0 0,0 0,-1 1,0-1,1 0,-1 1,0-1,0 1,-5-4,2 2,0 0,0 1,-1 0,1 0,-1 0,0 1,0 0,1 0,-2 0,1 1,-10-1,-2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3.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328 0,'0'4,"0"3,0 5,-3 4,-5 5,-4 2,-3 5,-3 6,-4 5,-6 5,-1 2,-2 0,-2 2,0-1,0-2,-1-1,5-9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5.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266 0,'-22'13,"1"1,0 1,1 1,0 1,1 0,1 2,1 0,1 1,0 0,2 1,0 1,2 0,-15 36,25-54,1 0,0 0,-1 0,2 0,-1 0,0 0,1 0,0 0,0 0,0 1,1-1,-1 0,1 0,0 0,0 0,0 0,1 0,-1 0,1 0,4 6,-5-8,1 0,0 0,0 0,0 0,0 0,1 0,-1 0,0-1,1 1,-1-1,1 0,0 0,-1 0,1 0,0 0,-1 0,1-1,0 1,0-1,0 0,0 0,0 0,-1 0,1 0,0-1,0 1,0-1,-1 0,1 0,0 0,2-1,-3 1,-1 1,0-1,1 1,-1-1,0 1,0-1,1 0,-1 0,0 0,0 0,0 1,0-1,0-1,0 1,0 0,-1 0,1 0,0 0,-1-1,1 1,0 0,-1 0,0-1,1 1,-1-1,0 1,1 0,-1-1,0 1,0-1,0 1,0 0,-1-1,1 1,0-1,-1 1,1 0,-1-1,1 1,-1 0,-1-3,0 0,-1-1,-1 1,1-1,-1 1,1 0,-1 0,0 0,0 1,-7-5,-6-2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116 14,'-5'1,"0"0,0 1,0-1,1 1,-1 0,1 0,-1 0,1 1,0-1,-1 1,1 0,1 1,-1-1,0 1,1-1,0 1,0 0,0 0,0 1,-2 4,1-2,0-1,1 1,-1-1,1 1,1 0,0 0,0 1,0-1,1 0,0 1,0-1,0 1,2 7,-1-12,1 0,0-1,-1 1,1 0,1-1,-1 1,0-1,0 0,1 1,-1-1,1 0,0 0,0 0,0 0,0 0,0 0,0-1,0 1,5 2,-2-2,0 0,0-1,0 1,0-1,0 0,0 0,1-1,-1 1,0-1,7-1,-6 1,0-1,0 1,0-1,0-1,-1 1,1-1,-1 0,1 0,-1-1,1 1,-1-1,0 0,-1-1,1 1,0-1,-1 0,0 0,0-1,6-8,-8 9,0 0,0 0,-1-1,1 1,-1 0,0-1,-1 0,1 1,-1-1,0 1,0-1,0 1,-1-1,1 0,-1 1,0-1,0 1,-1 0,0-1,1 1,-1 0,-4-5,1 2,0 0,0 1,-1 0,0 0,0 1,-1-1,1 1,-1 0,0 1,-1 0,-8-4,-1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34,'-9'40,"8"-36,-1 0,1 0,0 0,0 0,0 0,1 0,-1 0,1 0,0 0,0 0,1 7,1-7,-1-1,0 1,1-1,0 1,0-1,0 0,0 0,0 0,1 0,0 0,-1 0,1-1,0 1,0-1,0 0,1 0,-1 0,5 2,-6-3,-1-1,1 1,-1-1,1 1,0-1,-1 1,1-1,0 0,-1 0,1 0,0 0,0 0,-1 0,1-1,0 1,-1-1,1 1,-1-1,1 1,0-1,-1 0,1 0,-1 0,0 0,1 0,-1 0,0 0,1 0,-1 0,0-1,0 1,0 0,0-1,0 1,-1-1,1 1,0-1,-1 1,1-1,-1 0,1 1,-1-3,1 0,0 0,0-1,-1 1,1 0,-1 0,0 0,0-1,-1 1,1 0,-1 0,0 0,0-1,0 1,-1 0,1 1,-1-1,0 0,0 0,0 1,-1-1,1 1,-5-5,0 2,1 0,-1 0,-1 1,1 0,-1 0,0 1,0 0,0 0,-12-3,4 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1:49.622"/>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29.804"/>
    </inkml:context>
    <inkml:brush xml:id="br0">
      <inkml:brushProperty name="width" value="0.025" units="cm"/>
      <inkml:brushProperty name="height" value="0.025" units="cm"/>
      <inkml:brushProperty name="ignorePressure" value="1"/>
    </inkml:brush>
  </inkml:definitions>
  <inkml:trace contextRef="#ctx0" brushRef="#br0">1 261,'289'-13,"-255"10,496-39,346-18,-462 32,103-2,-262 19,-92 2,91-9,105-2,-320 18,43-6,36-2,-16 11,-95-2,-11-2,-5-1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037"/>
    </inkml:context>
    <inkml:brush xml:id="br0">
      <inkml:brushProperty name="width" value="0.025" units="cm"/>
      <inkml:brushProperty name="height" value="0.025" units="cm"/>
      <inkml:brushProperty name="ignorePressure" value="1"/>
    </inkml:brush>
  </inkml:definitions>
  <inkml:trace contextRef="#ctx0" brushRef="#br0">21 1,'2'0,"1"0,0-1,0 1,0 1,0-1,-1 0,1 1,0-1,0 1,-1 0,1 0,0 0,-1 0,1 0,-1 1,1-1,-1 1,0 0,0-1,0 1,0 0,0 0,3 4,-4-3,-1 0,1 0,-1 0,1 0,-1 0,0 0,0 0,0 0,-1 0,1 0,-1 0,0 0,1-1,-1 1,-1 0,1 0,0-1,-1 1,1 0,-1-1,0 1,-2 1,-25 27,24-27,0 0,1 1,0-1,0 1,0-1,1 1,-6 10,9-15,0 0,0 1,0-1,0 0,0 0,0 1,0-1,0 0,0 0,0 1,0-1,0 0,0 0,0 0,0 1,0-1,0 0,0 0,0 1,0-1,1 0,-1 0,0 0,0 1,0-1,0 0,1 0,-1 0,0 0,0 1,0-1,1 0,-1 0,0 0,0 0,1 0,-1 0,0 0,0 0,1 0,-1 0,17 1,15-5,29-11,-43 12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088"/>
    </inkml:context>
    <inkml:brush xml:id="br0">
      <inkml:brushProperty name="width" value="0.025" units="cm"/>
      <inkml:brushProperty name="height" value="0.025" units="cm"/>
      <inkml:brushProperty name="ignorePressure" value="1"/>
    </inkml:brush>
  </inkml:definitions>
  <inkml:trace contextRef="#ctx0" brushRef="#br0">52 0,'0'3,"0"5,-4 0,0 3,-1 2,2 3,1 2,-3-3,0 0,0 1,2 0,-2 2,-1 0,1-2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652"/>
    </inkml:context>
    <inkml:brush xml:id="br0">
      <inkml:brushProperty name="width" value="0.025" units="cm"/>
      <inkml:brushProperty name="height" value="0.025" units="cm"/>
      <inkml:brushProperty name="ignorePressure" value="1"/>
    </inkml:brush>
  </inkml:definitions>
  <inkml:trace contextRef="#ctx0" brushRef="#br0">1 1,'11'4,"0"1,0-2,1 1,-1-1,1-1,0 0,0-1,21-1,11-2,46-8,-7 0,101 7,-168 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3.536"/>
    </inkml:context>
    <inkml:brush xml:id="br0">
      <inkml:brushProperty name="width" value="0.025" units="cm"/>
      <inkml:brushProperty name="height" value="0.025" units="cm"/>
      <inkml:brushProperty name="ignorePressure" value="1"/>
    </inkml:brush>
  </inkml:definitions>
  <inkml:trace contextRef="#ctx0" brushRef="#br0">87 1,'15'0,"-5"-1,1 1,0 0,-1 1,1 0,17 5,-27-5,1-1,-1 1,1-1,-1 1,0 0,1 0,-1 0,0 0,1 0,-1 0,0 0,0 0,0 0,0 1,0-1,0 0,1 3,-1-1,-1-1,0 0,1 1,-1-1,0 0,0 1,0-1,-1 0,1 1,0-1,-1 0,0 0,1 0,-1 1,0-1,-1 2,-5 8,-1-1,1-1,-2 0,1 0,-1 0,-1-1,0 0,0-1,-1 0,-12 7,7-5,1 1,0 1,-22 24,36-36,1 1,-1-1,1 0,0 1,-1-1,1 0,0 1,0-1,-1 0,1 1,0-1,0 1,-1-1,1 1,0-1,0 1,0-1,0 1,0-1,0 0,0 1,0-1,0 1,0-1,0 1,0-1,0 1,0-1,0 1,0-1,1 1,-1-1,0 1,1 0,17 5,23-7,167-29,-187 27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005"/>
    </inkml:context>
    <inkml:brush xml:id="br0">
      <inkml:brushProperty name="width" value="0.025" units="cm"/>
      <inkml:brushProperty name="height" value="0.025" units="cm"/>
      <inkml:brushProperty name="ignorePressure" value="1"/>
    </inkml:brush>
  </inkml:definitions>
  <inkml:trace contextRef="#ctx0" brushRef="#br0">19 4,'0'-3,"0"5,0 6,0 5,0 3,0 3,0 0,0 2,0-1,0 1,0-1,-4 0,0-1,-1 1,2-1,1-3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318"/>
    </inkml:context>
    <inkml:brush xml:id="br0">
      <inkml:brushProperty name="width" value="0.025" units="cm"/>
      <inkml:brushProperty name="height" value="0.025" units="cm"/>
      <inkml:brushProperty name="ignorePressure" value="1"/>
    </inkml:brush>
  </inkml:definitions>
  <inkml:trace contextRef="#ctx0" brushRef="#br0">0 12,'10'0,"6"0,4 0,2 0,1 0,-1 0,-1 0,0 0,-1-3,0-2,-4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933"/>
    </inkml:context>
    <inkml:brush xml:id="br0">
      <inkml:brushProperty name="width" value="0.025" units="cm"/>
      <inkml:brushProperty name="height" value="0.025" units="cm"/>
      <inkml:brushProperty name="ignorePressure" value="1"/>
    </inkml:brush>
  </inkml:definitions>
  <inkml:trace contextRef="#ctx0" brushRef="#br0">18 1,'5'11,"-1"0,0 0,-1 0,0 1,-1 0,0 0,-1-1,0 1,-2 24,-4 7,-14 60,4-19,12-67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389"/>
    </inkml:context>
    <inkml:brush xml:id="br0">
      <inkml:brushProperty name="width" value="0.025" units="cm"/>
      <inkml:brushProperty name="height" value="0.025" units="cm"/>
      <inkml:brushProperty name="ignorePressure" value="1"/>
    </inkml:brush>
  </inkml:definitions>
  <inkml:trace contextRef="#ctx0" brushRef="#br0">0 39,'240'-9,"7"-1,-107 0,-8 0,-115 10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980"/>
    </inkml:context>
    <inkml:brush xml:id="br0">
      <inkml:brushProperty name="width" value="0.025" units="cm"/>
      <inkml:brushProperty name="height" value="0.025" units="cm"/>
      <inkml:brushProperty name="ignorePressure" value="1"/>
    </inkml:brush>
  </inkml:definitions>
  <inkml:trace contextRef="#ctx0" brushRef="#br0">145 1,'-132'122,"131"-122,0 1,0 0,0-1,1 1,-1 0,0 0,0 0,1 0,-1 0,0-1,1 1,-1 1,1-1,-1 0,1 0,0 0,-1 0,1 0,0 0,0 0,0 0,0 1,0-1,0 0,0 0,0 0,0 2,1-2,0 0,1 1,-1-1,0 0,0 0,0 0,1 0,-1 0,1 0,-1 0,1 0,-1-1,1 1,-1 0,4 0,7 2,0-1,0 0,22 0,12-2,174-3,-202 0,-1-1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7.736"/>
    </inkml:context>
    <inkml:brush xml:id="br0">
      <inkml:brushProperty name="width" value="0.025" units="cm"/>
      <inkml:brushProperty name="height" value="0.025" units="cm"/>
      <inkml:brushProperty name="ignorePressure" value="1"/>
    </inkml:brush>
  </inkml:definitions>
  <inkml:trace contextRef="#ctx0" brushRef="#br0">104 1,'-2'9,"0"0,0 0,-1 0,-1-1,-6 14,-11 30,1 34,-13 39,27-107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8.679"/>
    </inkml:context>
    <inkml:brush xml:id="br0">
      <inkml:brushProperty name="width" value="0.025" units="cm"/>
      <inkml:brushProperty name="height" value="0.025" units="cm"/>
      <inkml:brushProperty name="ignorePressure" value="1"/>
    </inkml:brush>
  </inkml:definitions>
  <inkml:trace contextRef="#ctx0" brushRef="#br0">18 1,'0'7,"0"5,0 4,0 2,0 2,0 1,0 0,-3-1,-1 1,-1-2,2 1,0-4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598"/>
    </inkml:context>
    <inkml:brush xml:id="br0">
      <inkml:brushProperty name="width" value="0.025" units="cm"/>
      <inkml:brushProperty name="height" value="0.025" units="cm"/>
      <inkml:brushProperty name="ignorePressure" value="1"/>
    </inkml:brush>
  </inkml:definitions>
  <inkml:trace contextRef="#ctx0" brushRef="#br0">53 0,'-4'3,"1"-1,-1 1,1 0,0 0,-1 0,1 0,1 0,-1 1,0-1,1 1,0 0,0 0,0 0,0 0,1 0,0 0,-2 7,3-9,-1 0,1-1,-1 1,1 0,0 0,0 0,0-1,0 1,0 0,0 0,1 0,-1-1,1 1,-1 0,1-1,-1 1,1 0,0-1,0 1,0-1,0 1,0-1,0 1,0-1,1 0,-1 1,0-1,1 0,-1 0,1 0,-1 0,1 0,0-1,-1 1,1 0,0-1,-1 1,1-1,0 0,0 1,0-1,-1 0,3 0,-2 0,0 0,-1 0,1 0,-1 0,1-1,-1 1,1 0,0-1,-1 1,1-1,-1 1,0-1,1 0,-1 0,1 0,-1 0,0 1,0-2,0 1,1 0,-1 0,0 0,0 0,-1-1,1 1,0-1,0 1,-1 0,1-1,0 1,-1-1,0 0,1 1,-1-1,0 1,0-1,0 1,0-1,0-3,0 2,0 1,-1-1,1 0,-1 0,0 0,1 0,-1 1,0-1,-1 0,1 1,0-1,-1 1,0 0,1-1,-1 1,0 0,0 0,0 0,0 0,-1 0,1 1,-3-3,-31-4,19 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9.116"/>
    </inkml:context>
    <inkml:brush xml:id="br0">
      <inkml:brushProperty name="width" value="0.025" units="cm"/>
      <inkml:brushProperty name="height" value="0.025" units="cm"/>
      <inkml:brushProperty name="ignorePressure" value="1"/>
    </inkml:brush>
  </inkml:definitions>
  <inkml:trace contextRef="#ctx0" brushRef="#br0">0 20,'7'-3,"5"-2,4 1,3 1,1 0,1 2,-4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048"/>
    </inkml:context>
    <inkml:brush xml:id="br0">
      <inkml:brushProperty name="width" value="0.025" units="cm"/>
      <inkml:brushProperty name="height" value="0.025" units="cm"/>
      <inkml:brushProperty name="ignorePressure" value="1"/>
    </inkml:brush>
  </inkml:definitions>
  <inkml:trace contextRef="#ctx0" brushRef="#br0">55 0,'-3'7,"-1"5,0 4,0 3,2 1,-3-3,0 0,1-1,0 1,2 0,-3 2,0-1,1 2,0-4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696"/>
    </inkml:context>
    <inkml:brush xml:id="br0">
      <inkml:brushProperty name="width" value="0.025" units="cm"/>
      <inkml:brushProperty name="height" value="0.025" units="cm"/>
      <inkml:brushProperty name="ignorePressure" value="1"/>
    </inkml:brush>
  </inkml:definitions>
  <inkml:trace contextRef="#ctx0" brushRef="#br0">1 23,'562'-15,"-529"12,-9 0,1 2,0 0,0 1,40 7,-48-3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3.655"/>
    </inkml:context>
    <inkml:brush xml:id="br0">
      <inkml:brushProperty name="width" value="0.025" units="cm"/>
      <inkml:brushProperty name="height" value="0.025" units="cm"/>
      <inkml:brushProperty name="ignorePressure" value="1"/>
    </inkml:brush>
  </inkml:definitions>
  <inkml:trace contextRef="#ctx0" brushRef="#br0">152 16,'-5'-1,"0"0,0 0,0 0,-1 1,1 0,0 0,0 0,-1 0,1 1,0 0,0 0,0 1,0-1,0 1,0 0,0 1,-6 3,8-5,-1 1,1-1,0 1,0 0,0 0,0 0,0 0,1 1,-1-1,1 1,-1-1,1 1,0 0,0 0,0 0,0 0,1 0,-1 1,1-1,0 0,0 1,0-1,0 1,1-1,-1 1,1 3,1-5,0 0,0 0,0 0,0 0,0-1,0 1,0 0,1-1,-1 1,0-1,1 1,0-1,-1 0,1 0,0 0,0 0,-1 0,1 0,0 0,0 0,2 0,51 11,-33-8,-14-2,-1 0,0 0,0 1,0 0,0 0,0 0,-1 1,1 0,-1 0,10 10,-14-12,-1 0,1 0,-1 0,0 1,1-1,-1 0,0 1,0-1,-1 1,1-1,0 1,-1-1,1 1,-1-1,0 1,0 0,0-1,0 1,-1-1,1 1,-1 0,1-1,-1 1,0-1,0 0,0 1,0-1,-1 0,1 1,-1-1,1 0,-1 0,-3 3,1 0,-1-1,1 0,-1 0,0 0,0-1,0 1,0-1,0-1,-7 4,11-6,0 1,0-1,-1 1,1-1,0 0,0 1,0-1,0 0,0 0,0 0,-1 0,1 0,0 0,0 0,0 0,0 0,0 0,-1-1,1 1,0 0,0-1,0 1,0-1,0 1,0-1,0 0,0 1,0-1,1 0,-1 0,0 0,0 0,1 1,-1-1,0 0,1 0,-1 0,1 0,-1-1,1 1,-1 0,1 0,0 0,0 0,0 0,-1 0,1-1,0 1,1 0,-1 0,0 0,0 0,1-3,1-4,0 1,1-1,0 0,0 1,1-1,0 1,1 0,-1 0,1 1,0-1,11-9,-7 6,-1 1,0-1,-1 0,0-1,10-21,-16 29,-1 1,1-1,0 0,-1 0,1 0,-1 0,0 0,0 0,0 0,-1 0,1 0,-1 0,0 0,1 0,-1 1,0-1,-1 0,1 0,0 1,-1-1,0 1,1-1,-1 1,0 0,0 0,0 0,-1 0,1 0,-3-2,-1 1,1-1,-1 1,0 0,-1 1,1-1,0 1,-9-1,6 0,-8-1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4.549"/>
    </inkml:context>
    <inkml:brush xml:id="br0">
      <inkml:brushProperty name="width" value="0.025" units="cm"/>
      <inkml:brushProperty name="height" value="0.025" units="cm"/>
      <inkml:brushProperty name="ignorePressure" value="1"/>
    </inkml:brush>
  </inkml:definitions>
  <inkml:trace contextRef="#ctx0" brushRef="#br0">9 4,'0'-3,"0"5,0 9,0 6,0 4,0 1,0 0,0 0,0-1,0 0,0-1,-3-4,-1-1,3 1,2-4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049"/>
    </inkml:context>
    <inkml:brush xml:id="br0">
      <inkml:brushProperty name="width" value="0.025" units="cm"/>
      <inkml:brushProperty name="height" value="0.025" units="cm"/>
      <inkml:brushProperty name="ignorePressure" value="1"/>
    </inkml:brush>
  </inkml:definitions>
  <inkml:trace contextRef="#ctx0" brushRef="#br0">0 1,'7'0,"5"0,7 0,4 0,1 0,0 0,-1 0,2 0,1 0,2 0,-1 0,2 0,0 0,-3 0,-4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764"/>
    </inkml:context>
    <inkml:brush xml:id="br0">
      <inkml:brushProperty name="width" value="0.025" units="cm"/>
      <inkml:brushProperty name="height" value="0.025" units="cm"/>
      <inkml:brushProperty name="ignorePressure" value="1"/>
    </inkml:brush>
  </inkml:definitions>
  <inkml:trace contextRef="#ctx0" brushRef="#br0">59 0,'-3'5,"0"0,0 0,1 0,-1 1,1-1,1 1,-1-1,1 1,0 0,0-1,0 1,1 0,0 0,1 9,-3 28,-9 11,-11 70,20-109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6.253"/>
    </inkml:context>
    <inkml:brush xml:id="br0">
      <inkml:brushProperty name="width" value="0.025" units="cm"/>
      <inkml:brushProperty name="height" value="0.025" units="cm"/>
      <inkml:brushProperty name="ignorePressure" value="1"/>
    </inkml:brush>
  </inkml:definitions>
  <inkml:trace contextRef="#ctx0" brushRef="#br0">1 78,'52'-3,"76"-13,2 0,260-25,-372 40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7.484"/>
    </inkml:context>
    <inkml:brush xml:id="br0">
      <inkml:brushProperty name="width" value="0.025" units="cm"/>
      <inkml:brushProperty name="height" value="0.025" units="cm"/>
      <inkml:brushProperty name="ignorePressure" value="1"/>
    </inkml:brush>
  </inkml:definitions>
  <inkml:trace contextRef="#ctx0" brushRef="#br0">261 35,'1'-1,"0"-1,0 1,0 0,0-1,0 1,1 0,-1 0,0 0,1 0,-1 0,1 0,-1 0,1 0,0 1,-1-1,1 0,0 1,-1 0,1-1,0 1,0 0,-1 0,4 0,21-8,-28 3,-10 3,-12 1,10 4,-1 0,0 0,1 2,0 0,0 0,1 2,-1-1,1 2,1 0,-1 0,-20 20,32-27,1-1,-1 1,1 0,-1-1,1 1,0 0,-1 0,1-1,0 1,0 0,0 0,0 0,-1 0,1-1,0 1,0 0,1 0,-1 0,0-1,0 1,0 0,0 0,1 0,-1-1,0 1,1 0,-1 0,1-1,-1 1,1 0,-1-1,1 1,-1-1,1 1,0 0,-1-1,1 1,0-1,-1 0,2 1,38 22,-23-15,-15-7,0 0,0 0,0 1,0-1,-1 0,1 0,0 1,-1-1,0 1,1 0,-1-1,0 1,0 0,1 0,-1 0,-1 0,1-1,0 2,0-1,-1 0,1 0,-1 0,0 3,0-3,-1 0,0 1,0-1,0 0,0 0,0 0,0 0,0 0,-1 0,1 0,-1 0,0-1,1 1,-1-1,0 1,0-1,-3 2,-5 3,-1 0,1-1,-2 0,1-1,0 0,-1-1,-13 2,-21-2,25-2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8.112"/>
    </inkml:context>
    <inkml:brush xml:id="br0">
      <inkml:brushProperty name="width" value="0.025" units="cm"/>
      <inkml:brushProperty name="height" value="0.025" units="cm"/>
      <inkml:brushProperty name="ignorePressure" value="1"/>
    </inkml:brush>
  </inkml:definitions>
  <inkml:trace contextRef="#ctx0" brushRef="#br0">78 37,'-1'-1,"1"1,-1 0,1-1,-1 1,1 0,-1-1,1 1,-1 0,1 0,-1-1,1 1,-1 0,1 0,-1 0,0 0,1 0,-1 0,1 0,-1 0,1 0,-1 0,0 0,1 0,-1 0,1 1,-1-1,1 0,-1 0,1 0,-1 1,1-1,-1 0,1 1,-1-1,1 1,-1-1,1 0,0 1,-1 0,-24 14,23-13,-1 0,1 1,-1-1,1 1,0-1,0 1,0 0,0-1,0 1,1 0,-1 0,1 0,0 1,0-1,0 0,0 0,0 1,1-1,0 0,-1 1,1-1,0 0,1 1,-1-1,1 1,-1-1,1 0,0 0,0 0,1 1,-1-1,1 0,-1 0,1-1,3 5,-2-3,0 0,0 0,0-1,1 0,-1 1,1-1,0-1,0 1,0 0,0-1,0 0,1 0,-1 0,1-1,-1 1,1-1,0 0,-1-1,1 1,0-1,0 0,-1 0,1 0,0 0,5-2,-6 1,-1 0,1 0,-1 0,0-1,1 1,-1-1,0 0,0 0,0 0,0 0,-1 0,1-1,-1 1,1-1,-1 1,0-1,0 0,0 0,0 0,0 0,-1-1,0 1,1 0,-1-1,0 1,0-6,0 4,-1 0,0 0,-1 0,1 1,-1-1,0 0,0 0,-1 1,1-1,-1 0,0 1,0 0,-1-1,1 1,-1 0,0 0,0 0,-6-5,3 4,-1-1,0 2,0-1,0 1,0 0,-1 0,1 1,-1 0,0 1,0 0,-10-2,0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2.645"/>
    </inkml:context>
    <inkml:brush xml:id="br0">
      <inkml:brushProperty name="width" value="0.025" units="cm"/>
      <inkml:brushProperty name="height" value="0.025" units="cm"/>
      <inkml:brushProperty name="ignorePressure" value="1"/>
    </inkml:brush>
  </inkml:definitions>
  <inkml:trace contextRef="#ctx0" brushRef="#br0">18 1,'0'3,"-3"4,-1 5,-1 4,2 1,0-1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105"/>
    </inkml:context>
    <inkml:brush xml:id="br0">
      <inkml:brushProperty name="width" value="0.025" units="cm"/>
      <inkml:brushProperty name="height" value="0.025" units="cm"/>
      <inkml:brushProperty name="ignorePressure" value="1"/>
    </inkml:brush>
  </inkml:definitions>
  <inkml:trace contextRef="#ctx0" brushRef="#br0">211 0,'-2'1,"-1"0,0 1,1-1,0 1,-1 0,1-1,0 1,0 0,0 0,0 0,0 1,-3 3,-4 5,-24 19,0 0,-58 68,90-97,0 1,0-1,0 0,0 1,0-1,0 1,0-1,0 1,1-1,-1 1,1-1,-1 1,1 0,-1-1,1 1,0 0,0-1,0 1,0 0,0-1,0 1,1 2,0-3,0 1,0-1,0 0,0 0,0 0,1 1,-1-1,0 0,0 0,1-1,-1 1,1 0,-1 0,1-1,-1 1,1-1,0 1,2-1,11 2,0 0,0-1,30-3,-33 2,103 0,44-3,-142 0,-5-1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891"/>
    </inkml:context>
    <inkml:brush xml:id="br0">
      <inkml:brushProperty name="width" value="0.025" units="cm"/>
      <inkml:brushProperty name="height" value="0.025" units="cm"/>
      <inkml:brushProperty name="ignorePressure" value="1"/>
    </inkml:brush>
  </inkml:definitions>
  <inkml:trace contextRef="#ctx0" brushRef="#br0">32 0,'0'3,"0"5,0 4,0 3,0 2,0 3,0 0,0 0,-3 0,-1 0,-1 0,2 0,0-1,2 1,-3-4,-1-1,1-3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2.637"/>
    </inkml:context>
    <inkml:brush xml:id="br0">
      <inkml:brushProperty name="width" value="0.025" units="cm"/>
      <inkml:brushProperty name="height" value="0.025" units="cm"/>
      <inkml:brushProperty name="ignorePressure" value="1"/>
    </inkml:brush>
  </inkml:definitions>
  <inkml:trace contextRef="#ctx0" brushRef="#br0">1 0,'3'7,"1"5,1 4,-2 3,-4-2,-2-1,0 0,0 2,0-4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452"/>
    </inkml:context>
    <inkml:brush xml:id="br0">
      <inkml:brushProperty name="width" value="0.025" units="cm"/>
      <inkml:brushProperty name="height" value="0.025" units="cm"/>
      <inkml:brushProperty name="ignorePressure" value="1"/>
    </inkml:brush>
  </inkml:definitions>
  <inkml:trace contextRef="#ctx0" brushRef="#br0">0 0,'4'0,"4"0,7 0,1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788"/>
    </inkml:context>
    <inkml:brush xml:id="br0">
      <inkml:brushProperty name="width" value="0.025" units="cm"/>
      <inkml:brushProperty name="height" value="0.025" units="cm"/>
      <inkml:brushProperty name="ignorePressure" value="1"/>
    </inkml:brush>
  </inkml:definitions>
  <inkml:trace contextRef="#ctx0" brushRef="#br0">0 1,'7'0,"8"0,6 0,2 0,0 0,0 0,-1 0,0 0,-2 0,0 0,-4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6.638"/>
    </inkml:context>
    <inkml:brush xml:id="br0">
      <inkml:brushProperty name="width" value="0.025" units="cm"/>
      <inkml:brushProperty name="height" value="0.025" units="cm"/>
      <inkml:brushProperty name="ignorePressure" value="1"/>
    </inkml:brush>
  </inkml:definitions>
  <inkml:trace contextRef="#ctx0" brushRef="#br0">0 59,'0'-4,"0"-3,4-2,4 2,4 1,3 2,2-2,2 1,1 0,1 2,-5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8.614"/>
    </inkml:context>
    <inkml:brush xml:id="br0">
      <inkml:brushProperty name="width" value="0.025" units="cm"/>
      <inkml:brushProperty name="height" value="0.025" units="cm"/>
      <inkml:brushProperty name="ignorePressure" value="1"/>
    </inkml:brush>
  </inkml:definitions>
  <inkml:trace contextRef="#ctx0" brushRef="#br0">398 0,'-182'165,"62"-61,85-77,28-23,0 1,1 0,-1 0,1 1,0 0,0 0,-6 8,12-13,0-1,-1 1,1 0,-1 0,1-1,0 1,0 0,-1 0,1 0,0 0,0-1,0 1,0 0,0 0,0 0,0 0,0 0,0-1,0 1,1 0,-1 0,0 0,1-1,-1 1,0 0,1 0,-1-1,2 2,23 14,36-1,87-5,-30-3,79 1,-179-8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9.232"/>
    </inkml:context>
    <inkml:brush xml:id="br0">
      <inkml:brushProperty name="width" value="0.025" units="cm"/>
      <inkml:brushProperty name="height" value="0.025" units="cm"/>
      <inkml:brushProperty name="ignorePressure" value="1"/>
    </inkml:brush>
  </inkml:definitions>
  <inkml:trace contextRef="#ctx0" brushRef="#br0">214 1,'-115'309,"59"-142,43-131,-14 59,25-81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0.362"/>
    </inkml:context>
    <inkml:brush xml:id="br0">
      <inkml:brushProperty name="width" value="0.025" units="cm"/>
      <inkml:brushProperty name="height" value="0.025" units="cm"/>
      <inkml:brushProperty name="ignorePressure" value="1"/>
    </inkml:brush>
  </inkml:definitions>
  <inkml:trace contextRef="#ctx0" brushRef="#br0">1 235,'277'-20,"-77"2,712-37,199-11,259 31,-1114 25,3 0,263 11,-442-12,-6 1,-57 10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2.830"/>
    </inkml:context>
    <inkml:brush xml:id="br0">
      <inkml:brushProperty name="width" value="0.025" units="cm"/>
      <inkml:brushProperty name="height" value="0.025" units="cm"/>
      <inkml:brushProperty name="ignorePressure" value="1"/>
    </inkml:brush>
  </inkml:definitions>
  <inkml:trace contextRef="#ctx0" brushRef="#br0">131 1,'-8'2,"1"1,0 0,0 1,0-1,0 2,1-1,0 1,0-1,0 2,-7 7,8-7,0 0,0 0,0 0,1 1,0 0,1 0,-1 0,1 0,1 0,-1 1,1-1,0 1,0 11,1-16,1 1,0-1,0 0,0 0,1 0,-1 0,1 0,-1 0,1 0,0 0,0 0,1 0,-1 0,0 0,1-1,0 1,0 0,0-1,0 0,0 1,0-1,0 0,1 0,-1 0,1 0,0-1,-1 1,1-1,0 0,0 1,0-1,0-1,0 1,0 0,6 0,-3 0,0-1,-1 0,1 0,0 0,0-1,0 0,-1 0,1 0,0-1,-1 1,1-1,-1-1,0 1,8-6,-11 7,0-1,1 1,-1-1,-1 0,1 0,0 0,0 0,-1 0,1 0,-1 0,0 0,1-1,-1 1,0-1,0 1,-1-1,1 1,-1-1,1 1,-1-1,0 0,0 1,0-1,0 1,0-1,0 0,-1 1,1-1,-1 1,0-1,0 1,0-1,0 1,-2-3,1 2,0 0,0 0,-1 0,1 0,-1 0,1 1,-1-1,0 1,0 0,0 0,0 0,-1 0,1 1,-1-1,1 1,-1 0,1 0,-1 0,-5-1,-8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8.773"/>
    </inkml:context>
    <inkml:brush xml:id="br0">
      <inkml:brushProperty name="width" value="0.025" units="cm"/>
      <inkml:brushProperty name="height" value="0.025" units="cm"/>
      <inkml:brushProperty name="ignorePressure" value="1"/>
    </inkml:brush>
  </inkml:definitions>
  <inkml:trace contextRef="#ctx0" brushRef="#br0">35 1,'4'2,"1"1,-1-1,0 0,1-1,0 1,-1-1,7 1,-3 0,0 0,0 0,-1 1,1 0,9 5,-16-7,0 0,0-1,0 1,0 0,0 0,0 0,-1 0,1 0,0 0,-1 0,1 0,0 0,-1 0,1 0,-1 0,0 0,1 0,-1 0,0 1,0-1,0 0,1 0,-1 0,0 1,-1-1,1 0,0 0,0 0,0 1,-1-1,1 0,-1 0,1 0,-1 0,1 0,-1 0,0 0,1 0,-1 0,-1 1,-1 1,0 1,0-1,-1 0,1 0,-1-1,1 1,-1-1,0 1,-6 1,6-2,1 0,-1 0,0 0,1 0,-1 1,1 0,-6 5,48 8,-38-16,1 1,0 0,-1 0,1 0,-1 0,0 0,1 0,-1 0,0 0,0 0,1 1,-1-1,0 0,0 1,-1-1,1 1,0 0,0-1,-1 1,1-1,-1 1,1 0,-1 0,0-1,0 1,1 0,-1-1,0 1,-1 0,1 0,0-1,0 1,-1 0,1-1,-1 1,0 0,1-1,-1 1,0-1,0 1,0-1,0 1,0-1,0 0,-3 2,0 1,-1 0,1 0,-1-1,0 0,0 0,-1 0,1-1,-1 1,1-1,-1-1,0 1,-8 0,-5 0,1-2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3.681"/>
    </inkml:context>
    <inkml:brush xml:id="br0">
      <inkml:brushProperty name="width" value="0.025" units="cm"/>
      <inkml:brushProperty name="height" value="0.025" units="cm"/>
      <inkml:brushProperty name="ignorePressure" value="1"/>
    </inkml:brush>
  </inkml:definitions>
  <inkml:trace contextRef="#ctx0" brushRef="#br0">8 0,'-3'0,"-2"0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4.560"/>
    </inkml:context>
    <inkml:brush xml:id="br0">
      <inkml:brushProperty name="width" value="0.025" units="cm"/>
      <inkml:brushProperty name="height" value="0.025" units="cm"/>
      <inkml:brushProperty name="ignorePressure" value="1"/>
    </inkml:brush>
  </inkml:definitions>
  <inkml:trace contextRef="#ctx0" brushRef="#br0">131 2,'0'-1,"1"1,-1 0,0 0,0 0,1 0,-1 0,0 0,1 0,-1 0,0 0,1 0,-1 0,0 0,1 0,-1 0,0 0,0 0,1 0,-1 0,0 0,1 0,-1 0,0 1,0-1,1 0,-1 0,0 0,0 0,1 1,-1-1,0 0,0 0,0 1,1-1,-1 0,0 0,0 1,0-1,0 0,0 0,0 1,1-1,-1 0,0 1,0-1,0 1,-12 12,-22 10,27-19,-1 0,1 1,0-1,1 2,-1-1,1 1,-7 7,13-11,-1-1,0 0,0 1,1-1,-1 0,1 1,-1-1,1 1,-1-1,1 0,0 1,0-1,0 1,0-1,0 1,0-1,0 1,1 2,0-2,0 1,0-1,0 1,1-1,0 0,-1 0,1 0,0 1,0-2,0 1,0 0,0 0,4 2,17 10,25 18,-45-31,-1 1,0 0,0 0,1 0,-1 0,-1 1,1-1,0 1,-1-1,1 1,-1-1,1 1,-1 0,1 4,-2-5,0 0,-1 0,1 0,-1 0,1 0,-1 0,0 0,1-1,-1 1,0 0,0 0,0-1,-1 1,1 0,0-1,-1 1,1-1,-1 0,1 1,-1-1,0 0,1 0,-1 0,0 0,0 0,0-1,0 1,0 0,0-1,0 0,-2 1,-9 2,0 0,-1 0,-15 0,6-2,2-1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5.377"/>
    </inkml:context>
    <inkml:brush xml:id="br0">
      <inkml:brushProperty name="width" value="0.025" units="cm"/>
      <inkml:brushProperty name="height" value="0.025" units="cm"/>
      <inkml:brushProperty name="ignorePressure" value="1"/>
    </inkml:brush>
  </inkml:definitions>
  <inkml:trace contextRef="#ctx0" brushRef="#br0">0 21,'10'0,"7"0,3 0,-1-3,-1-1,0-1,0 2,1 0,3 2,1 0,-3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6.829"/>
    </inkml:context>
    <inkml:brush xml:id="br0">
      <inkml:brushProperty name="width" value="0.025" units="cm"/>
      <inkml:brushProperty name="height" value="0.025" units="cm"/>
      <inkml:brushProperty name="ignorePressure" value="1"/>
    </inkml:brush>
  </inkml:definitions>
  <inkml:trace contextRef="#ctx0" brushRef="#br0">78 1,'-3'6,"-2"6,1 5,1 1,-3 2,0 1,1 0,1-1,-2-3,1-1,0-1,2 1,-3 1,0 1,2 1,0 0,2-3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244"/>
    </inkml:context>
    <inkml:brush xml:id="br0">
      <inkml:brushProperty name="width" value="0.025" units="cm"/>
      <inkml:brushProperty name="height" value="0.025" units="cm"/>
      <inkml:brushProperty name="ignorePressure" value="1"/>
    </inkml:brush>
  </inkml:definitions>
  <inkml:trace contextRef="#ctx0" brushRef="#br0">1 1,'6'0,"6"0,5 0,1 0,2 0,1 0,-1 0,1 0,-1 0,0 0,0 0,0 0,-4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987"/>
    </inkml:context>
    <inkml:brush xml:id="br0">
      <inkml:brushProperty name="width" value="0.025" units="cm"/>
      <inkml:brushProperty name="height" value="0.025" units="cm"/>
      <inkml:brushProperty name="ignorePressure" value="1"/>
    </inkml:brush>
  </inkml:definitions>
  <inkml:trace contextRef="#ctx0" brushRef="#br0">58 29,'-6'7,"0"0,1 0,-1 1,1 0,1 0,0 0,0 0,0 1,1-1,1 1,-1 0,2 0,-1 0,1 1,0 10,1-16,0 0,0 0,0 0,1 0,-1 0,1 0,0 0,0 0,1-1,-1 1,1 0,0-1,0 1,0-1,0 0,1 0,-1 1,1-2,0 1,-1 0,2 0,-1-1,0 0,0 0,1 1,-1-2,1 1,0 0,-1-1,1 0,0 0,0 0,0 0,0-1,0 1,4-1,-2 0,0 1,1-1,-1-1,0 1,0-1,1 0,-1 0,0-1,0 0,0 0,-1-1,1 1,0-1,-1 0,7-6,-8 6,0-1,-1 0,1 0,-1 0,0-1,0 1,-1-1,1 1,-1-1,0 0,0 0,-1 0,0 0,0-1,0 1,0 0,-1 0,0-8,1 6,-1 0,-1 0,0 0,0 1,0-1,0 0,-1 0,0 1,-1-1,0 1,0-1,0 1,-1 0,1 0,-1 1,-1-1,1 1,-1 0,-11-9,1 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8.325"/>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9.107"/>
    </inkml:context>
    <inkml:brush xml:id="br0">
      <inkml:brushProperty name="width" value="0.025" units="cm"/>
      <inkml:brushProperty name="height" value="0.025" units="cm"/>
      <inkml:brushProperty name="ignorePressure" value="1"/>
    </inkml:brush>
  </inkml:definitions>
  <inkml:trace contextRef="#ctx0" brushRef="#br0">26 29,'2'-3,"0"1,1-1,0 1,-1 0,1 0,0 0,0 0,0 1,0-1,0 1,0-1,1 1,-1 0,0 0,1 1,-1-1,1 1,-1 0,0 0,1 0,-1 0,1 0,-1 1,1-1,-1 1,0 0,1 0,-1 1,0-1,0 0,0 1,0 0,0 0,0 0,-1 0,1 0,0 1,-1-1,0 1,0-1,0 1,0 0,0 0,0 0,-1 0,1 0,-1 1,0-1,0 0,0 1,0-1,-1 0,0 1,1-1,-1 1,0-1,-1 1,1-1,0 0,-1 1,0-1,0 0,0 1,0-1,-3 4,-1 2,0 0,-1 0,0-1,-1 0,1 0,-2 0,1-1,-1 0,0 0,-10 5,7-4,0 1,0 0,1 0,-14 18,24-27,0 1,-1-1,1 1,-1 0,1-1,0 1,-1-1,1 1,0 0,0-1,-1 1,1 0,0-1,0 1,0 0,0-1,0 1,0 0,0 0,0-1,0 1,0 0,1-1,-1 1,0 0,0-1,1 1,-1 0,0-1,1 2,21 11,32-1,-41-11,1-1,-1-1,0 0,1 0,13-5,38-3,-48 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153"/>
    </inkml:context>
    <inkml:brush xml:id="br0">
      <inkml:brushProperty name="width" value="0.025" units="cm"/>
      <inkml:brushProperty name="height" value="0.025" units="cm"/>
      <inkml:brushProperty name="ignorePressure" value="1"/>
    </inkml:brush>
  </inkml:definitions>
  <inkml:trace contextRef="#ctx0" brushRef="#br0">250 1,'22'8,"-8"0,-37 3,-26 4,32-12,0 2,1 0,0 1,0 0,0 2,1 0,0 0,-27 22,41-30,0 1,1 0,-1-1,1 1,-1 0,1 0,-1-1,1 1,0 0,-1 0,1 0,0 0,0 0,-1-1,1 1,0 0,0 0,0 0,0 0,0 0,0 0,1 0,-1 0,0 0,0-1,1 1,-1 0,0 0,1 0,-1 0,1-1,-1 1,1 0,-1 0,1-1,0 1,-1 0,1-1,0 1,-1-1,1 1,0-1,0 1,0-1,-1 0,1 1,1-1,55 27,-38-20,-15-5,0 0,0 1,0-1,0 1,-1 0,1 0,-1 0,0 0,0 1,0-1,0 1,2 4,-4-7,-1 1,1-1,-1 1,0 0,0-1,0 1,0 0,0-1,0 1,0 0,0-1,0 1,-1 0,1-1,-1 1,0-1,1 1,-1-1,0 1,0-1,0 1,0-1,0 0,0 0,0 1,0-1,0 0,-1 0,1 0,0 0,-1 0,1-1,-1 1,1 0,-1-1,-1 1,-8 4,1 0,-1-1,0 0,-1-1,1 0,0-1,-1-1,0 1,-20-2,15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660"/>
    </inkml:context>
    <inkml:brush xml:id="br0">
      <inkml:brushProperty name="width" value="0.025" units="cm"/>
      <inkml:brushProperty name="height" value="0.025" units="cm"/>
      <inkml:brushProperty name="ignorePressure" value="1"/>
    </inkml:brush>
  </inkml:definitions>
  <inkml:trace contextRef="#ctx0" brushRef="#br0">56 1,'0'3,"-3"5,-2 4,1 3,1 2,1 2,-3-2,0-1,0 0,2 1,0 0,-1 1,-1 1,0 0,2-3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9.737"/>
    </inkml:context>
    <inkml:brush xml:id="br0">
      <inkml:brushProperty name="width" value="0.025" units="cm"/>
      <inkml:brushProperty name="height" value="0.025" units="cm"/>
      <inkml:brushProperty name="ignorePressure" value="1"/>
    </inkml:brush>
  </inkml:definitions>
  <inkml:trace contextRef="#ctx0" brushRef="#br0">56 5,'-4'2,"0"1,0 0,0 0,0 0,1 1,0-1,-1 1,1 0,0-1,1 2,-1-1,1 0,0 0,0 1,0-1,1 1,-2 7,2-10,1 0,-1 0,1 0,0 0,0 1,0-1,0 0,0 0,1 0,-1 0,1 0,-1 0,1 0,0 0,-1 0,1 0,0 0,0 0,1 0,-1-1,0 1,1 0,-1-1,1 1,-1-1,1 0,0 1,-1-1,1 0,0 0,0 0,0 0,0-1,0 1,0 0,0-1,0 1,0-1,0 0,0 0,3 0,0 0,0 0,1-1,-1 0,0 0,0 0,0-1,0 1,0-1,0-1,0 1,-1-1,1 1,-1-1,1-1,4-4,-6 6,-1 1,0-1,0 0,0 0,0 0,0 0,-1-1,1 1,-1 0,1-1,-1 1,0-1,0 1,0-1,0 0,0 1,-1-1,1 0,-1 1,0-1,0 0,0 0,0 0,0 1,-1-1,1 0,-1 0,1 1,-1-1,-2-3,0 3,1 1,-1-1,0 1,-1 0,1 0,0 0,-1 0,1 0,-1 1,1 0,-1 0,0 0,0 0,1 0,-1 1,0 0,0-1,0 1,0 1,-3 0,6-1,-16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990"/>
    </inkml:context>
    <inkml:brush xml:id="br0">
      <inkml:brushProperty name="width" value="0.025" units="cm"/>
      <inkml:brushProperty name="height" value="0.025" units="cm"/>
      <inkml:brushProperty name="ignorePressure" value="1"/>
    </inkml:brush>
  </inkml:definitions>
  <inkml:trace contextRef="#ctx0" brushRef="#br0">0 36,'10'0,"7"0,3 0,2 0,0-3,1-1,-2-1,0 2,-1 0,0 2,0 0,-1 1,0 0,0 0,1-3,-1-2,0 1,-2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8.852"/>
    </inkml:context>
    <inkml:brush xml:id="br0">
      <inkml:brushProperty name="width" value="0.025" units="cm"/>
      <inkml:brushProperty name="height" value="0.025" units="cm"/>
      <inkml:brushProperty name="ignorePressure" value="1"/>
    </inkml:brush>
  </inkml:definitions>
  <inkml:trace contextRef="#ctx0" brushRef="#br0">77 23,'-3'0,"0"0,0 0,0 0,0 0,0 1,0-1,0 1,0 0,0 0,0 0,1 0,-1 1,0-1,1 1,-1-1,1 1,-1 0,1 0,0 0,0 0,0 0,0 1,0-1,1 1,-4 4,4-2,-1 0,1-1,0 1,0 0,0 0,1 0,0 0,0 0,0 0,0 0,1-1,0 1,0 0,3 8,-3-8,1 0,0 0,1-1,-1 1,1-1,0 1,0-1,0 0,0 0,1 0,0-1,-1 1,1-1,6 4,-7-5,0-1,0 0,1 1,-1-1,0 0,1-1,-1 1,0-1,1 1,-1-1,1 0,-1 0,1 0,-1-1,0 1,1-1,-1 0,0 0,1 0,-1 0,0-1,0 1,5-4,-4 2,-1 1,1 0,-1-1,0 1,0-1,0 0,-1 0,1 0,0 0,-1-1,0 1,0-1,0 0,0 1,-1-1,0 0,1 0,-1 0,-1 0,1 0,0 0,-1 0,0 0,0 0,0 0,-1 0,1 0,-1 0,0 0,0 0,-3-7,2 5,-1 1,1 0,-1 0,0 0,0 1,0-1,-1 1,0-1,0 1,0 1,0-1,-1 0,1 1,-1 0,0 0,0 0,0 1,0 0,-1 0,1 0,-1 0,-8-1,-3 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201"/>
    </inkml:context>
    <inkml:brush xml:id="br0">
      <inkml:brushProperty name="width" value="0.025" units="cm"/>
      <inkml:brushProperty name="height" value="0.025" units="cm"/>
      <inkml:brushProperty name="ignorePressure" value="1"/>
    </inkml:brush>
  </inkml:definitions>
  <inkml:trace contextRef="#ctx0" brushRef="#br0">1 0,'0'4,"0"0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729"/>
    </inkml:context>
    <inkml:brush xml:id="br0">
      <inkml:brushProperty name="width" value="0.025" units="cm"/>
      <inkml:brushProperty name="height" value="0.025" units="cm"/>
      <inkml:brushProperty name="ignorePressure" value="1"/>
    </inkml:brush>
  </inkml:definitions>
  <inkml:trace contextRef="#ctx0" brushRef="#br0">21 0,'-3'7,"-2"5,1 3,0 4,2 1,0 0,2 1,-1 0,1-1,0 0,1 0,-1-1,0 1,0-4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0.449"/>
    </inkml:context>
    <inkml:brush xml:id="br0">
      <inkml:brushProperty name="width" value="0.025" units="cm"/>
      <inkml:brushProperty name="height" value="0.025" units="cm"/>
      <inkml:brushProperty name="ignorePressure" value="1"/>
    </inkml:brush>
  </inkml:definitions>
  <inkml:trace contextRef="#ctx0" brushRef="#br0">7 1,'3'0,"0"0,0 0,0 0,-1 0,1 0,0 1,0-1,0 1,-1 0,1 0,0 0,-1 0,1 0,-1 0,1 1,-1 0,1-1,-1 1,0 0,0 0,0 0,3 4,-4-3,0-1,0 1,-1 1,1-1,-1 0,1 0,-1 0,0 0,0 0,0 0,-1 0,1 0,-1 0,1 1,-1-2,0 1,0 0,-1 0,1 0,-3 4,-22 29,22-32,0 1,0 0,1 0,-1 0,1 0,0 0,0 1,1-1,0 1,-2 6,4-11,0 0,1 0,-1 0,0 1,1-1,-1 0,1 0,-1 0,1 0,0 0,-1 0,1 0,0 0,0 0,0-1,-1 1,1 0,0 0,0-1,0 1,0 0,0-1,0 1,1-1,-1 0,0 1,0-1,0 0,0 0,1 1,-1-1,0 0,0 0,0 0,0 0,2-1,45-2,33-14,-63 15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182"/>
    </inkml:context>
    <inkml:brush xml:id="br0">
      <inkml:brushProperty name="width" value="0.025" units="cm"/>
      <inkml:brushProperty name="height" value="0.025" units="cm"/>
      <inkml:brushProperty name="ignorePressure" value="1"/>
    </inkml:brush>
  </inkml:definitions>
  <inkml:trace contextRef="#ctx0" brushRef="#br0">121 7,'5'-1,"-10"-2,-17 0,19 4,-49 10,49-11,0 1,0 0,0 0,0 0,0 1,0-1,0 1,0-1,1 1,-1 0,1 0,-1 0,-2 4,5-5,0 0,-1 0,1 0,0 0,0 0,0 0,0 0,0 0,0 0,0 0,0 0,0 0,0 0,1 0,-1 0,0 0,1 0,-1 0,1 0,-1 0,1 0,-1 0,1-1,0 1,-1 0,1 0,0-1,0 1,0 0,0-1,-1 1,3 0,33 20,-31-18,10 4,-5-2,0 0,0 0,0 1,-1 0,15 13,-22-18,-1 1,1 0,0 0,-1 0,0 1,1-1,-1 0,0 0,0 1,0-1,0 0,-1 1,1-1,-1 1,1-1,-1 1,0-1,0 1,0 0,0-1,-1 1,1-1,-1 1,1-1,-1 0,0 1,0-1,0 1,0-1,0 0,-2 2,-1 2,0 0,0-1,0 0,-1 0,0 0,0 0,-1-1,1 0,-1 0,1 0,-13 5,3-2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630"/>
    </inkml:context>
    <inkml:brush xml:id="br0">
      <inkml:brushProperty name="width" value="0.025" units="cm"/>
      <inkml:brushProperty name="height" value="0.025" units="cm"/>
      <inkml:brushProperty name="ignorePressure" value="1"/>
    </inkml:brush>
  </inkml:definitions>
  <inkml:trace contextRef="#ctx0" brushRef="#br0">21 0,'0'7,"0"5,-4 4,0 2,0 2,0 1,2 0,0-1,1 0,1 0,0 0,0 0,0-1,1-3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945"/>
    </inkml:context>
    <inkml:brush xml:id="br0">
      <inkml:brushProperty name="width" value="0.025" units="cm"/>
      <inkml:brushProperty name="height" value="0.025" units="cm"/>
      <inkml:brushProperty name="ignorePressure" value="1"/>
    </inkml:brush>
  </inkml:definitions>
  <inkml:trace contextRef="#ctx0" brushRef="#br0">0 39,'7'0,"5"0,4-3,3-2,1 1,0 0,1 2,0-3,-1 0,0 0,0 2,-4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273"/>
    </inkml:context>
    <inkml:brush xml:id="br0">
      <inkml:brushProperty name="width" value="0.025" units="cm"/>
      <inkml:brushProperty name="height" value="0.025" units="cm"/>
      <inkml:brushProperty name="ignorePressure" value="1"/>
    </inkml:brush>
  </inkml:definitions>
  <inkml:trace contextRef="#ctx0" brushRef="#br0">53 37,'-2'1,"-1"-1,1 0,-1 1,1 0,0-1,-1 1,1 0,0 0,0 1,0-1,0 0,0 1,0-1,0 1,0 0,0-1,1 1,-1 0,1 0,-1 0,1 0,0 0,0 1,0-1,0 0,0 0,0 1,1-1,-1 1,1-1,0 0,0 1,0 3,-1 1,0-1,1 1,1-1,-1 1,1-1,0 1,0-1,1 0,-1 1,2-1,4 11,-3-13,0 1,0-1,1 0,-1 0,1 0,0-1,0 0,0 0,1 0,-1 0,1-1,0 0,-1 0,1 0,0-1,0 0,0 0,0-1,0 1,0-1,9-1,-9 1,0-1,0 1,-1-1,1 0,0-1,-1 1,1-1,-1 0,1 0,-1-1,0 0,0 0,0 0,-1 0,1-1,-1 1,1-1,-1-1,0 1,-1 0,1-1,4-7,-7 8,0 0,-1 0,1 0,0 0,-1 0,0 0,0 0,0 0,-1 1,1-1,-1 0,0 0,0 0,0 0,-1 1,1-1,-1 0,0 1,0 0,0-1,0 1,-1 0,1 0,-1 0,0 0,-4-3,-3-2,1-1,-1 2,-1 0,1 0,-1 0,0 2,-14-6,7 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609"/>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0.938"/>
    </inkml:context>
    <inkml:brush xml:id="br0">
      <inkml:brushProperty name="width" value="0.025" units="cm"/>
      <inkml:brushProperty name="height" value="0.025" units="cm"/>
      <inkml:brushProperty name="ignorePressure" value="1"/>
    </inkml:brush>
  </inkml:definitions>
  <inkml:trace contextRef="#ctx0" brushRef="#br0">102 0,'-46'61,"0"1,45-62,1 0,-1 1,0-1,1 1,-1-1,1 1,-1-1,1 1,-1-1,1 1,-1 0,1-1,0 1,-1 0,1-1,0 1,0 0,-1 0,1-1,0 1,0 0,0-1,0 1,0 0,0 0,0-1,0 1,0 0,0 0,0-1,1 1,-1 0,1 1,0-1,1 0,-1 0,1 0,0 0,-1 0,1 0,0-1,0 1,0-1,-1 1,1-1,0 1,2-1,76 1,-68-2,48 0,-43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1.477"/>
    </inkml:context>
    <inkml:brush xml:id="br0">
      <inkml:brushProperty name="width" value="0.025" units="cm"/>
      <inkml:brushProperty name="height" value="0.025" units="cm"/>
      <inkml:brushProperty name="ignorePressure" value="1"/>
    </inkml:brush>
  </inkml:definitions>
  <inkml:trace contextRef="#ctx0" brushRef="#br0">54 0,'-5'7,"-1"-1,1 1,0-1,1 1,0 1,0-1,0 1,1-1,0 1,1 0,0 0,0 1,-1 10,2-13,1-1,-1 1,1-1,0 1,1-1,-1 1,1-1,0 0,0 1,1-1,0 0,0 0,0 1,0-2,1 1,0 0,0 0,0-1,1 0,-1 1,6 3,-7-6,0 0,1-1,0 1,-1-1,1 1,0-1,0 0,-1 0,1 0,0 0,0-1,0 1,0-1,0 0,0 0,0 0,1 0,-1 0,0-1,0 1,0-1,-1 0,1 0,0 0,0 0,0 0,-1-1,1 1,0-1,-1 0,3-2,-1 1,-1 0,0 0,0-1,0 1,-1-1,1 1,-1-1,0 0,0 0,0 0,0 0,-1 0,0 0,0-1,0 1,0 0,0-1,-1 1,0-1,0 1,-1-5,-1 0,0 1,-1 0,0 0,-1 0,0 1,0-1,0 1,-1 0,0 0,-1 1,1-1,-1 1,-1 0,1 1,-1-1,0 1,0 1,-11-6,6 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2.124"/>
    </inkml:context>
    <inkml:brush xml:id="br0">
      <inkml:brushProperty name="width" value="0.025" units="cm"/>
      <inkml:brushProperty name="height" value="0.025" units="cm"/>
      <inkml:brushProperty name="ignorePressure" value="1"/>
    </inkml:brush>
  </inkml:definitions>
  <inkml:trace contextRef="#ctx0" brushRef="#br0">16 2,'2'0,"0"-1,0 1,-1 0,1 0,0 0,0 0,0 0,-1 0,1 1,0-1,0 0,-1 1,1 0,0-1,0 1,-1 0,1 0,-1 0,1 0,-1 0,1 0,-1 0,0 1,0-1,1 0,-1 1,0-1,0 1,0-1,-1 1,1 0,0-1,0 1,-1 0,1-1,-1 1,0 0,1 0,-1 0,0-1,0 1,0 0,0 0,-1 0,1-1,0 1,-1 0,1 0,-1-1,-1 4,-3 8,0-1,0 0,-2-1,1 1,-14 16,6-3,14-24,0-1,0 1,-1 0,1-1,0 1,0 0,0-1,0 1,0 0,0-1,0 1,1 0,-1-1,0 1,0-1,0 1,1 0,-1-1,0 1,1-1,-1 1,1 0,2 1,-1-1,1 0,0 1,0-1,-1 0,1-1,0 1,0 0,0-1,0 0,0 0,0 0,6 0,9 0,0-1,0-1,29-6,-29 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4.702"/>
    </inkml:context>
    <inkml:brush xml:id="br0">
      <inkml:brushProperty name="width" value="0.025" units="cm"/>
      <inkml:brushProperty name="height" value="0.025" units="cm"/>
      <inkml:brushProperty name="ignorePressure" value="1"/>
    </inkml:brush>
  </inkml:definitions>
  <inkml:trace contextRef="#ctx0" brushRef="#br0">1 1,'6'0,"7"0,3 0,2 0,2 0,1 0,0 0,-1 0,0 0,4 0,0 0,-1 0,-3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5.898"/>
    </inkml:context>
    <inkml:brush xml:id="br0">
      <inkml:brushProperty name="width" value="0.025" units="cm"/>
      <inkml:brushProperty name="height" value="0.025" units="cm"/>
      <inkml:brushProperty name="ignorePressure" value="1"/>
    </inkml:brush>
  </inkml:definitions>
  <inkml:trace contextRef="#ctx0" brushRef="#br0">1 15,'10'0,"9"-3,6-1,1 0,-4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7.881"/>
    </inkml:context>
    <inkml:brush xml:id="br0">
      <inkml:brushProperty name="width" value="0.025" units="cm"/>
      <inkml:brushProperty name="height" value="0.025" units="cm"/>
      <inkml:brushProperty name="ignorePressure" value="1"/>
    </inkml:brush>
  </inkml:definitions>
  <inkml:trace contextRef="#ctx0" brushRef="#br0">0 0,'4'0,"3"0,5 0,3 0,3 0,1 0,1 0,0 0,0 0,0 0,0 0,0 0,0 0,-1 0,1 0,-4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4.924"/>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5.923"/>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0:10.475"/>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8.852"/>
    </inkml:context>
    <inkml:brush xml:id="br0">
      <inkml:brushProperty name="width" value="0.05" units="cm"/>
      <inkml:brushProperty name="height" value="0.05" units="cm"/>
      <inkml:brushProperty name="ignorePressure" value="1"/>
    </inkml:brush>
  </inkml:definitions>
  <inkml:trace contextRef="#ctx0" brushRef="#br0">1 627,'15'-41,"-9"28,12-41,-2-2,-2 0,11-94,-10 55,-27 167,10-40,0-4,3 49,-1-71,1-1,0 1,0 0,0-1,0 1,1-1,0 1,0-1,1 0,0 0,0 0,0 0,0 0,7 6,-8-9,1 0,0 0,0-1,0 1,0-1,0 1,0-1,0 0,1-1,-1 1,0-1,0 1,1-1,-1 0,0 0,1 0,-1 0,0-1,0 0,1 1,-1-1,0 0,0-1,0 1,0 0,0-1,0 0,0 0,-1 0,5-3,2-2,0 0,-1-1,0 0,0 0,-1 0,0-1,11-19,10-36,-1-1,18-76,-33 104,-8 19,-4 14,0 1,1 0,-1 0,1 0,0-1,0 1,1 0,-1 0,0 0,1 1,0-1,2-3,-3 6,-1 1,1-1,0 1,-1-1,1 1,-1 0,1-1,0 1,-1 0,0 0,1-1,-1 1,1 0,-1 0,0 0,0-1,1 1,-1 0,0 0,0 0,0 0,0-1,0 1,0 0,-1 2,4 27,-2 14,-1-17,0 0,2-1,1 1,1-1,11 38,-13-58,1 1,0-1,-1-1,2 1,-1 0,1-1,0 1,0-1,0 0,1-1,0 1,0-1,0 0,0 0,0 0,1-1,0 0,0 0,0 0,0-1,0 0,1 0,-1-1,0 1,1-1,-1-1,12 1,1-1,-2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629"/>
    </inkml:context>
    <inkml:brush xml:id="br0">
      <inkml:brushProperty name="width" value="0.05" units="cm"/>
      <inkml:brushProperty name="height" value="0.05" units="cm"/>
      <inkml:brushProperty name="ignorePressure" value="1"/>
    </inkml:brush>
  </inkml:definitions>
  <inkml:trace contextRef="#ctx0" brushRef="#br0">0 60,'7'-3,"5"-5,4 0,3 0,1 2,1-1,3 0,1 2,-1 1,-1 2,0 1,-2 0,-5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B8FF0985-4DD9-4444-90FD-F3D97D2F778D}" type="datetimeFigureOut">
              <a:rPr lang="en-US" smtClean="0"/>
              <a:t>2/17/2022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56871FE-075C-493B-85AE-CB41313C4FA9}" type="slidenum">
              <a:rPr lang="en-US" smtClean="0"/>
              <a:t>‹#›</a:t>
            </a:fld>
            <a:endParaRPr lang="en-US"/>
          </a:p>
        </p:txBody>
      </p:sp>
      <p:sp>
        <p:nvSpPr>
          <p:cNvPr id="8" name="fl" descr="                              Dell - Internal Use - Confidential&#10;"/>
          <p:cNvSpPr txBox="1"/>
          <p:nvPr/>
        </p:nvSpPr>
        <p:spPr>
          <a:xfrm>
            <a:off x="0" y="8737600"/>
            <a:ext cx="7010400" cy="592470"/>
          </a:xfrm>
          <a:prstGeom prst="rect">
            <a:avLst/>
          </a:prstGeom>
          <a:noFill/>
        </p:spPr>
        <p:txBody>
          <a:bodyPr vert="horz" rtlCol="0">
            <a:spAutoFit/>
          </a:bodyPr>
          <a:lstStyle/>
          <a:p>
            <a:pPr algn="l"/>
            <a:r>
              <a:rPr lang="en-US" sz="850" b="1" i="0" u="none" baseline="0">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8743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679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hypothesis is an idea that can be tested</a:t>
            </a:r>
          </a:p>
        </p:txBody>
      </p:sp>
      <p:sp>
        <p:nvSpPr>
          <p:cNvPr id="4" name="Slide Number Placeholder 3"/>
          <p:cNvSpPr>
            <a:spLocks noGrp="1"/>
          </p:cNvSpPr>
          <p:nvPr>
            <p:ph type="sldNum" sz="quarter" idx="5"/>
          </p:nvPr>
        </p:nvSpPr>
        <p:spPr/>
        <p:txBody>
          <a:bodyPr/>
          <a:lstStyle/>
          <a:p>
            <a:fld id="{156871FE-075C-493B-85AE-CB41313C4FA9}" type="slidenum">
              <a:rPr lang="en-US" smtClean="0"/>
              <a:t>210</a:t>
            </a:fld>
            <a:endParaRPr lang="en-US"/>
          </a:p>
        </p:txBody>
      </p:sp>
    </p:spTree>
    <p:extLst>
      <p:ext uri="{BB962C8B-B14F-4D97-AF65-F5344CB8AC3E}">
        <p14:creationId xmlns:p14="http://schemas.microsoft.com/office/powerpoint/2010/main" val="261122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255</a:t>
            </a:fld>
            <a:endParaRPr lang="en-US"/>
          </a:p>
        </p:txBody>
      </p:sp>
    </p:spTree>
    <p:extLst>
      <p:ext uri="{BB962C8B-B14F-4D97-AF65-F5344CB8AC3E}">
        <p14:creationId xmlns:p14="http://schemas.microsoft.com/office/powerpoint/2010/main" val="623477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1" i="0" dirty="0">
                <a:solidFill>
                  <a:schemeClr val="bg1"/>
                </a:solidFill>
                <a:effectLst/>
                <a:latin typeface="roboto" panose="02000000000000000000" pitchFamily="2" charset="0"/>
              </a:rPr>
              <a:t>Performance Management </a:t>
            </a:r>
            <a:r>
              <a:rPr lang="en-US" b="0" i="0" dirty="0">
                <a:solidFill>
                  <a:schemeClr val="bg1"/>
                </a:solidFill>
                <a:effectLst/>
                <a:latin typeface="roboto" panose="02000000000000000000" pitchFamily="2" charset="0"/>
              </a:rPr>
              <a:t>– </a:t>
            </a:r>
            <a:r>
              <a:rPr lang="en-US" b="0" i="0" dirty="0">
                <a:solidFill>
                  <a:schemeClr val="tx2">
                    <a:lumMod val="50000"/>
                  </a:schemeClr>
                </a:solidFill>
                <a:effectLst/>
                <a:latin typeface="roboto" panose="02000000000000000000" pitchFamily="2" charset="0"/>
              </a:rPr>
              <a:t>As mentioned earlier, the importance of statistics in management is significant; with the help of statistics, a manager can analyze the performance or the productivity of employees like the units produced, or the task completed. The manager can use the data in sync with statistical techniques to improve the productivity of the workforce and multiply the production.</a:t>
            </a:r>
          </a:p>
          <a:p>
            <a:pPr algn="just">
              <a:buFont typeface="Arial" panose="020B0604020202020204" pitchFamily="34" charset="0"/>
              <a:buChar char="•"/>
            </a:pPr>
            <a:r>
              <a:rPr lang="en-US" b="1" i="0" dirty="0">
                <a:solidFill>
                  <a:schemeClr val="bg1"/>
                </a:solidFill>
                <a:effectLst/>
                <a:latin typeface="roboto" panose="02000000000000000000" pitchFamily="2" charset="0"/>
              </a:rPr>
              <a:t>Alternative Scenarios</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task or the function of a manager does not end after increasing the productivity of the employees. A manager must participate with the other managers from different department for decision making. The decision can be on the choice of software, systems for customer automatic ordering systems, etc.</a:t>
            </a:r>
          </a:p>
          <a:p>
            <a:pPr algn="just">
              <a:buFont typeface="Arial" panose="020B0604020202020204" pitchFamily="34" charset="0"/>
              <a:buChar char="•"/>
            </a:pPr>
            <a:r>
              <a:rPr lang="en-US" b="1" i="0" dirty="0">
                <a:solidFill>
                  <a:schemeClr val="bg1"/>
                </a:solidFill>
                <a:effectLst/>
                <a:latin typeface="roboto" panose="02000000000000000000" pitchFamily="2" charset="0"/>
              </a:rPr>
              <a:t>Data Collection</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data that is collected for the purpose of processing with the statistical tools must be done in an ethical manner, otherwise, the result of the analysis will be false and non-beneficial. With the help of these data, comparisons can be drawn if the actual sales were less or more than the projected sales or the future capital requirement for the fulfilment of a huge order.</a:t>
            </a:r>
          </a:p>
          <a:p>
            <a:pPr algn="just">
              <a:buFont typeface="Arial" panose="020B0604020202020204" pitchFamily="34" charset="0"/>
              <a:buChar char="•"/>
            </a:pPr>
            <a:r>
              <a:rPr lang="en-US" b="1" i="0" dirty="0">
                <a:solidFill>
                  <a:schemeClr val="bg1"/>
                </a:solidFill>
                <a:effectLst/>
                <a:latin typeface="roboto" panose="02000000000000000000" pitchFamily="2" charset="0"/>
              </a:rPr>
              <a:t>Research And Development</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scope of statistics in business also extends to market research and product development. This is one of the most important functions of statistics, as a sample group is observed and their response to a product is tested, and data collected. This data is essential in the determination of the launch of new products and the development of it.</a:t>
            </a:r>
          </a:p>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260</a:t>
            </a:fld>
            <a:endParaRPr lang="en-US"/>
          </a:p>
        </p:txBody>
      </p:sp>
    </p:spTree>
    <p:extLst>
      <p:ext uri="{BB962C8B-B14F-4D97-AF65-F5344CB8AC3E}">
        <p14:creationId xmlns:p14="http://schemas.microsoft.com/office/powerpoint/2010/main" val="181034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2284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a:t>
            </a:fld>
            <a:endParaRPr lang="en-US"/>
          </a:p>
        </p:txBody>
      </p:sp>
    </p:spTree>
    <p:extLst>
      <p:ext uri="{BB962C8B-B14F-4D97-AF65-F5344CB8AC3E}">
        <p14:creationId xmlns:p14="http://schemas.microsoft.com/office/powerpoint/2010/main" val="304616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5</a:t>
            </a:fld>
            <a:endParaRPr lang="en-US"/>
          </a:p>
        </p:txBody>
      </p:sp>
    </p:spTree>
    <p:extLst>
      <p:ext uri="{BB962C8B-B14F-4D97-AF65-F5344CB8AC3E}">
        <p14:creationId xmlns:p14="http://schemas.microsoft.com/office/powerpoint/2010/main" val="165052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918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130</a:t>
            </a:fld>
            <a:endParaRPr lang="en-US"/>
          </a:p>
        </p:txBody>
      </p:sp>
    </p:spTree>
    <p:extLst>
      <p:ext uri="{BB962C8B-B14F-4D97-AF65-F5344CB8AC3E}">
        <p14:creationId xmlns:p14="http://schemas.microsoft.com/office/powerpoint/2010/main" val="1652546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186</a:t>
            </a:fld>
            <a:endParaRPr lang="en-US"/>
          </a:p>
        </p:txBody>
      </p:sp>
    </p:spTree>
    <p:extLst>
      <p:ext uri="{BB962C8B-B14F-4D97-AF65-F5344CB8AC3E}">
        <p14:creationId xmlns:p14="http://schemas.microsoft.com/office/powerpoint/2010/main" val="142409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354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217567891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a:defRPr lang="en-US" b="1" dirty="0">
                <a:latin typeface="Arial" panose="020B0604020202020204" pitchFamily="34" charset="0"/>
                <a:cs typeface="Arial" panose="020B0604020202020204" pitchFamily="34" charset="0"/>
              </a:defRPr>
            </a:lvl1pPr>
          </a:lstStyle>
          <a:p>
            <a:pPr marL="0" lvl="0" indent="0">
              <a:buNone/>
            </a:pPr>
            <a:r>
              <a:rPr lang="en-US" dirty="0"/>
              <a:t>Subhead</a:t>
            </a:r>
          </a:p>
        </p:txBody>
      </p:sp>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24754075"/>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46284866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1113348"/>
            <a:ext cx="4297680" cy="238842"/>
          </a:xfrm>
          <a:prstGeom prst="rect">
            <a:avLst/>
          </a:prstGeom>
        </p:spPr>
        <p:txBody>
          <a:bodyPr lIns="0" r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77540280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2"/>
            <a:ext cx="8229600" cy="63779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7880919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2/17/2022</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2/17/2022</a:t>
            </a:fld>
            <a:endParaRPr lang="en-US" sz="900" dirty="0">
              <a:solidFill>
                <a:schemeClr val="bg2">
                  <a:lumMod val="50000"/>
                  <a:lumOff val="50000"/>
                </a:schemeClr>
              </a:solidFill>
              <a:latin typeface="+mn-lt"/>
            </a:endParaRPr>
          </a:p>
        </p:txBody>
      </p:sp>
      <p:sp>
        <p:nvSpPr>
          <p:cNvPr id="22" name="TextBox 21"/>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4" name="TextBox 23"/>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5" name="TextBox 24"/>
          <p:cNvSpPr txBox="1"/>
          <p:nvPr/>
        </p:nvSpPr>
        <p:spPr>
          <a:xfrm>
            <a:off x="8733880" y="4951976"/>
            <a:ext cx="141064"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5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50" b="0" kern="1200" dirty="0" err="1">
              <a:solidFill>
                <a:schemeClr val="bg2">
                  <a:lumMod val="50000"/>
                  <a:lumOff val="50000"/>
                </a:schemeClr>
              </a:solidFill>
              <a:latin typeface="+mn-lt"/>
              <a:ea typeface="+mn-ea"/>
              <a:cs typeface="+mn-cs"/>
            </a:endParaRPr>
          </a:p>
        </p:txBody>
      </p:sp>
      <p:sp>
        <p:nvSpPr>
          <p:cNvPr id="2" name="MSIPCMContentMarking" descr="{&quot;HashCode&quot;:-1912962988,&quot;Placement&quot;:&quot;Footer&quot;}">
            <a:extLst>
              <a:ext uri="{FF2B5EF4-FFF2-40B4-BE49-F238E27FC236}">
                <a16:creationId xmlns:a16="http://schemas.microsoft.com/office/drawing/2014/main" id="{F328E8F9-C379-4B42-A39A-E2B6F2E173A0}"/>
              </a:ext>
            </a:extLst>
          </p:cNvPr>
          <p:cNvSpPr txBox="1"/>
          <p:nvPr userDrawn="1"/>
        </p:nvSpPr>
        <p:spPr>
          <a:xfrm>
            <a:off x="-71846" y="4769553"/>
            <a:ext cx="1185008"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Trainer : Arun</a:t>
            </a:r>
            <a:endParaRPr lang="en-US" sz="700" dirty="0">
              <a:solidFill>
                <a:srgbClr val="7F7F7F"/>
              </a:solidFill>
              <a:latin typeface="Calibri" panose="020F0502020204030204" pitchFamily="34" charset="0"/>
            </a:endParaRPr>
          </a:p>
        </p:txBody>
      </p:sp>
      <p:sp>
        <p:nvSpPr>
          <p:cNvPr id="10" name="MSIPCMContentMarking" descr="{&quot;HashCode&quot;:-1912962988,&quot;Placement&quot;:&quot;Footer&quot;}">
            <a:extLst>
              <a:ext uri="{FF2B5EF4-FFF2-40B4-BE49-F238E27FC236}">
                <a16:creationId xmlns:a16="http://schemas.microsoft.com/office/drawing/2014/main" id="{D04AD605-86D5-49BD-9594-34302F56EB58}"/>
              </a:ext>
            </a:extLst>
          </p:cNvPr>
          <p:cNvSpPr txBox="1"/>
          <p:nvPr userDrawn="1"/>
        </p:nvSpPr>
        <p:spPr>
          <a:xfrm>
            <a:off x="-1" y="4931136"/>
            <a:ext cx="1665509"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Statistics for Data Science</a:t>
            </a:r>
            <a:endParaRPr lang="en-US" sz="7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367" r:id="rId1"/>
    <p:sldLayoutId id="2147484244" r:id="rId2"/>
    <p:sldLayoutId id="2147484245" r:id="rId3"/>
    <p:sldLayoutId id="2147484246" r:id="rId4"/>
    <p:sldLayoutId id="2147484247" r:id="rId5"/>
    <p:sldLayoutId id="2147484460" r:id="rId6"/>
    <p:sldLayoutId id="2147484249" r:id="rId7"/>
    <p:sldLayoutId id="2147484250" r:id="rId8"/>
    <p:sldLayoutId id="2147484463" r:id="rId9"/>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9.xml"/><Relationship Id="rId9" Type="http://schemas.openxmlformats.org/officeDocument/2006/relationships/hyperlink" Target="https://scherlund.blogspot.com/2018/01/ai-and-machine-learning-give-new.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emf"/><Relationship Id="rId1" Type="http://schemas.openxmlformats.org/officeDocument/2006/relationships/slideLayout" Target="../slideLayouts/slideLayout9.xml"/><Relationship Id="rId4" Type="http://schemas.openxmlformats.org/officeDocument/2006/relationships/image" Target="../media/image16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www.mathsisfun.com/data/bar-graphs.html" TargetMode="External"/><Relationship Id="rId1" Type="http://schemas.openxmlformats.org/officeDocument/2006/relationships/slideLayout" Target="../slideLayouts/slideLayout9.xml"/><Relationship Id="rId4" Type="http://schemas.openxmlformats.org/officeDocument/2006/relationships/image" Target="../media/image169.png"/></Relationships>
</file>

<file path=ppt/slides/_rels/slide10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png"/><Relationship Id="rId1" Type="http://schemas.openxmlformats.org/officeDocument/2006/relationships/slideLayout" Target="../slideLayouts/slideLayout5.xml"/><Relationship Id="rId5" Type="http://schemas.openxmlformats.org/officeDocument/2006/relationships/hyperlink" Target="https://www.mathsisfun.com/data/bar-graphs.html" TargetMode="External"/><Relationship Id="rId4" Type="http://schemas.openxmlformats.org/officeDocument/2006/relationships/hyperlink" Target="https://www.mathsisfun.com/data/data-discrete-continuous.html"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 Id="rId4" Type="http://schemas.openxmlformats.org/officeDocument/2006/relationships/image" Target="../media/image175.png"/></Relationships>
</file>

<file path=ppt/slides/_rels/slide11.xml.rels><?xml version="1.0" encoding="UTF-8" standalone="yes"?>
<Relationships xmlns="http://schemas.openxmlformats.org/package/2006/relationships"><Relationship Id="rId3" Type="http://schemas.openxmlformats.org/officeDocument/2006/relationships/hyperlink" Target="http://www.collectedny.org/careerposts/assessing-job-offers/"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pexels.com/photo/university-entrance-arch-247823/" TargetMode="Externa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5.xml"/><Relationship Id="rId4" Type="http://schemas.openxmlformats.org/officeDocument/2006/relationships/image" Target="../media/image17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hyperlink" Target="https://www.mathsisfun.com/data/standard-normal-distribution.html" TargetMode="External"/><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hyperlink" Target="https://pxhere.com/en/photo/1098814" TargetMode="External"/><Relationship Id="rId2" Type="http://schemas.openxmlformats.org/officeDocument/2006/relationships/image" Target="../media/image186.jpe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89.png"/><Relationship Id="rId2" Type="http://schemas.openxmlformats.org/officeDocument/2006/relationships/customXml" Target="../ink/ink95.xml"/><Relationship Id="rId1" Type="http://schemas.openxmlformats.org/officeDocument/2006/relationships/slideLayout" Target="../slideLayouts/slideLayout5.xml"/><Relationship Id="rId6" Type="http://schemas.openxmlformats.org/officeDocument/2006/relationships/customXml" Target="../ink/ink97.xml"/><Relationship Id="rId5" Type="http://schemas.openxmlformats.org/officeDocument/2006/relationships/image" Target="../media/image188.png"/><Relationship Id="rId4" Type="http://schemas.openxmlformats.org/officeDocument/2006/relationships/customXml" Target="../ink/ink96.xml"/></Relationships>
</file>

<file path=ppt/slides/_rels/slide127.xml.rels><?xml version="1.0" encoding="UTF-8" standalone="yes"?>
<Relationships xmlns="http://schemas.openxmlformats.org/package/2006/relationships"><Relationship Id="rId26" Type="http://schemas.openxmlformats.org/officeDocument/2006/relationships/image" Target="../media/image202.png"/><Relationship Id="rId21" Type="http://schemas.openxmlformats.org/officeDocument/2006/relationships/customXml" Target="../ink/ink107.xml"/><Relationship Id="rId42" Type="http://schemas.openxmlformats.org/officeDocument/2006/relationships/image" Target="../media/image210.png"/><Relationship Id="rId47" Type="http://schemas.openxmlformats.org/officeDocument/2006/relationships/customXml" Target="../ink/ink120.xml"/><Relationship Id="rId63" Type="http://schemas.openxmlformats.org/officeDocument/2006/relationships/image" Target="../media/image220.png"/><Relationship Id="rId68" Type="http://schemas.openxmlformats.org/officeDocument/2006/relationships/customXml" Target="../ink/ink131.xml"/><Relationship Id="rId84" Type="http://schemas.openxmlformats.org/officeDocument/2006/relationships/customXml" Target="../ink/ink139.xml"/><Relationship Id="rId89" Type="http://schemas.openxmlformats.org/officeDocument/2006/relationships/image" Target="../media/image233.png"/><Relationship Id="rId112" Type="http://schemas.openxmlformats.org/officeDocument/2006/relationships/customXml" Target="../ink/ink153.xml"/><Relationship Id="rId16" Type="http://schemas.openxmlformats.org/officeDocument/2006/relationships/image" Target="../media/image197.png"/><Relationship Id="rId107" Type="http://schemas.openxmlformats.org/officeDocument/2006/relationships/image" Target="../media/image242.png"/><Relationship Id="rId11" Type="http://schemas.openxmlformats.org/officeDocument/2006/relationships/customXml" Target="../ink/ink102.xml"/><Relationship Id="rId32" Type="http://schemas.openxmlformats.org/officeDocument/2006/relationships/image" Target="../media/image205.png"/><Relationship Id="rId37" Type="http://schemas.openxmlformats.org/officeDocument/2006/relationships/customXml" Target="../ink/ink115.xml"/><Relationship Id="rId53" Type="http://schemas.openxmlformats.org/officeDocument/2006/relationships/customXml" Target="../ink/ink123.xml"/><Relationship Id="rId58" Type="http://schemas.openxmlformats.org/officeDocument/2006/relationships/customXml" Target="../ink/ink126.xml"/><Relationship Id="rId74" Type="http://schemas.openxmlformats.org/officeDocument/2006/relationships/customXml" Target="../ink/ink134.xml"/><Relationship Id="rId79" Type="http://schemas.openxmlformats.org/officeDocument/2006/relationships/image" Target="../media/image228.png"/><Relationship Id="rId102" Type="http://schemas.openxmlformats.org/officeDocument/2006/relationships/customXml" Target="../ink/ink148.xml"/><Relationship Id="rId5" Type="http://schemas.openxmlformats.org/officeDocument/2006/relationships/customXml" Target="../ink/ink99.xml"/><Relationship Id="rId90" Type="http://schemas.openxmlformats.org/officeDocument/2006/relationships/customXml" Target="../ink/ink142.xml"/><Relationship Id="rId95" Type="http://schemas.openxmlformats.org/officeDocument/2006/relationships/image" Target="../media/image236.png"/><Relationship Id="rId22" Type="http://schemas.openxmlformats.org/officeDocument/2006/relationships/image" Target="../media/image200.png"/><Relationship Id="rId27" Type="http://schemas.openxmlformats.org/officeDocument/2006/relationships/customXml" Target="../ink/ink110.xml"/><Relationship Id="rId43" Type="http://schemas.openxmlformats.org/officeDocument/2006/relationships/customXml" Target="../ink/ink118.xml"/><Relationship Id="rId48" Type="http://schemas.openxmlformats.org/officeDocument/2006/relationships/image" Target="../media/image213.png"/><Relationship Id="rId64" Type="http://schemas.openxmlformats.org/officeDocument/2006/relationships/customXml" Target="../ink/ink129.xml"/><Relationship Id="rId69" Type="http://schemas.openxmlformats.org/officeDocument/2006/relationships/image" Target="../media/image223.png"/><Relationship Id="rId113" Type="http://schemas.openxmlformats.org/officeDocument/2006/relationships/image" Target="../media/image245.png"/><Relationship Id="rId80" Type="http://schemas.openxmlformats.org/officeDocument/2006/relationships/customXml" Target="../ink/ink137.xml"/><Relationship Id="rId85" Type="http://schemas.openxmlformats.org/officeDocument/2006/relationships/image" Target="../media/image231.png"/><Relationship Id="rId12" Type="http://schemas.openxmlformats.org/officeDocument/2006/relationships/image" Target="../media/image195.png"/><Relationship Id="rId17" Type="http://schemas.openxmlformats.org/officeDocument/2006/relationships/customXml" Target="../ink/ink105.xml"/><Relationship Id="rId33" Type="http://schemas.openxmlformats.org/officeDocument/2006/relationships/customXml" Target="../ink/ink113.xml"/><Relationship Id="rId38" Type="http://schemas.openxmlformats.org/officeDocument/2006/relationships/image" Target="../media/image208.png"/><Relationship Id="rId59" Type="http://schemas.openxmlformats.org/officeDocument/2006/relationships/image" Target="../media/image218.png"/><Relationship Id="rId103" Type="http://schemas.openxmlformats.org/officeDocument/2006/relationships/image" Target="../media/image240.png"/><Relationship Id="rId108" Type="http://schemas.openxmlformats.org/officeDocument/2006/relationships/customXml" Target="../ink/ink151.xml"/><Relationship Id="rId54" Type="http://schemas.openxmlformats.org/officeDocument/2006/relationships/customXml" Target="../ink/ink124.xml"/><Relationship Id="rId70" Type="http://schemas.openxmlformats.org/officeDocument/2006/relationships/customXml" Target="../ink/ink132.xml"/><Relationship Id="rId75" Type="http://schemas.openxmlformats.org/officeDocument/2006/relationships/image" Target="../media/image226.png"/><Relationship Id="rId91" Type="http://schemas.openxmlformats.org/officeDocument/2006/relationships/image" Target="../media/image234.png"/><Relationship Id="rId96" Type="http://schemas.openxmlformats.org/officeDocument/2006/relationships/customXml" Target="../ink/ink145.xml"/><Relationship Id="rId1" Type="http://schemas.openxmlformats.org/officeDocument/2006/relationships/slideLayout" Target="../slideLayouts/slideLayout5.xml"/><Relationship Id="rId6" Type="http://schemas.openxmlformats.org/officeDocument/2006/relationships/image" Target="../media/image192.png"/><Relationship Id="rId15" Type="http://schemas.openxmlformats.org/officeDocument/2006/relationships/customXml" Target="../ink/ink104.xml"/><Relationship Id="rId23" Type="http://schemas.openxmlformats.org/officeDocument/2006/relationships/customXml" Target="../ink/ink108.xml"/><Relationship Id="rId28" Type="http://schemas.openxmlformats.org/officeDocument/2006/relationships/image" Target="../media/image203.png"/><Relationship Id="rId36" Type="http://schemas.openxmlformats.org/officeDocument/2006/relationships/image" Target="../media/image207.png"/><Relationship Id="rId49" Type="http://schemas.openxmlformats.org/officeDocument/2006/relationships/customXml" Target="../ink/ink121.xml"/><Relationship Id="rId57" Type="http://schemas.openxmlformats.org/officeDocument/2006/relationships/image" Target="../media/image217.png"/><Relationship Id="rId106" Type="http://schemas.openxmlformats.org/officeDocument/2006/relationships/customXml" Target="../ink/ink150.xml"/><Relationship Id="rId114" Type="http://schemas.openxmlformats.org/officeDocument/2006/relationships/customXml" Target="../ink/ink154.xml"/><Relationship Id="rId10" Type="http://schemas.openxmlformats.org/officeDocument/2006/relationships/image" Target="../media/image194.png"/><Relationship Id="rId31" Type="http://schemas.openxmlformats.org/officeDocument/2006/relationships/customXml" Target="../ink/ink112.xml"/><Relationship Id="rId44" Type="http://schemas.openxmlformats.org/officeDocument/2006/relationships/image" Target="../media/image211.png"/><Relationship Id="rId52" Type="http://schemas.openxmlformats.org/officeDocument/2006/relationships/image" Target="../media/image215.png"/><Relationship Id="rId60" Type="http://schemas.openxmlformats.org/officeDocument/2006/relationships/customXml" Target="../ink/ink127.xml"/><Relationship Id="rId65" Type="http://schemas.openxmlformats.org/officeDocument/2006/relationships/image" Target="../media/image221.png"/><Relationship Id="rId73" Type="http://schemas.openxmlformats.org/officeDocument/2006/relationships/image" Target="../media/image225.png"/><Relationship Id="rId78" Type="http://schemas.openxmlformats.org/officeDocument/2006/relationships/customXml" Target="../ink/ink136.xml"/><Relationship Id="rId81" Type="http://schemas.openxmlformats.org/officeDocument/2006/relationships/image" Target="../media/image229.png"/><Relationship Id="rId86" Type="http://schemas.openxmlformats.org/officeDocument/2006/relationships/customXml" Target="../ink/ink140.xml"/><Relationship Id="rId94" Type="http://schemas.openxmlformats.org/officeDocument/2006/relationships/customXml" Target="../ink/ink144.xml"/><Relationship Id="rId99" Type="http://schemas.openxmlformats.org/officeDocument/2006/relationships/image" Target="../media/image238.png"/><Relationship Id="rId101" Type="http://schemas.openxmlformats.org/officeDocument/2006/relationships/image" Target="../media/image239.png"/><Relationship Id="rId4" Type="http://schemas.openxmlformats.org/officeDocument/2006/relationships/image" Target="../media/image191.png"/><Relationship Id="rId9" Type="http://schemas.openxmlformats.org/officeDocument/2006/relationships/customXml" Target="../ink/ink101.xml"/><Relationship Id="rId13" Type="http://schemas.openxmlformats.org/officeDocument/2006/relationships/customXml" Target="../ink/ink103.xml"/><Relationship Id="rId18" Type="http://schemas.openxmlformats.org/officeDocument/2006/relationships/image" Target="../media/image198.png"/><Relationship Id="rId39" Type="http://schemas.openxmlformats.org/officeDocument/2006/relationships/customXml" Target="../ink/ink116.xml"/><Relationship Id="rId109" Type="http://schemas.openxmlformats.org/officeDocument/2006/relationships/image" Target="../media/image243.png"/><Relationship Id="rId34" Type="http://schemas.openxmlformats.org/officeDocument/2006/relationships/image" Target="../media/image206.png"/><Relationship Id="rId50" Type="http://schemas.openxmlformats.org/officeDocument/2006/relationships/image" Target="../media/image214.png"/><Relationship Id="rId55" Type="http://schemas.openxmlformats.org/officeDocument/2006/relationships/image" Target="../media/image216.png"/><Relationship Id="rId76" Type="http://schemas.openxmlformats.org/officeDocument/2006/relationships/customXml" Target="../ink/ink135.xml"/><Relationship Id="rId97" Type="http://schemas.openxmlformats.org/officeDocument/2006/relationships/image" Target="../media/image237.png"/><Relationship Id="rId104" Type="http://schemas.openxmlformats.org/officeDocument/2006/relationships/customXml" Target="../ink/ink149.xml"/><Relationship Id="rId7" Type="http://schemas.openxmlformats.org/officeDocument/2006/relationships/customXml" Target="../ink/ink100.xml"/><Relationship Id="rId71" Type="http://schemas.openxmlformats.org/officeDocument/2006/relationships/image" Target="../media/image224.png"/><Relationship Id="rId92" Type="http://schemas.openxmlformats.org/officeDocument/2006/relationships/customXml" Target="../ink/ink143.xml"/><Relationship Id="rId2" Type="http://schemas.openxmlformats.org/officeDocument/2006/relationships/image" Target="../media/image190.png"/><Relationship Id="rId29" Type="http://schemas.openxmlformats.org/officeDocument/2006/relationships/customXml" Target="../ink/ink111.xml"/><Relationship Id="rId24" Type="http://schemas.openxmlformats.org/officeDocument/2006/relationships/image" Target="../media/image201.png"/><Relationship Id="rId40" Type="http://schemas.openxmlformats.org/officeDocument/2006/relationships/image" Target="../media/image209.png"/><Relationship Id="rId45" Type="http://schemas.openxmlformats.org/officeDocument/2006/relationships/customXml" Target="../ink/ink119.xml"/><Relationship Id="rId66" Type="http://schemas.openxmlformats.org/officeDocument/2006/relationships/customXml" Target="../ink/ink130.xml"/><Relationship Id="rId87" Type="http://schemas.openxmlformats.org/officeDocument/2006/relationships/image" Target="../media/image232.png"/><Relationship Id="rId110" Type="http://schemas.openxmlformats.org/officeDocument/2006/relationships/customXml" Target="../ink/ink152.xml"/><Relationship Id="rId115" Type="http://schemas.openxmlformats.org/officeDocument/2006/relationships/image" Target="../media/image246.png"/><Relationship Id="rId61" Type="http://schemas.openxmlformats.org/officeDocument/2006/relationships/image" Target="../media/image219.png"/><Relationship Id="rId82" Type="http://schemas.openxmlformats.org/officeDocument/2006/relationships/customXml" Target="../ink/ink138.xml"/><Relationship Id="rId19" Type="http://schemas.openxmlformats.org/officeDocument/2006/relationships/customXml" Target="../ink/ink106.xml"/><Relationship Id="rId14" Type="http://schemas.openxmlformats.org/officeDocument/2006/relationships/image" Target="../media/image196.png"/><Relationship Id="rId30" Type="http://schemas.openxmlformats.org/officeDocument/2006/relationships/image" Target="../media/image204.png"/><Relationship Id="rId35" Type="http://schemas.openxmlformats.org/officeDocument/2006/relationships/customXml" Target="../ink/ink114.xml"/><Relationship Id="rId56" Type="http://schemas.openxmlformats.org/officeDocument/2006/relationships/customXml" Target="../ink/ink125.xml"/><Relationship Id="rId77" Type="http://schemas.openxmlformats.org/officeDocument/2006/relationships/image" Target="../media/image227.png"/><Relationship Id="rId100" Type="http://schemas.openxmlformats.org/officeDocument/2006/relationships/customXml" Target="../ink/ink147.xml"/><Relationship Id="rId105" Type="http://schemas.openxmlformats.org/officeDocument/2006/relationships/image" Target="../media/image241.png"/><Relationship Id="rId8" Type="http://schemas.openxmlformats.org/officeDocument/2006/relationships/image" Target="../media/image193.png"/><Relationship Id="rId51" Type="http://schemas.openxmlformats.org/officeDocument/2006/relationships/customXml" Target="../ink/ink122.xml"/><Relationship Id="rId72" Type="http://schemas.openxmlformats.org/officeDocument/2006/relationships/customXml" Target="../ink/ink133.xml"/><Relationship Id="rId93" Type="http://schemas.openxmlformats.org/officeDocument/2006/relationships/image" Target="../media/image235.png"/><Relationship Id="rId98" Type="http://schemas.openxmlformats.org/officeDocument/2006/relationships/customXml" Target="../ink/ink146.xml"/><Relationship Id="rId3" Type="http://schemas.openxmlformats.org/officeDocument/2006/relationships/customXml" Target="../ink/ink98.xml"/><Relationship Id="rId25" Type="http://schemas.openxmlformats.org/officeDocument/2006/relationships/customXml" Target="../ink/ink109.xml"/><Relationship Id="rId46" Type="http://schemas.openxmlformats.org/officeDocument/2006/relationships/image" Target="../media/image212.png"/><Relationship Id="rId67" Type="http://schemas.openxmlformats.org/officeDocument/2006/relationships/image" Target="../media/image222.png"/><Relationship Id="rId20" Type="http://schemas.openxmlformats.org/officeDocument/2006/relationships/image" Target="../media/image199.png"/><Relationship Id="rId41" Type="http://schemas.openxmlformats.org/officeDocument/2006/relationships/customXml" Target="../ink/ink117.xml"/><Relationship Id="rId62" Type="http://schemas.openxmlformats.org/officeDocument/2006/relationships/customXml" Target="../ink/ink128.xml"/><Relationship Id="rId83" Type="http://schemas.openxmlformats.org/officeDocument/2006/relationships/image" Target="../media/image230.png"/><Relationship Id="rId88" Type="http://schemas.openxmlformats.org/officeDocument/2006/relationships/customXml" Target="../ink/ink141.xml"/><Relationship Id="rId111" Type="http://schemas.openxmlformats.org/officeDocument/2006/relationships/image" Target="../media/image244.png"/></Relationships>
</file>

<file path=ppt/slides/_rels/slide128.xml.rels><?xml version="1.0" encoding="UTF-8" standalone="yes"?>
<Relationships xmlns="http://schemas.openxmlformats.org/package/2006/relationships"><Relationship Id="rId13" Type="http://schemas.openxmlformats.org/officeDocument/2006/relationships/customXml" Target="../ink/ink160.xml"/><Relationship Id="rId18" Type="http://schemas.openxmlformats.org/officeDocument/2006/relationships/image" Target="../media/image251.png"/><Relationship Id="rId26" Type="http://schemas.openxmlformats.org/officeDocument/2006/relationships/image" Target="../media/image255.png"/><Relationship Id="rId3" Type="http://schemas.openxmlformats.org/officeDocument/2006/relationships/image" Target="../media/image187.png"/><Relationship Id="rId21" Type="http://schemas.openxmlformats.org/officeDocument/2006/relationships/customXml" Target="../ink/ink164.xml"/><Relationship Id="rId34" Type="http://schemas.openxmlformats.org/officeDocument/2006/relationships/image" Target="../media/image259.png"/><Relationship Id="rId7" Type="http://schemas.openxmlformats.org/officeDocument/2006/relationships/image" Target="../media/image189.png"/><Relationship Id="rId12" Type="http://schemas.openxmlformats.org/officeDocument/2006/relationships/image" Target="../media/image248.png"/><Relationship Id="rId17" Type="http://schemas.openxmlformats.org/officeDocument/2006/relationships/customXml" Target="../ink/ink162.xml"/><Relationship Id="rId25" Type="http://schemas.openxmlformats.org/officeDocument/2006/relationships/customXml" Target="../ink/ink166.xml"/><Relationship Id="rId33" Type="http://schemas.openxmlformats.org/officeDocument/2006/relationships/customXml" Target="../ink/ink170.xml"/><Relationship Id="rId2" Type="http://schemas.openxmlformats.org/officeDocument/2006/relationships/customXml" Target="../ink/ink155.xml"/><Relationship Id="rId16" Type="http://schemas.openxmlformats.org/officeDocument/2006/relationships/image" Target="../media/image250.png"/><Relationship Id="rId20" Type="http://schemas.openxmlformats.org/officeDocument/2006/relationships/image" Target="../media/image252.png"/><Relationship Id="rId29" Type="http://schemas.openxmlformats.org/officeDocument/2006/relationships/customXml" Target="../ink/ink168.xml"/><Relationship Id="rId1" Type="http://schemas.openxmlformats.org/officeDocument/2006/relationships/slideLayout" Target="../slideLayouts/slideLayout5.xml"/><Relationship Id="rId6" Type="http://schemas.openxmlformats.org/officeDocument/2006/relationships/customXml" Target="../ink/ink157.xml"/><Relationship Id="rId11" Type="http://schemas.openxmlformats.org/officeDocument/2006/relationships/customXml" Target="../ink/ink159.xml"/><Relationship Id="rId24" Type="http://schemas.openxmlformats.org/officeDocument/2006/relationships/image" Target="../media/image254.png"/><Relationship Id="rId32" Type="http://schemas.openxmlformats.org/officeDocument/2006/relationships/image" Target="../media/image258.png"/><Relationship Id="rId5" Type="http://schemas.openxmlformats.org/officeDocument/2006/relationships/image" Target="../media/image188.png"/><Relationship Id="rId15" Type="http://schemas.openxmlformats.org/officeDocument/2006/relationships/customXml" Target="../ink/ink161.xml"/><Relationship Id="rId23" Type="http://schemas.openxmlformats.org/officeDocument/2006/relationships/customXml" Target="../ink/ink165.xml"/><Relationship Id="rId28" Type="http://schemas.openxmlformats.org/officeDocument/2006/relationships/image" Target="../media/image256.png"/><Relationship Id="rId36" Type="http://schemas.openxmlformats.org/officeDocument/2006/relationships/image" Target="../media/image203.png"/><Relationship Id="rId10" Type="http://schemas.openxmlformats.org/officeDocument/2006/relationships/image" Target="../media/image247.png"/><Relationship Id="rId19" Type="http://schemas.openxmlformats.org/officeDocument/2006/relationships/customXml" Target="../ink/ink163.xml"/><Relationship Id="rId31" Type="http://schemas.openxmlformats.org/officeDocument/2006/relationships/customXml" Target="../ink/ink169.xml"/><Relationship Id="rId4" Type="http://schemas.openxmlformats.org/officeDocument/2006/relationships/customXml" Target="../ink/ink156.xml"/><Relationship Id="rId9" Type="http://schemas.openxmlformats.org/officeDocument/2006/relationships/customXml" Target="../ink/ink158.xml"/><Relationship Id="rId14" Type="http://schemas.openxmlformats.org/officeDocument/2006/relationships/image" Target="../media/image249.png"/><Relationship Id="rId22" Type="http://schemas.openxmlformats.org/officeDocument/2006/relationships/image" Target="../media/image253.png"/><Relationship Id="rId27" Type="http://schemas.openxmlformats.org/officeDocument/2006/relationships/customXml" Target="../ink/ink167.xml"/><Relationship Id="rId30" Type="http://schemas.openxmlformats.org/officeDocument/2006/relationships/image" Target="../media/image257.png"/><Relationship Id="rId35" Type="http://schemas.openxmlformats.org/officeDocument/2006/relationships/customXml" Target="../ink/ink171.xml"/><Relationship Id="rId8" Type="http://schemas.openxmlformats.org/officeDocument/2006/relationships/image" Target="../media/image19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s://www.flickr.com/photos/icma/3635981474"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92.jpeg"/><Relationship Id="rId1" Type="http://schemas.openxmlformats.org/officeDocument/2006/relationships/slideLayout" Target="../slideLayouts/slideLayout5.xml"/><Relationship Id="rId4" Type="http://schemas.openxmlformats.org/officeDocument/2006/relationships/image" Target="../media/image260.png"/></Relationships>
</file>

<file path=ppt/slides/_rels/slide132.xml.rels><?xml version="1.0" encoding="UTF-8" standalone="yes"?>
<Relationships xmlns="http://schemas.openxmlformats.org/package/2006/relationships"><Relationship Id="rId3" Type="http://schemas.openxmlformats.org/officeDocument/2006/relationships/hyperlink" Target="https://www.flickr.com/photos/101440531@N06/47077435382" TargetMode="External"/><Relationship Id="rId2" Type="http://schemas.openxmlformats.org/officeDocument/2006/relationships/image" Target="../media/image261.jpeg"/><Relationship Id="rId1" Type="http://schemas.openxmlformats.org/officeDocument/2006/relationships/slideLayout" Target="../slideLayouts/slideLayout5.xml"/><Relationship Id="rId5" Type="http://schemas.openxmlformats.org/officeDocument/2006/relationships/hyperlink" Target="http://www.flickr.com/photos/axis/20393969/" TargetMode="External"/><Relationship Id="rId4" Type="http://schemas.openxmlformats.org/officeDocument/2006/relationships/image" Target="../media/image262.jpg"/></Relationships>
</file>

<file path=ppt/slides/_rels/slide13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92.jpe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92.jpe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hyperlink" Target="https://www.publicdomainpictures.net/view-image.php?image=209475&amp;picture=jaguar-car" TargetMode="External"/><Relationship Id="rId7" Type="http://schemas.openxmlformats.org/officeDocument/2006/relationships/hyperlink" Target="https://owl.excelsior.edu/educator-resources/owl-across-disciplines/owl-across-the-disciplines-grammar-and-usage/" TargetMode="External"/><Relationship Id="rId2" Type="http://schemas.openxmlformats.org/officeDocument/2006/relationships/image" Target="../media/image268.jpeg"/><Relationship Id="rId1" Type="http://schemas.openxmlformats.org/officeDocument/2006/relationships/slideLayout" Target="../slideLayouts/slideLayout5.xml"/><Relationship Id="rId6" Type="http://schemas.openxmlformats.org/officeDocument/2006/relationships/image" Target="../media/image270.jpeg"/><Relationship Id="rId5" Type="http://schemas.openxmlformats.org/officeDocument/2006/relationships/hyperlink" Target="https://www.publicdomainpictures.net/view-image.php?image=204352&amp;picture=red-honda-car" TargetMode="External"/><Relationship Id="rId4" Type="http://schemas.openxmlformats.org/officeDocument/2006/relationships/image" Target="../media/image269.jpeg"/></Relationships>
</file>

<file path=ppt/slides/_rels/slide14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7.png"/><Relationship Id="rId1" Type="http://schemas.openxmlformats.org/officeDocument/2006/relationships/slideLayout" Target="../slideLayouts/slideLayout5.xml"/><Relationship Id="rId4" Type="http://schemas.openxmlformats.org/officeDocument/2006/relationships/image" Target="../media/image27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hyperlink" Target="https://www.pexels.com/photo/orange-tabby-cat-laying-on-brown-sofa-33492/" TargetMode="External"/><Relationship Id="rId2" Type="http://schemas.openxmlformats.org/officeDocument/2006/relationships/image" Target="../media/image282.jpeg"/><Relationship Id="rId1" Type="http://schemas.openxmlformats.org/officeDocument/2006/relationships/slideLayout" Target="../slideLayouts/slideLayout5.xml"/><Relationship Id="rId4" Type="http://schemas.openxmlformats.org/officeDocument/2006/relationships/image" Target="../media/image2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hyperlink" Target="https://www.mathsisfun.com/algebra/introduction.html" TargetMode="Externa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95.jpe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96.jpe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hyperlink" Target="https://www.mathsisfun.com/data/standard-deviation.html"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hyperlink" Target="https://www.mathsisfun.com/data/standard-deviation.html" TargetMode="Externa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02.png"/><Relationship Id="rId4" Type="http://schemas.openxmlformats.org/officeDocument/2006/relationships/hyperlink" Target="https://www.pexels.com/photo/green-apple-lot-693794/"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hyperlink" Target="https://incoglilo.blogspot.com/2011/08/toss-coin-to-make-important-decision.html" TargetMode="External"/><Relationship Id="rId2" Type="http://schemas.openxmlformats.org/officeDocument/2006/relationships/image" Target="../media/image305.jp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hyperlink" Target="https://www.flickr.com/photos/icma/3635981474" TargetMode="External"/><Relationship Id="rId2" Type="http://schemas.openxmlformats.org/officeDocument/2006/relationships/image" Target="../media/image306.jp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0.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27.jpg"/><Relationship Id="rId5" Type="http://schemas.openxmlformats.org/officeDocument/2006/relationships/notesSlide" Target="../notesSlides/notesSlide9.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5.xml"/><Relationship Id="rId4" Type="http://schemas.openxmlformats.org/officeDocument/2006/relationships/image" Target="../media/image313.png"/></Relationships>
</file>

<file path=ppt/slides/_rels/slide203.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2.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27.jpg"/><Relationship Id="rId5" Type="http://schemas.openxmlformats.org/officeDocument/2006/relationships/notesSlide" Target="../notesSlides/notesSlide10.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318.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john.measey.com/Blog/2018/03/28/How-to-write-a-hypothesis" TargetMode="External"/></Relationships>
</file>

<file path=ppt/slides/_rels/slide211.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3" Type="http://schemas.openxmlformats.org/officeDocument/2006/relationships/hyperlink" Target="http://www.grassrootsnorthshore.com/kinney_resigns_from_wec" TargetMode="External"/><Relationship Id="rId2" Type="http://schemas.openxmlformats.org/officeDocument/2006/relationships/image" Target="../media/image320.jpg"/><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2" Type="http://schemas.openxmlformats.org/officeDocument/2006/relationships/image" Target="../media/image323.emf"/><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9.xml"/></Relationships>
</file>

<file path=ppt/slides/_rels/slide221.xml.rels><?xml version="1.0" encoding="UTF-8" standalone="yes"?>
<Relationships xmlns="http://schemas.openxmlformats.org/package/2006/relationships"><Relationship Id="rId3" Type="http://schemas.openxmlformats.org/officeDocument/2006/relationships/hyperlink" Target="http://www.mentefilosofica.com/2017/01/relativizando-los-test-de-coeficiencia.html" TargetMode="External"/><Relationship Id="rId2" Type="http://schemas.openxmlformats.org/officeDocument/2006/relationships/image" Target="../media/image328.jpg"/><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3" Type="http://schemas.openxmlformats.org/officeDocument/2006/relationships/image" Target="../media/image330.emf"/><Relationship Id="rId2" Type="http://schemas.openxmlformats.org/officeDocument/2006/relationships/image" Target="../media/image329.png"/><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29.png"/><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3" Type="http://schemas.openxmlformats.org/officeDocument/2006/relationships/image" Target="../media/image2380.png"/><Relationship Id="rId2" Type="http://schemas.openxmlformats.org/officeDocument/2006/relationships/customXml" Target="../ink/ink172.xml"/><Relationship Id="rId1" Type="http://schemas.openxmlformats.org/officeDocument/2006/relationships/slideLayout" Target="../slideLayouts/slideLayout9.xml"/><Relationship Id="rId4" Type="http://schemas.openxmlformats.org/officeDocument/2006/relationships/image" Target="../media/image333.emf"/></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3" Type="http://schemas.openxmlformats.org/officeDocument/2006/relationships/hyperlink" Target="http://www.mentefilosofica.com/2017/01/relativizando-los-test-de-coeficiencia.html" TargetMode="External"/><Relationship Id="rId2" Type="http://schemas.openxmlformats.org/officeDocument/2006/relationships/image" Target="../media/image328.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9.xml"/></Relationships>
</file>

<file path=ppt/slides/_rels/slide232.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336.png"/><Relationship Id="rId1" Type="http://schemas.openxmlformats.org/officeDocument/2006/relationships/slideLayout" Target="../slideLayouts/slideLayout9.xml"/><Relationship Id="rId4" Type="http://schemas.openxmlformats.org/officeDocument/2006/relationships/image" Target="../media/image2420.png"/></Relationships>
</file>

<file path=ppt/slides/_rels/slide233.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8.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9.xml"/></Relationships>
</file>

<file path=ppt/slides/_rels/slide23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9.xml"/></Relationships>
</file>

<file path=ppt/slides/_rels/slide241.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343.png"/><Relationship Id="rId1" Type="http://schemas.openxmlformats.org/officeDocument/2006/relationships/slideLayout" Target="../slideLayouts/slideLayout9.xml"/><Relationship Id="rId4" Type="http://schemas.openxmlformats.org/officeDocument/2006/relationships/image" Target="../media/image2500.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3.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9.xml"/></Relationships>
</file>

<file path=ppt/slides/_rels/slide24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14.xml"/><Relationship Id="rId7" Type="http://schemas.openxmlformats.org/officeDocument/2006/relationships/image" Target="../media/image1.emf"/><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oleObject" Target="../embeddings/oleObject2.bin"/><Relationship Id="rId5" Type="http://schemas.openxmlformats.org/officeDocument/2006/relationships/notesSlide" Target="../notesSlides/notesSlide12.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9.xml"/></Relationships>
</file>

<file path=ppt/slides/_rels/slide24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50.emf"/><Relationship Id="rId1" Type="http://schemas.openxmlformats.org/officeDocument/2006/relationships/slideLayout" Target="../slideLayouts/slideLayout9.xml"/><Relationship Id="rId4" Type="http://schemas.openxmlformats.org/officeDocument/2006/relationships/image" Target="../media/image347.png"/></Relationships>
</file>

<file path=ppt/slides/_rels/slide25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9.xml"/></Relationships>
</file>

<file path=ppt/slides/_rels/slide25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capitalcurrent.ca/opioid-overdoses-dwarf-covid-19/" TargetMode="External"/><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www.scribbr.com/statistics/standard-deviation/" TargetMode="External"/><Relationship Id="rId2" Type="http://schemas.openxmlformats.org/officeDocument/2006/relationships/hyperlink" Target="https://www.scribbr.com/methodology/population-vs-sample/" TargetMode="External"/><Relationship Id="rId1" Type="http://schemas.openxmlformats.org/officeDocument/2006/relationships/slideLayout" Target="../slideLayouts/slideLayout2.xml"/><Relationship Id="rId5" Type="http://schemas.openxmlformats.org/officeDocument/2006/relationships/image" Target="../media/image357.png"/><Relationship Id="rId4" Type="http://schemas.openxmlformats.org/officeDocument/2006/relationships/hyperlink" Target="https://www.scribbr.com/statistics/variability/"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9.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5.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2" Type="http://schemas.openxmlformats.org/officeDocument/2006/relationships/hyperlink" Target="https://www.statisticshowto.com/probability-and-statistics/probability-main-index/" TargetMode="External"/><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3" Type="http://schemas.openxmlformats.org/officeDocument/2006/relationships/hyperlink" Target="https://towardsdatascience.com/" TargetMode="External"/><Relationship Id="rId7" Type="http://schemas.openxmlformats.org/officeDocument/2006/relationships/hyperlink" Target="https://365datascience.com/" TargetMode="External"/><Relationship Id="rId2" Type="http://schemas.openxmlformats.org/officeDocument/2006/relationships/hyperlink" Target="https://www.statisticshowto.com/" TargetMode="External"/><Relationship Id="rId1" Type="http://schemas.openxmlformats.org/officeDocument/2006/relationships/slideLayout" Target="../slideLayouts/slideLayout5.xml"/><Relationship Id="rId6" Type="http://schemas.openxmlformats.org/officeDocument/2006/relationships/hyperlink" Target="https://www.scribbr.com/" TargetMode="External"/><Relationship Id="rId5" Type="http://schemas.openxmlformats.org/officeDocument/2006/relationships/hyperlink" Target="https://www.investopedia.com/" TargetMode="External"/><Relationship Id="rId4" Type="http://schemas.openxmlformats.org/officeDocument/2006/relationships/hyperlink" Target="https://www.mathsisfun.com/" TargetMode="External"/></Relationships>
</file>

<file path=ppt/slides/_rels/slide27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16.xml"/><Relationship Id="rId7" Type="http://schemas.openxmlformats.org/officeDocument/2006/relationships/image" Target="../media/image1.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2.bin"/><Relationship Id="rId5" Type="http://schemas.openxmlformats.org/officeDocument/2006/relationships/notesSlide" Target="../notesSlides/notesSlide15.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27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peakpx.com/1988/weather-forecast" TargetMode="External"/><Relationship Id="rId7" Type="http://schemas.openxmlformats.org/officeDocument/2006/relationships/hyperlink" Target="https://www.quoteinspector.com/free-images/"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hyperlink" Target="https://www.flickr.com/photos/brusselsairport/38822732482" TargetMode="External"/><Relationship Id="rId5" Type="http://schemas.openxmlformats.org/officeDocument/2006/relationships/hyperlink" Target="https://journalistsresource.org/tag/election-beat-2020/" TargetMode="External"/><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hyperlink" Target="http://dangerouslee.biz/insurance-agency-se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blog.scielo.org/en/2015/03/27/peer-review-modalities-pros-and-cons/"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7.jpg"/><Relationship Id="rId5" Type="http://schemas.openxmlformats.org/officeDocument/2006/relationships/notesSlide" Target="../notesSlides/notesSlide4.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blicdomainpictures.net/view-image.php?image=176108&amp;picture=fast-sport-car"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emptyjames/4768555013" TargetMode="External"/><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www.publicdomainpictures.net/view-image.php?image=120577&amp;picture=forklift-truck-loading-up" TargetMode="External"/><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customXml" Target="../ink/ink10.xml"/><Relationship Id="rId42" Type="http://schemas.openxmlformats.org/officeDocument/2006/relationships/image" Target="../media/image50.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63.png"/><Relationship Id="rId2" Type="http://schemas.openxmlformats.org/officeDocument/2006/relationships/image" Target="../media/image33.png"/><Relationship Id="rId16" Type="http://schemas.openxmlformats.org/officeDocument/2006/relationships/image" Target="../media/image37.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1.png"/><Relationship Id="rId32" Type="http://schemas.openxmlformats.org/officeDocument/2006/relationships/image" Target="../media/image45.png"/><Relationship Id="rId37" Type="http://schemas.openxmlformats.org/officeDocument/2006/relationships/customXml" Target="../ink/ink18.xml"/><Relationship Id="rId40" Type="http://schemas.openxmlformats.org/officeDocument/2006/relationships/image" Target="../media/image49.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8.png"/><Relationship Id="rId66" Type="http://schemas.openxmlformats.org/officeDocument/2006/relationships/image" Target="../media/image62.png"/><Relationship Id="rId74" Type="http://schemas.openxmlformats.org/officeDocument/2006/relationships/image" Target="../media/image66.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13.xml"/><Relationship Id="rId30" Type="http://schemas.openxmlformats.org/officeDocument/2006/relationships/image" Target="../media/image4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3.png"/><Relationship Id="rId56" Type="http://schemas.openxmlformats.org/officeDocument/2006/relationships/image" Target="../media/image57.png"/><Relationship Id="rId64" Type="http://schemas.openxmlformats.org/officeDocument/2006/relationships/image" Target="../media/image61.png"/><Relationship Id="rId69" Type="http://schemas.openxmlformats.org/officeDocument/2006/relationships/customXml" Target="../ink/ink34.xml"/><Relationship Id="rId8" Type="http://schemas.openxmlformats.org/officeDocument/2006/relationships/image" Target="../media/image330.png"/><Relationship Id="rId51" Type="http://schemas.openxmlformats.org/officeDocument/2006/relationships/customXml" Target="../ink/ink25.xml"/><Relationship Id="rId72" Type="http://schemas.openxmlformats.org/officeDocument/2006/relationships/image" Target="../media/image65.png"/><Relationship Id="rId3" Type="http://schemas.openxmlformats.org/officeDocument/2006/relationships/customXml" Target="../ink/ink1.xml"/><Relationship Id="rId12" Type="http://schemas.openxmlformats.org/officeDocument/2006/relationships/image" Target="../media/image35.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8.png"/><Relationship Id="rId46" Type="http://schemas.openxmlformats.org/officeDocument/2006/relationships/image" Target="../media/image52.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39.png"/><Relationship Id="rId41" Type="http://schemas.openxmlformats.org/officeDocument/2006/relationships/customXml" Target="../ink/ink20.xml"/><Relationship Id="rId54" Type="http://schemas.openxmlformats.org/officeDocument/2006/relationships/image" Target="../media/image56.png"/><Relationship Id="rId62" Type="http://schemas.openxmlformats.org/officeDocument/2006/relationships/image" Target="../media/image60.png"/><Relationship Id="rId70" Type="http://schemas.openxmlformats.org/officeDocument/2006/relationships/image" Target="../media/image64.png"/><Relationship Id="rId75" Type="http://schemas.openxmlformats.org/officeDocument/2006/relationships/customXml" Target="../ink/ink37.xml"/><Relationship Id="rId1" Type="http://schemas.openxmlformats.org/officeDocument/2006/relationships/slideLayout" Target="../slideLayouts/slideLayout3.xml"/><Relationship Id="rId6" Type="http://schemas.openxmlformats.org/officeDocument/2006/relationships/image" Target="../media/image32.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3.png"/><Relationship Id="rId36" Type="http://schemas.openxmlformats.org/officeDocument/2006/relationships/image" Target="../media/image47.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4.png"/><Relationship Id="rId31" Type="http://schemas.openxmlformats.org/officeDocument/2006/relationships/customXml" Target="../ink/ink15.xml"/><Relationship Id="rId44" Type="http://schemas.openxmlformats.org/officeDocument/2006/relationships/image" Target="../media/image51.png"/><Relationship Id="rId52" Type="http://schemas.openxmlformats.org/officeDocument/2006/relationships/image" Target="../media/image55.png"/><Relationship Id="rId60" Type="http://schemas.openxmlformats.org/officeDocument/2006/relationships/image" Target="../media/image59.png"/><Relationship Id="rId65" Type="http://schemas.openxmlformats.org/officeDocument/2006/relationships/customXml" Target="../ink/ink32.xml"/><Relationship Id="rId73" Type="http://schemas.openxmlformats.org/officeDocument/2006/relationships/customXml" Target="../ink/ink36.xml"/><Relationship Id="rId4" Type="http://schemas.openxmlformats.org/officeDocument/2006/relationships/image" Target="../media/image31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8.png"/><Relationship Id="rId39" Type="http://schemas.openxmlformats.org/officeDocument/2006/relationships/customXml" Target="../ink/ink19.xml"/><Relationship Id="rId34" Type="http://schemas.openxmlformats.org/officeDocument/2006/relationships/image" Target="../media/image46.png"/><Relationship Id="rId50" Type="http://schemas.openxmlformats.org/officeDocument/2006/relationships/image" Target="../media/image54.png"/><Relationship Id="rId55" Type="http://schemas.openxmlformats.org/officeDocument/2006/relationships/customXml" Target="../ink/ink27.xml"/><Relationship Id="rId76" Type="http://schemas.openxmlformats.org/officeDocument/2006/relationships/image" Target="../media/image67.png"/><Relationship Id="rId7" Type="http://schemas.openxmlformats.org/officeDocument/2006/relationships/customXml" Target="../ink/ink3.xml"/><Relationship Id="rId71" Type="http://schemas.openxmlformats.org/officeDocument/2006/relationships/customXml" Target="../ink/ink35.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bettertechtips.com/bestbuy/dell-lightweight-laptop/" TargetMode="External"/><Relationship Id="rId2" Type="http://schemas.openxmlformats.org/officeDocument/2006/relationships/image" Target="../media/image69.jpe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6" Type="http://schemas.openxmlformats.org/officeDocument/2006/relationships/customXml" Target="../ink/ink50.xml"/><Relationship Id="rId21" Type="http://schemas.openxmlformats.org/officeDocument/2006/relationships/image" Target="../media/image80.png"/><Relationship Id="rId42" Type="http://schemas.openxmlformats.org/officeDocument/2006/relationships/customXml" Target="../ink/ink58.xml"/><Relationship Id="rId47" Type="http://schemas.openxmlformats.org/officeDocument/2006/relationships/image" Target="../media/image93.png"/><Relationship Id="rId63" Type="http://schemas.openxmlformats.org/officeDocument/2006/relationships/image" Target="../media/image101.png"/><Relationship Id="rId68" Type="http://schemas.openxmlformats.org/officeDocument/2006/relationships/customXml" Target="../ink/ink71.xml"/><Relationship Id="rId84" Type="http://schemas.openxmlformats.org/officeDocument/2006/relationships/customXml" Target="../ink/ink80.xml"/><Relationship Id="rId89" Type="http://schemas.openxmlformats.org/officeDocument/2006/relationships/image" Target="../media/image113.png"/><Relationship Id="rId112" Type="http://schemas.openxmlformats.org/officeDocument/2006/relationships/image" Target="../media/image124.png"/><Relationship Id="rId16" Type="http://schemas.openxmlformats.org/officeDocument/2006/relationships/customXml" Target="../ink/ink45.xml"/><Relationship Id="rId107" Type="http://schemas.openxmlformats.org/officeDocument/2006/relationships/customXml" Target="../ink/ink92.xml"/><Relationship Id="rId11" Type="http://schemas.openxmlformats.org/officeDocument/2006/relationships/image" Target="../media/image75.png"/><Relationship Id="rId32" Type="http://schemas.openxmlformats.org/officeDocument/2006/relationships/customXml" Target="../ink/ink53.xml"/><Relationship Id="rId37" Type="http://schemas.openxmlformats.org/officeDocument/2006/relationships/image" Target="../media/image88.png"/><Relationship Id="rId53" Type="http://schemas.openxmlformats.org/officeDocument/2006/relationships/image" Target="../media/image96.png"/><Relationship Id="rId58" Type="http://schemas.openxmlformats.org/officeDocument/2006/relationships/customXml" Target="../ink/ink66.xml"/><Relationship Id="rId74" Type="http://schemas.openxmlformats.org/officeDocument/2006/relationships/customXml" Target="../ink/ink74.xml"/><Relationship Id="rId79" Type="http://schemas.openxmlformats.org/officeDocument/2006/relationships/customXml" Target="../ink/ink77.xml"/><Relationship Id="rId102" Type="http://schemas.openxmlformats.org/officeDocument/2006/relationships/customXml" Target="../ink/ink89.xml"/><Relationship Id="rId5" Type="http://schemas.openxmlformats.org/officeDocument/2006/relationships/image" Target="../media/image72.png"/><Relationship Id="rId90" Type="http://schemas.openxmlformats.org/officeDocument/2006/relationships/customXml" Target="../ink/ink83.xml"/><Relationship Id="rId95" Type="http://schemas.openxmlformats.org/officeDocument/2006/relationships/image" Target="../media/image116.png"/><Relationship Id="rId22" Type="http://schemas.openxmlformats.org/officeDocument/2006/relationships/customXml" Target="../ink/ink48.xml"/><Relationship Id="rId27" Type="http://schemas.openxmlformats.org/officeDocument/2006/relationships/image" Target="../media/image83.png"/><Relationship Id="rId43" Type="http://schemas.openxmlformats.org/officeDocument/2006/relationships/image" Target="../media/image91.png"/><Relationship Id="rId48" Type="http://schemas.openxmlformats.org/officeDocument/2006/relationships/customXml" Target="../ink/ink61.xml"/><Relationship Id="rId64" Type="http://schemas.openxmlformats.org/officeDocument/2006/relationships/customXml" Target="../ink/ink69.xml"/><Relationship Id="rId69" Type="http://schemas.openxmlformats.org/officeDocument/2006/relationships/image" Target="../media/image104.png"/><Relationship Id="rId80" Type="http://schemas.openxmlformats.org/officeDocument/2006/relationships/image" Target="../media/image109.png"/><Relationship Id="rId85" Type="http://schemas.openxmlformats.org/officeDocument/2006/relationships/image" Target="../media/image111.png"/><Relationship Id="rId12" Type="http://schemas.openxmlformats.org/officeDocument/2006/relationships/customXml" Target="../ink/ink43.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56.xml"/><Relationship Id="rId59" Type="http://schemas.openxmlformats.org/officeDocument/2006/relationships/image" Target="../media/image99.png"/><Relationship Id="rId103" Type="http://schemas.openxmlformats.org/officeDocument/2006/relationships/customXml" Target="../ink/ink90.xml"/><Relationship Id="rId108" Type="http://schemas.openxmlformats.org/officeDocument/2006/relationships/image" Target="../media/image122.png"/><Relationship Id="rId54" Type="http://schemas.openxmlformats.org/officeDocument/2006/relationships/customXml" Target="../ink/ink64.xml"/><Relationship Id="rId70" Type="http://schemas.openxmlformats.org/officeDocument/2006/relationships/customXml" Target="../ink/ink72.xml"/><Relationship Id="rId75" Type="http://schemas.openxmlformats.org/officeDocument/2006/relationships/image" Target="../media/image107.png"/><Relationship Id="rId91" Type="http://schemas.openxmlformats.org/officeDocument/2006/relationships/image" Target="../media/image114.png"/><Relationship Id="rId96" Type="http://schemas.openxmlformats.org/officeDocument/2006/relationships/customXml" Target="../ink/ink86.xml"/><Relationship Id="rId1" Type="http://schemas.openxmlformats.org/officeDocument/2006/relationships/slideLayout" Target="../slideLayouts/slideLayout3.xml"/><Relationship Id="rId6" Type="http://schemas.openxmlformats.org/officeDocument/2006/relationships/customXml" Target="../ink/ink40.xml"/><Relationship Id="rId15" Type="http://schemas.openxmlformats.org/officeDocument/2006/relationships/image" Target="../media/image77.png"/><Relationship Id="rId23" Type="http://schemas.openxmlformats.org/officeDocument/2006/relationships/image" Target="../media/image81.png"/><Relationship Id="rId28" Type="http://schemas.openxmlformats.org/officeDocument/2006/relationships/customXml" Target="../ink/ink51.xml"/><Relationship Id="rId36" Type="http://schemas.openxmlformats.org/officeDocument/2006/relationships/customXml" Target="../ink/ink55.xml"/><Relationship Id="rId49" Type="http://schemas.openxmlformats.org/officeDocument/2006/relationships/image" Target="../media/image94.png"/><Relationship Id="rId57" Type="http://schemas.openxmlformats.org/officeDocument/2006/relationships/image" Target="../media/image98.png"/><Relationship Id="rId106" Type="http://schemas.openxmlformats.org/officeDocument/2006/relationships/image" Target="../media/image121.png"/><Relationship Id="rId10" Type="http://schemas.openxmlformats.org/officeDocument/2006/relationships/customXml" Target="../ink/ink42.xml"/><Relationship Id="rId31" Type="http://schemas.openxmlformats.org/officeDocument/2006/relationships/image" Target="../media/image85.png"/><Relationship Id="rId44" Type="http://schemas.openxmlformats.org/officeDocument/2006/relationships/customXml" Target="../ink/ink59.xml"/><Relationship Id="rId52" Type="http://schemas.openxmlformats.org/officeDocument/2006/relationships/customXml" Target="../ink/ink63.xml"/><Relationship Id="rId60" Type="http://schemas.openxmlformats.org/officeDocument/2006/relationships/customXml" Target="../ink/ink67.xml"/><Relationship Id="rId65" Type="http://schemas.openxmlformats.org/officeDocument/2006/relationships/image" Target="../media/image102.png"/><Relationship Id="rId73" Type="http://schemas.openxmlformats.org/officeDocument/2006/relationships/image" Target="../media/image106.png"/><Relationship Id="rId78" Type="http://schemas.openxmlformats.org/officeDocument/2006/relationships/customXml" Target="../ink/ink76.xml"/><Relationship Id="rId81" Type="http://schemas.openxmlformats.org/officeDocument/2006/relationships/customXml" Target="../ink/ink78.xml"/><Relationship Id="rId86" Type="http://schemas.openxmlformats.org/officeDocument/2006/relationships/customXml" Target="../ink/ink81.xml"/><Relationship Id="rId94" Type="http://schemas.openxmlformats.org/officeDocument/2006/relationships/customXml" Target="../ink/ink85.xml"/><Relationship Id="rId99" Type="http://schemas.openxmlformats.org/officeDocument/2006/relationships/image" Target="../media/image118.png"/><Relationship Id="rId101" Type="http://schemas.openxmlformats.org/officeDocument/2006/relationships/image" Target="../media/image119.png"/><Relationship Id="rId4" Type="http://schemas.openxmlformats.org/officeDocument/2006/relationships/customXml" Target="../ink/ink39.xml"/><Relationship Id="rId9" Type="http://schemas.openxmlformats.org/officeDocument/2006/relationships/image" Target="../media/image74.png"/><Relationship Id="rId13" Type="http://schemas.openxmlformats.org/officeDocument/2006/relationships/image" Target="../media/image76.png"/><Relationship Id="rId18" Type="http://schemas.openxmlformats.org/officeDocument/2006/relationships/customXml" Target="../ink/ink46.xml"/><Relationship Id="rId39" Type="http://schemas.openxmlformats.org/officeDocument/2006/relationships/image" Target="../media/image89.png"/><Relationship Id="rId109" Type="http://schemas.openxmlformats.org/officeDocument/2006/relationships/customXml" Target="../ink/ink93.xml"/><Relationship Id="rId34" Type="http://schemas.openxmlformats.org/officeDocument/2006/relationships/customXml" Target="../ink/ink54.xml"/><Relationship Id="rId50" Type="http://schemas.openxmlformats.org/officeDocument/2006/relationships/customXml" Target="../ink/ink62.xml"/><Relationship Id="rId55" Type="http://schemas.openxmlformats.org/officeDocument/2006/relationships/image" Target="../media/image97.png"/><Relationship Id="rId76" Type="http://schemas.openxmlformats.org/officeDocument/2006/relationships/customXml" Target="../ink/ink75.xml"/><Relationship Id="rId97" Type="http://schemas.openxmlformats.org/officeDocument/2006/relationships/image" Target="../media/image117.png"/><Relationship Id="rId104" Type="http://schemas.openxmlformats.org/officeDocument/2006/relationships/image" Target="../media/image120.png"/><Relationship Id="rId7" Type="http://schemas.openxmlformats.org/officeDocument/2006/relationships/image" Target="../media/image73.png"/><Relationship Id="rId71" Type="http://schemas.openxmlformats.org/officeDocument/2006/relationships/image" Target="../media/image105.png"/><Relationship Id="rId92" Type="http://schemas.openxmlformats.org/officeDocument/2006/relationships/customXml" Target="../ink/ink84.xml"/><Relationship Id="rId2" Type="http://schemas.openxmlformats.org/officeDocument/2006/relationships/customXml" Target="../ink/ink38.xml"/><Relationship Id="rId29" Type="http://schemas.openxmlformats.org/officeDocument/2006/relationships/image" Target="../media/image84.png"/><Relationship Id="rId24" Type="http://schemas.openxmlformats.org/officeDocument/2006/relationships/customXml" Target="../ink/ink49.xml"/><Relationship Id="rId40" Type="http://schemas.openxmlformats.org/officeDocument/2006/relationships/customXml" Target="../ink/ink57.xml"/><Relationship Id="rId45" Type="http://schemas.openxmlformats.org/officeDocument/2006/relationships/image" Target="../media/image92.png"/><Relationship Id="rId66" Type="http://schemas.openxmlformats.org/officeDocument/2006/relationships/customXml" Target="../ink/ink70.xml"/><Relationship Id="rId87" Type="http://schemas.openxmlformats.org/officeDocument/2006/relationships/image" Target="../media/image112.png"/><Relationship Id="rId110" Type="http://schemas.openxmlformats.org/officeDocument/2006/relationships/image" Target="../media/image123.png"/><Relationship Id="rId61" Type="http://schemas.openxmlformats.org/officeDocument/2006/relationships/image" Target="../media/image100.png"/><Relationship Id="rId82" Type="http://schemas.openxmlformats.org/officeDocument/2006/relationships/image" Target="../media/image110.png"/><Relationship Id="rId19" Type="http://schemas.openxmlformats.org/officeDocument/2006/relationships/image" Target="../media/image79.png"/><Relationship Id="rId14" Type="http://schemas.openxmlformats.org/officeDocument/2006/relationships/customXml" Target="../ink/ink44.xml"/><Relationship Id="rId30" Type="http://schemas.openxmlformats.org/officeDocument/2006/relationships/customXml" Target="../ink/ink52.xml"/><Relationship Id="rId35" Type="http://schemas.openxmlformats.org/officeDocument/2006/relationships/image" Target="../media/image87.png"/><Relationship Id="rId56" Type="http://schemas.openxmlformats.org/officeDocument/2006/relationships/customXml" Target="../ink/ink65.xml"/><Relationship Id="rId77" Type="http://schemas.openxmlformats.org/officeDocument/2006/relationships/image" Target="../media/image108.png"/><Relationship Id="rId100" Type="http://schemas.openxmlformats.org/officeDocument/2006/relationships/customXml" Target="../ink/ink88.xml"/><Relationship Id="rId105" Type="http://schemas.openxmlformats.org/officeDocument/2006/relationships/customXml" Target="../ink/ink91.xml"/><Relationship Id="rId8" Type="http://schemas.openxmlformats.org/officeDocument/2006/relationships/customXml" Target="../ink/ink41.xml"/><Relationship Id="rId51" Type="http://schemas.openxmlformats.org/officeDocument/2006/relationships/image" Target="../media/image95.png"/><Relationship Id="rId72" Type="http://schemas.openxmlformats.org/officeDocument/2006/relationships/customXml" Target="../ink/ink73.xml"/><Relationship Id="rId93" Type="http://schemas.openxmlformats.org/officeDocument/2006/relationships/image" Target="../media/image115.png"/><Relationship Id="rId98" Type="http://schemas.openxmlformats.org/officeDocument/2006/relationships/customXml" Target="../ink/ink87.xml"/><Relationship Id="rId3" Type="http://schemas.openxmlformats.org/officeDocument/2006/relationships/image" Target="../media/image71.png"/><Relationship Id="rId25" Type="http://schemas.openxmlformats.org/officeDocument/2006/relationships/image" Target="../media/image82.png"/><Relationship Id="rId46" Type="http://schemas.openxmlformats.org/officeDocument/2006/relationships/customXml" Target="../ink/ink60.xml"/><Relationship Id="rId67" Type="http://schemas.openxmlformats.org/officeDocument/2006/relationships/image" Target="../media/image103.png"/><Relationship Id="rId20" Type="http://schemas.openxmlformats.org/officeDocument/2006/relationships/customXml" Target="../ink/ink47.xml"/><Relationship Id="rId41" Type="http://schemas.openxmlformats.org/officeDocument/2006/relationships/image" Target="../media/image90.png"/><Relationship Id="rId62" Type="http://schemas.openxmlformats.org/officeDocument/2006/relationships/customXml" Target="../ink/ink68.xml"/><Relationship Id="rId83" Type="http://schemas.openxmlformats.org/officeDocument/2006/relationships/customXml" Target="../ink/ink79.xml"/><Relationship Id="rId88" Type="http://schemas.openxmlformats.org/officeDocument/2006/relationships/customXml" Target="../ink/ink82.xml"/><Relationship Id="rId111" Type="http://schemas.openxmlformats.org/officeDocument/2006/relationships/customXml" Target="../ink/ink94.xml"/></Relationships>
</file>

<file path=ppt/slides/_rels/slide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www.mathsisfun.com/mean.html"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3.xml"/><Relationship Id="rId4" Type="http://schemas.openxmlformats.org/officeDocument/2006/relationships/hyperlink" Target="http://intersection4learning.blogspot.com/2012/01/wonder-wednesday-most-important.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thebluediamondgallery.com/handwriting/s/statistics.html"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photo/black-dslr-camera-mounted-on-black-tripod-212372/" TargetMode="External"/><Relationship Id="rId2" Type="http://schemas.openxmlformats.org/officeDocument/2006/relationships/image" Target="../media/image13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priyankas-point.blogspot.com/2009_06_14_archive.html" TargetMode="External"/><Relationship Id="rId2" Type="http://schemas.openxmlformats.org/officeDocument/2006/relationships/image" Target="../media/image133.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intersection4learning.blogspot.com/2012/01/wonder-wednesday-most-important.html" TargetMode="External"/><Relationship Id="rId2" Type="http://schemas.openxmlformats.org/officeDocument/2006/relationships/image" Target="../media/image134.jpe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1.bin"/><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scribbr.com/statistics/interquartile-range/" TargetMode="External"/><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5" Type="http://schemas.openxmlformats.org/officeDocument/2006/relationships/hyperlink" Target="https://www.scribbr.com/statistics/variance/" TargetMode="External"/><Relationship Id="rId4" Type="http://schemas.openxmlformats.org/officeDocument/2006/relationships/hyperlink" Target="https://www.scribbr.com/statistics/standard-devi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scribbr.com/methodology/simple-random-sampling/" TargetMode="External"/><Relationship Id="rId2" Type="http://schemas.openxmlformats.org/officeDocument/2006/relationships/image" Target="../media/image138.png"/><Relationship Id="rId1" Type="http://schemas.openxmlformats.org/officeDocument/2006/relationships/slideLayout" Target="../slideLayouts/slideLayout9.xml"/><Relationship Id="rId4" Type="http://schemas.openxmlformats.org/officeDocument/2006/relationships/hyperlink" Target="https://www.scribbr.com/statistics/normal-distribution/"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scribbr.com/statistics/outliers/" TargetMode="Externa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pixabay.com/en/question-mark-question-response-1019983/" TargetMode="External"/><Relationship Id="rId2" Type="http://schemas.openxmlformats.org/officeDocument/2006/relationships/image" Target="../media/image139.jp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www.scribbr.com/statistics/interquartile-range/" TargetMode="Externa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hyperlink" Target="https://www.mathsisfun.com/numbers/absolute-value.html" TargetMode="External"/><Relationship Id="rId2" Type="http://schemas.openxmlformats.org/officeDocument/2006/relationships/hyperlink" Target="https://www.mathsisfun.com/algebra/sigma-notation.html" TargetMode="External"/><Relationship Id="rId1" Type="http://schemas.openxmlformats.org/officeDocument/2006/relationships/slideLayout" Target="../slideLayouts/slideLayout9.xml"/><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mathsisfun.com/data/standard-deviation.html#WhySquare"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hyperlink" Target="https://www.mathsisfun.com/data/mean-deviation.html" TargetMode="External"/><Relationship Id="rId2" Type="http://schemas.openxmlformats.org/officeDocument/2006/relationships/hyperlink" Target="https://www.mathsisfun.com/numbers/absolute-value.html" TargetMode="External"/><Relationship Id="rId1" Type="http://schemas.openxmlformats.org/officeDocument/2006/relationships/slideLayout" Target="../slideLayouts/slideLayout9.xml"/><Relationship Id="rId5" Type="http://schemas.openxmlformats.org/officeDocument/2006/relationships/image" Target="../media/image160.png"/><Relationship Id="rId4" Type="http://schemas.openxmlformats.org/officeDocument/2006/relationships/image" Target="../media/image159.png"/></Relationships>
</file>

<file path=ppt/slides/_rels/slide9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1235"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81419" y="1053978"/>
            <a:ext cx="2868459" cy="3035543"/>
          </a:xfrm>
        </p:spPr>
        <p:txBody>
          <a:bodyPr/>
          <a:lstStyle/>
          <a:p>
            <a:r>
              <a:rPr lang="en-US" sz="4800" dirty="0"/>
              <a:t>Statistics for </a:t>
            </a:r>
            <a:br>
              <a:rPr lang="en-US" sz="4800" dirty="0"/>
            </a:br>
            <a:r>
              <a:rPr lang="en-US" sz="4800" dirty="0">
                <a:solidFill>
                  <a:schemeClr val="tx2">
                    <a:lumMod val="50000"/>
                  </a:schemeClr>
                </a:solidFill>
              </a:rPr>
              <a:t>Data Science</a:t>
            </a:r>
            <a:br>
              <a:rPr lang="en-US" dirty="0"/>
            </a:br>
            <a:br>
              <a:rPr lang="en-US" dirty="0"/>
            </a:br>
            <a:r>
              <a:rPr lang="en-US" dirty="0"/>
              <a:t> </a:t>
            </a:r>
          </a:p>
        </p:txBody>
      </p:sp>
      <p:pic>
        <p:nvPicPr>
          <p:cNvPr id="44" name="Picture 43" descr="Background pattern&#10;&#10;Description automatically generated">
            <a:extLst>
              <a:ext uri="{FF2B5EF4-FFF2-40B4-BE49-F238E27FC236}">
                <a16:creationId xmlns:a16="http://schemas.microsoft.com/office/drawing/2014/main" id="{4BA223F5-9515-4D0A-940B-6C002E1DC05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81610" y="-1"/>
            <a:ext cx="5962389" cy="5143500"/>
          </a:xfrm>
          <a:prstGeom prst="rect">
            <a:avLst/>
          </a:prstGeom>
        </p:spPr>
      </p:pic>
    </p:spTree>
    <p:extLst>
      <p:ext uri="{BB962C8B-B14F-4D97-AF65-F5344CB8AC3E}">
        <p14:creationId xmlns:p14="http://schemas.microsoft.com/office/powerpoint/2010/main" val="157639338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25927352"/>
      </p:ext>
    </p:extLst>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5513-4618-43CC-A58D-6EBBB5D6C779}"/>
              </a:ext>
            </a:extLst>
          </p:cNvPr>
          <p:cNvSpPr>
            <a:spLocks noGrp="1"/>
          </p:cNvSpPr>
          <p:nvPr>
            <p:ph type="title"/>
          </p:nvPr>
        </p:nvSpPr>
        <p:spPr>
          <a:xfrm>
            <a:off x="0" y="0"/>
            <a:ext cx="8229600" cy="637794"/>
          </a:xfrm>
        </p:spPr>
        <p:txBody>
          <a:bodyPr/>
          <a:lstStyle/>
          <a:p>
            <a:r>
              <a:rPr lang="en-US" dirty="0"/>
              <a:t>Coefficient of Variance (CV)</a:t>
            </a:r>
          </a:p>
        </p:txBody>
      </p:sp>
      <p:sp>
        <p:nvSpPr>
          <p:cNvPr id="3" name="TextBox 2">
            <a:extLst>
              <a:ext uri="{FF2B5EF4-FFF2-40B4-BE49-F238E27FC236}">
                <a16:creationId xmlns:a16="http://schemas.microsoft.com/office/drawing/2014/main" id="{513FCA3B-E05B-4E7A-A5F2-9F78E18C22D3}"/>
              </a:ext>
            </a:extLst>
          </p:cNvPr>
          <p:cNvSpPr txBox="1"/>
          <p:nvPr/>
        </p:nvSpPr>
        <p:spPr>
          <a:xfrm>
            <a:off x="76782" y="502571"/>
            <a:ext cx="8836873" cy="4139595"/>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Also known as relative standard deviation (RSD), the coefficient of variation (CV) is a standardized measure of dispersion. </a:t>
            </a:r>
          </a:p>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It tells you how variable your data is relative to the mean. It can only be used with ratio levels of measurement because it is a fraction. The coefficient of variation (CV) is the standard deviation divided by the mean.</a:t>
            </a: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algn="ctr"/>
            <a:r>
              <a:rPr lang="en-US" sz="1800" dirty="0">
                <a:solidFill>
                  <a:schemeClr val="accent1"/>
                </a:solidFill>
                <a:latin typeface="Verdana" panose="020B0604030504040204" pitchFamily="34" charset="0"/>
              </a:rPr>
              <a:t>CV = SD/Mean</a:t>
            </a:r>
          </a:p>
          <a:p>
            <a:pPr algn="ctr"/>
            <a:endParaRPr lang="en-US" sz="1800" dirty="0">
              <a:solidFill>
                <a:schemeClr val="accent1"/>
              </a:solidFill>
              <a:latin typeface="Verdana" panose="020B0604030504040204" pitchFamily="34" charset="0"/>
            </a:endParaRPr>
          </a:p>
          <a:p>
            <a:pPr algn="ctr"/>
            <a:r>
              <a:rPr lang="en-US" sz="1800" dirty="0">
                <a:solidFill>
                  <a:schemeClr val="accent1"/>
                </a:solidFill>
                <a:latin typeface="Verdana" panose="020B0604030504040204" pitchFamily="34" charset="0"/>
              </a:rPr>
              <a:t>CV = 36.9/13.34 = 0.36</a:t>
            </a:r>
          </a:p>
          <a:p>
            <a:pPr algn="ctr"/>
            <a:endParaRPr lang="en-US" sz="1800" dirty="0">
              <a:solidFill>
                <a:schemeClr val="bg2">
                  <a:lumMod val="50000"/>
                  <a:lumOff val="50000"/>
                </a:schemeClr>
              </a:solidFill>
              <a:latin typeface="Verdana" panose="020B0604030504040204" pitchFamily="34" charset="0"/>
            </a:endParaRPr>
          </a:p>
          <a:p>
            <a:pPr algn="l"/>
            <a:r>
              <a:rPr lang="en-US" sz="1800" dirty="0">
                <a:solidFill>
                  <a:schemeClr val="bg2">
                    <a:lumMod val="50000"/>
                    <a:lumOff val="50000"/>
                  </a:schemeClr>
                </a:solidFill>
                <a:latin typeface="Verdana" panose="020B0604030504040204" pitchFamily="34" charset="0"/>
              </a:rPr>
              <a:t>The coefficient of variation is 0.36 or 36%. This tells you that your data has a large spread because the standard deviation is 36% of the mean</a:t>
            </a:r>
          </a:p>
          <a:p>
            <a:pPr marL="171450" indent="-171450">
              <a:spcBef>
                <a:spcPts val="0"/>
              </a:spcBef>
              <a:spcAft>
                <a:spcPts val="0"/>
              </a:spcAft>
              <a:buClr>
                <a:schemeClr val="bg1"/>
              </a:buClr>
              <a:buFont typeface="Arial" panose="020B0604020202020204" pitchFamily="34" charset="0"/>
              <a:buChar char="•"/>
            </a:pPr>
            <a:endParaRPr lang="en-US" sz="1100" dirty="0">
              <a:solidFill>
                <a:schemeClr val="bg2">
                  <a:lumMod val="50000"/>
                  <a:lumOff val="50000"/>
                </a:schemeClr>
              </a:solidFill>
              <a:latin typeface="Verdana" panose="020B0604030504040204" pitchFamily="34" charset="0"/>
            </a:endParaRPr>
          </a:p>
        </p:txBody>
      </p:sp>
    </p:spTree>
    <p:extLst>
      <p:ext uri="{BB962C8B-B14F-4D97-AF65-F5344CB8AC3E}">
        <p14:creationId xmlns:p14="http://schemas.microsoft.com/office/powerpoint/2010/main" val="3643765442"/>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E915-C6F8-4B84-BF0E-CC4886DA14AD}"/>
              </a:ext>
            </a:extLst>
          </p:cNvPr>
          <p:cNvSpPr>
            <a:spLocks noGrp="1"/>
          </p:cNvSpPr>
          <p:nvPr>
            <p:ph type="title"/>
          </p:nvPr>
        </p:nvSpPr>
        <p:spPr>
          <a:xfrm>
            <a:off x="0" y="0"/>
            <a:ext cx="9144000" cy="637794"/>
          </a:xfrm>
        </p:spPr>
        <p:txBody>
          <a:bodyPr/>
          <a:lstStyle/>
          <a:p>
            <a:r>
              <a:rPr lang="en-US" dirty="0"/>
              <a:t>Example : </a:t>
            </a:r>
            <a:br>
              <a:rPr lang="en-US" dirty="0"/>
            </a:br>
            <a:br>
              <a:rPr lang="en-US" dirty="0"/>
            </a:br>
            <a:r>
              <a:rPr lang="en-US" sz="1200" b="0" i="0" dirty="0">
                <a:solidFill>
                  <a:srgbClr val="777777"/>
                </a:solidFill>
                <a:effectLst/>
                <a:latin typeface="pt sans" panose="020B0503020203020204" pitchFamily="34" charset="0"/>
              </a:rPr>
              <a:t>The CV is particularly useful when you want to compare results from two different surveys or tests that have different measures or values. For example, if you are comparing the results from two tests that have different scoring </a:t>
            </a:r>
            <a:r>
              <a:rPr lang="en-US" sz="1200" dirty="0">
                <a:solidFill>
                  <a:srgbClr val="777777"/>
                </a:solidFill>
                <a:latin typeface="pt sans" panose="020B0503020203020204" pitchFamily="34" charset="0"/>
              </a:rPr>
              <a:t>mechanisms. </a:t>
            </a:r>
          </a:p>
        </p:txBody>
      </p:sp>
      <p:graphicFrame>
        <p:nvGraphicFramePr>
          <p:cNvPr id="4" name="Table 4">
            <a:extLst>
              <a:ext uri="{FF2B5EF4-FFF2-40B4-BE49-F238E27FC236}">
                <a16:creationId xmlns:a16="http://schemas.microsoft.com/office/drawing/2014/main" id="{82BE1733-3C10-42E3-A691-1E95C43C85BB}"/>
              </a:ext>
            </a:extLst>
          </p:cNvPr>
          <p:cNvGraphicFramePr>
            <a:graphicFrameLocks noGrp="1"/>
          </p:cNvGraphicFramePr>
          <p:nvPr>
            <p:extLst>
              <p:ext uri="{D42A27DB-BD31-4B8C-83A1-F6EECF244321}">
                <p14:modId xmlns:p14="http://schemas.microsoft.com/office/powerpoint/2010/main" val="2877825890"/>
              </p:ext>
            </p:extLst>
          </p:nvPr>
        </p:nvGraphicFramePr>
        <p:xfrm>
          <a:off x="2900788" y="154426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54299871"/>
                    </a:ext>
                  </a:extLst>
                </a:gridCol>
                <a:gridCol w="2032000">
                  <a:extLst>
                    <a:ext uri="{9D8B030D-6E8A-4147-A177-3AD203B41FA5}">
                      <a16:colId xmlns:a16="http://schemas.microsoft.com/office/drawing/2014/main" val="1596437874"/>
                    </a:ext>
                  </a:extLst>
                </a:gridCol>
                <a:gridCol w="2032000">
                  <a:extLst>
                    <a:ext uri="{9D8B030D-6E8A-4147-A177-3AD203B41FA5}">
                      <a16:colId xmlns:a16="http://schemas.microsoft.com/office/drawing/2014/main" val="4240368581"/>
                    </a:ext>
                  </a:extLst>
                </a:gridCol>
              </a:tblGrid>
              <a:tr h="370840">
                <a:tc>
                  <a:txBody>
                    <a:bodyPr/>
                    <a:lstStyle/>
                    <a:p>
                      <a:endParaRPr lang="en-US">
                        <a:solidFill>
                          <a:schemeClr val="tx2"/>
                        </a:solidFill>
                      </a:endParaRPr>
                    </a:p>
                  </a:txBody>
                  <a:tcPr/>
                </a:tc>
                <a:tc>
                  <a:txBody>
                    <a:bodyPr/>
                    <a:lstStyle/>
                    <a:p>
                      <a:r>
                        <a:rPr lang="en-US" dirty="0">
                          <a:solidFill>
                            <a:schemeClr val="tx2"/>
                          </a:solidFill>
                        </a:rPr>
                        <a:t>SGD </a:t>
                      </a:r>
                    </a:p>
                  </a:txBody>
                  <a:tcPr/>
                </a:tc>
                <a:tc>
                  <a:txBody>
                    <a:bodyPr/>
                    <a:lstStyle/>
                    <a:p>
                      <a:r>
                        <a:rPr lang="en-US" dirty="0">
                          <a:solidFill>
                            <a:schemeClr val="tx2"/>
                          </a:solidFill>
                        </a:rPr>
                        <a:t>MY Ringgit</a:t>
                      </a:r>
                    </a:p>
                  </a:txBody>
                  <a:tcPr/>
                </a:tc>
                <a:extLst>
                  <a:ext uri="{0D108BD9-81ED-4DB2-BD59-A6C34878D82A}">
                    <a16:rowId xmlns:a16="http://schemas.microsoft.com/office/drawing/2014/main" val="1887661748"/>
                  </a:ext>
                </a:extLst>
              </a:tr>
              <a:tr h="370840">
                <a:tc>
                  <a:txBody>
                    <a:bodyPr/>
                    <a:lstStyle/>
                    <a:p>
                      <a:r>
                        <a:rPr lang="en-US" dirty="0"/>
                        <a:t>Mean</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1239270"/>
                  </a:ext>
                </a:extLst>
              </a:tr>
              <a:tr h="370840">
                <a:tc>
                  <a:txBody>
                    <a:bodyPr/>
                    <a:lstStyle/>
                    <a:p>
                      <a:r>
                        <a:rPr lang="en-US" dirty="0"/>
                        <a:t>Sample Variance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02728200"/>
                  </a:ext>
                </a:extLst>
              </a:tr>
              <a:tr h="370840">
                <a:tc>
                  <a:txBody>
                    <a:bodyPr/>
                    <a:lstStyle/>
                    <a:p>
                      <a:r>
                        <a:rPr lang="en-US" dirty="0"/>
                        <a:t>Sample SD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41960276"/>
                  </a:ext>
                </a:extLst>
              </a:tr>
              <a:tr h="370840">
                <a:tc>
                  <a:txBody>
                    <a:bodyPr/>
                    <a:lstStyle/>
                    <a:p>
                      <a:r>
                        <a:rPr lang="en-US" dirty="0"/>
                        <a:t>Sample CV</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39018461"/>
                  </a:ext>
                </a:extLst>
              </a:tr>
            </a:tbl>
          </a:graphicData>
        </a:graphic>
      </p:graphicFrame>
      <p:pic>
        <p:nvPicPr>
          <p:cNvPr id="6" name="Picture 5">
            <a:extLst>
              <a:ext uri="{FF2B5EF4-FFF2-40B4-BE49-F238E27FC236}">
                <a16:creationId xmlns:a16="http://schemas.microsoft.com/office/drawing/2014/main" id="{A319A54D-F911-4807-9AAD-7170EAF02AE0}"/>
              </a:ext>
            </a:extLst>
          </p:cNvPr>
          <p:cNvPicPr>
            <a:picLocks noChangeAspect="1"/>
          </p:cNvPicPr>
          <p:nvPr/>
        </p:nvPicPr>
        <p:blipFill>
          <a:blip r:embed="rId2"/>
          <a:stretch>
            <a:fillRect/>
          </a:stretch>
        </p:blipFill>
        <p:spPr>
          <a:xfrm>
            <a:off x="147212" y="1544260"/>
            <a:ext cx="2198119" cy="2433090"/>
          </a:xfrm>
          <a:prstGeom prst="rect">
            <a:avLst/>
          </a:prstGeom>
        </p:spPr>
      </p:pic>
      <p:pic>
        <p:nvPicPr>
          <p:cNvPr id="8" name="Picture 7">
            <a:extLst>
              <a:ext uri="{FF2B5EF4-FFF2-40B4-BE49-F238E27FC236}">
                <a16:creationId xmlns:a16="http://schemas.microsoft.com/office/drawing/2014/main" id="{F2244643-DE6F-479F-98B8-7DC4A272C509}"/>
              </a:ext>
            </a:extLst>
          </p:cNvPr>
          <p:cNvPicPr>
            <a:picLocks noChangeAspect="1"/>
          </p:cNvPicPr>
          <p:nvPr/>
        </p:nvPicPr>
        <p:blipFill>
          <a:blip r:embed="rId3"/>
          <a:stretch>
            <a:fillRect/>
          </a:stretch>
        </p:blipFill>
        <p:spPr>
          <a:xfrm>
            <a:off x="2848339" y="3656263"/>
            <a:ext cx="2400300" cy="1162050"/>
          </a:xfrm>
          <a:prstGeom prst="rect">
            <a:avLst/>
          </a:prstGeom>
        </p:spPr>
      </p:pic>
      <p:pic>
        <p:nvPicPr>
          <p:cNvPr id="10" name="Picture 9">
            <a:extLst>
              <a:ext uri="{FF2B5EF4-FFF2-40B4-BE49-F238E27FC236}">
                <a16:creationId xmlns:a16="http://schemas.microsoft.com/office/drawing/2014/main" id="{68ED49FD-3088-4EE4-BA72-E57EC13DB468}"/>
              </a:ext>
            </a:extLst>
          </p:cNvPr>
          <p:cNvPicPr>
            <a:picLocks noChangeAspect="1"/>
          </p:cNvPicPr>
          <p:nvPr/>
        </p:nvPicPr>
        <p:blipFill>
          <a:blip r:embed="rId4"/>
          <a:stretch>
            <a:fillRect/>
          </a:stretch>
        </p:blipFill>
        <p:spPr>
          <a:xfrm>
            <a:off x="5705475" y="3920327"/>
            <a:ext cx="2524125" cy="466725"/>
          </a:xfrm>
          <a:prstGeom prst="rect">
            <a:avLst/>
          </a:prstGeom>
        </p:spPr>
      </p:pic>
    </p:spTree>
    <p:extLst>
      <p:ext uri="{BB962C8B-B14F-4D97-AF65-F5344CB8AC3E}">
        <p14:creationId xmlns:p14="http://schemas.microsoft.com/office/powerpoint/2010/main" val="2749778074"/>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BCD-0354-47E7-94C3-A29794FCA18F}"/>
              </a:ext>
            </a:extLst>
          </p:cNvPr>
          <p:cNvSpPr>
            <a:spLocks noGrp="1"/>
          </p:cNvSpPr>
          <p:nvPr>
            <p:ph type="title"/>
          </p:nvPr>
        </p:nvSpPr>
        <p:spPr>
          <a:xfrm>
            <a:off x="0" y="0"/>
            <a:ext cx="8229600" cy="637794"/>
          </a:xfrm>
        </p:spPr>
        <p:txBody>
          <a:bodyPr/>
          <a:lstStyle/>
          <a:p>
            <a:r>
              <a:rPr lang="en-US" dirty="0"/>
              <a:t>Standard deviation - Example</a:t>
            </a:r>
          </a:p>
        </p:txBody>
      </p:sp>
      <p:sp>
        <p:nvSpPr>
          <p:cNvPr id="3" name="TextBox 2">
            <a:extLst>
              <a:ext uri="{FF2B5EF4-FFF2-40B4-BE49-F238E27FC236}">
                <a16:creationId xmlns:a16="http://schemas.microsoft.com/office/drawing/2014/main" id="{6AFC26AC-E651-4FD1-B690-D878A0FD673F}"/>
              </a:ext>
            </a:extLst>
          </p:cNvPr>
          <p:cNvSpPr txBox="1"/>
          <p:nvPr/>
        </p:nvSpPr>
        <p:spPr>
          <a:xfrm>
            <a:off x="76781" y="637793"/>
            <a:ext cx="7817772" cy="584775"/>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lumMod val="50000"/>
                    <a:lumOff val="50000"/>
                  </a:schemeClr>
                </a:solidFill>
                <a:latin typeface="+mn-lt"/>
              </a:rPr>
              <a:t>Question : </a:t>
            </a:r>
            <a:r>
              <a:rPr lang="en-US" sz="1600" dirty="0">
                <a:solidFill>
                  <a:schemeClr val="bg2">
                    <a:lumMod val="50000"/>
                    <a:lumOff val="50000"/>
                  </a:schemeClr>
                </a:solidFill>
                <a:latin typeface="+mn-lt"/>
              </a:rPr>
              <a:t>95% of student at school are between 1.1m and 1.7m tall. Assuming this data is normally distributed can you calculate the mean and Standard deviation ? </a:t>
            </a:r>
          </a:p>
        </p:txBody>
      </p:sp>
    </p:spTree>
    <p:extLst>
      <p:ext uri="{BB962C8B-B14F-4D97-AF65-F5344CB8AC3E}">
        <p14:creationId xmlns:p14="http://schemas.microsoft.com/office/powerpoint/2010/main" val="3141678141"/>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35B5-573E-45F2-AA11-938D7EC027C1}"/>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D9CF5642-1192-46E0-B3A4-1166F1C7D7CE}"/>
              </a:ext>
            </a:extLst>
          </p:cNvPr>
          <p:cNvSpPr txBox="1"/>
          <p:nvPr/>
        </p:nvSpPr>
        <p:spPr>
          <a:xfrm>
            <a:off x="328067" y="935340"/>
            <a:ext cx="7412922" cy="2246769"/>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number of Standard Deviations from the mean is also called the “standard Score”. “ Sigma” or “z-score”.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Ex : In the same school one of your friend is 1.8m tall</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 can see on the bell curve that 1.85m is 3 standard deviations from the mean of 1.4, so</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Your friend’s height has “z-score” of 3.0</a:t>
            </a:r>
          </a:p>
          <a:p>
            <a:pPr>
              <a:spcBef>
                <a:spcPts val="0"/>
              </a:spcBef>
              <a:spcAft>
                <a:spcPts val="0"/>
              </a:spcAft>
              <a:buClr>
                <a:schemeClr val="bg1"/>
              </a:buClr>
            </a:pP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FFC91F7C-8051-454D-8388-96BF6F8C1ED9}"/>
              </a:ext>
            </a:extLst>
          </p:cNvPr>
          <p:cNvPicPr>
            <a:picLocks noChangeAspect="1"/>
          </p:cNvPicPr>
          <p:nvPr/>
        </p:nvPicPr>
        <p:blipFill>
          <a:blip r:embed="rId2"/>
          <a:stretch>
            <a:fillRect/>
          </a:stretch>
        </p:blipFill>
        <p:spPr>
          <a:xfrm>
            <a:off x="4955257" y="2664340"/>
            <a:ext cx="3714750" cy="2095500"/>
          </a:xfrm>
          <a:prstGeom prst="rect">
            <a:avLst/>
          </a:prstGeom>
        </p:spPr>
      </p:pic>
    </p:spTree>
    <p:extLst>
      <p:ext uri="{BB962C8B-B14F-4D97-AF65-F5344CB8AC3E}">
        <p14:creationId xmlns:p14="http://schemas.microsoft.com/office/powerpoint/2010/main" val="4159058822"/>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C354-71C7-4691-9AF7-C0B53DAD6904}"/>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02017ADE-8590-473B-AC66-8F77B39B00FF}"/>
              </a:ext>
            </a:extLst>
          </p:cNvPr>
          <p:cNvSpPr txBox="1"/>
          <p:nvPr/>
        </p:nvSpPr>
        <p:spPr>
          <a:xfrm>
            <a:off x="209405" y="893460"/>
            <a:ext cx="5137392"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also possible to calculate how many standard deviations 1.85 is from the mean</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far is 1.85 from the mean ? </a:t>
            </a: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It is 1.85 – 1.4 = 0.45m from the mean</a:t>
            </a:r>
          </a:p>
          <a:p>
            <a:pPr lvl="1">
              <a:spcBef>
                <a:spcPts val="0"/>
              </a:spcBef>
              <a:spcAft>
                <a:spcPts val="0"/>
              </a:spcAft>
              <a:buClr>
                <a:schemeClr val="bg1"/>
              </a:buClr>
            </a:pPr>
            <a:endParaRPr lang="en-US" sz="1400" dirty="0">
              <a:solidFill>
                <a:schemeClr val="bg2"/>
              </a:solidFill>
              <a:latin typeface="+mn-lt"/>
            </a:endParaRPr>
          </a:p>
        </p:txBody>
      </p:sp>
      <p:sp>
        <p:nvSpPr>
          <p:cNvPr id="4" name="TextBox 3">
            <a:extLst>
              <a:ext uri="{FF2B5EF4-FFF2-40B4-BE49-F238E27FC236}">
                <a16:creationId xmlns:a16="http://schemas.microsoft.com/office/drawing/2014/main" id="{1C340921-A93E-418E-8C7D-652A415018A5}"/>
              </a:ext>
            </a:extLst>
          </p:cNvPr>
          <p:cNvSpPr txBox="1"/>
          <p:nvPr/>
        </p:nvSpPr>
        <p:spPr>
          <a:xfrm>
            <a:off x="209405" y="2429093"/>
            <a:ext cx="3357453"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many standard deviation is that ? The SD is 0.15m so it is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D95996C3-DB60-464B-ADA7-6360632584BC}"/>
              </a:ext>
            </a:extLst>
          </p:cNvPr>
          <p:cNvPicPr>
            <a:picLocks noChangeAspect="1"/>
          </p:cNvPicPr>
          <p:nvPr/>
        </p:nvPicPr>
        <p:blipFill>
          <a:blip r:embed="rId2"/>
          <a:stretch>
            <a:fillRect/>
          </a:stretch>
        </p:blipFill>
        <p:spPr>
          <a:xfrm>
            <a:off x="4759809" y="1585957"/>
            <a:ext cx="3714750" cy="2095500"/>
          </a:xfrm>
          <a:prstGeom prst="rect">
            <a:avLst/>
          </a:prstGeom>
        </p:spPr>
      </p:pic>
      <p:pic>
        <p:nvPicPr>
          <p:cNvPr id="7" name="Picture 6">
            <a:extLst>
              <a:ext uri="{FF2B5EF4-FFF2-40B4-BE49-F238E27FC236}">
                <a16:creationId xmlns:a16="http://schemas.microsoft.com/office/drawing/2014/main" id="{0B67CD34-7C4A-4AE7-9950-691B1C0CD442}"/>
              </a:ext>
            </a:extLst>
          </p:cNvPr>
          <p:cNvPicPr>
            <a:picLocks noChangeAspect="1"/>
          </p:cNvPicPr>
          <p:nvPr/>
        </p:nvPicPr>
        <p:blipFill>
          <a:blip r:embed="rId3"/>
          <a:stretch>
            <a:fillRect/>
          </a:stretch>
        </p:blipFill>
        <p:spPr>
          <a:xfrm>
            <a:off x="537581" y="2977872"/>
            <a:ext cx="1716681" cy="810655"/>
          </a:xfrm>
          <a:prstGeom prst="rect">
            <a:avLst/>
          </a:prstGeom>
        </p:spPr>
      </p:pic>
      <p:sp>
        <p:nvSpPr>
          <p:cNvPr id="8" name="TextBox 7">
            <a:extLst>
              <a:ext uri="{FF2B5EF4-FFF2-40B4-BE49-F238E27FC236}">
                <a16:creationId xmlns:a16="http://schemas.microsoft.com/office/drawing/2014/main" id="{D4454898-1E55-476F-BF21-5748303D9A9E}"/>
              </a:ext>
            </a:extLst>
          </p:cNvPr>
          <p:cNvSpPr txBox="1"/>
          <p:nvPr/>
        </p:nvSpPr>
        <p:spPr>
          <a:xfrm>
            <a:off x="1305288" y="3931979"/>
            <a:ext cx="29456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Z is “z score” (standard Score)</a:t>
            </a:r>
          </a:p>
          <a:p>
            <a:pPr>
              <a:spcBef>
                <a:spcPts val="0"/>
              </a:spcBef>
              <a:spcAft>
                <a:spcPts val="0"/>
              </a:spcAft>
              <a:buClr>
                <a:schemeClr val="bg1"/>
              </a:buClr>
            </a:pPr>
            <a:r>
              <a:rPr lang="en-US" sz="1400" dirty="0">
                <a:solidFill>
                  <a:schemeClr val="bg2"/>
                </a:solidFill>
                <a:latin typeface="+mn-lt"/>
              </a:rPr>
              <a:t>X is the Value to be standardized </a:t>
            </a:r>
          </a:p>
          <a:p>
            <a:pPr>
              <a:spcBef>
                <a:spcPts val="0"/>
              </a:spcBef>
              <a:spcAft>
                <a:spcPts val="0"/>
              </a:spcAft>
              <a:buClr>
                <a:schemeClr val="bg1"/>
              </a:buClr>
            </a:pPr>
            <a:r>
              <a:rPr lang="en-US" sz="1400" dirty="0">
                <a:solidFill>
                  <a:schemeClr val="bg2"/>
                </a:solidFill>
                <a:latin typeface="+mn-lt"/>
              </a:rPr>
              <a:t>µ is the mean</a:t>
            </a:r>
          </a:p>
          <a:p>
            <a:pPr>
              <a:spcBef>
                <a:spcPts val="0"/>
              </a:spcBef>
              <a:spcAft>
                <a:spcPts val="0"/>
              </a:spcAft>
              <a:buClr>
                <a:schemeClr val="bg1"/>
              </a:buClr>
            </a:pPr>
            <a:r>
              <a:rPr lang="en-US" sz="1400" dirty="0">
                <a:solidFill>
                  <a:schemeClr val="bg2"/>
                </a:solidFill>
                <a:latin typeface="+mn-lt"/>
              </a:rPr>
              <a:t>σ is the SD</a:t>
            </a:r>
          </a:p>
        </p:txBody>
      </p:sp>
    </p:spTree>
    <p:extLst>
      <p:ext uri="{BB962C8B-B14F-4D97-AF65-F5344CB8AC3E}">
        <p14:creationId xmlns:p14="http://schemas.microsoft.com/office/powerpoint/2010/main" val="2272793103"/>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5229-5250-4E90-BFE7-38424398256E}"/>
              </a:ext>
            </a:extLst>
          </p:cNvPr>
          <p:cNvSpPr>
            <a:spLocks noGrp="1"/>
          </p:cNvSpPr>
          <p:nvPr>
            <p:ph type="title"/>
          </p:nvPr>
        </p:nvSpPr>
        <p:spPr>
          <a:xfrm>
            <a:off x="0" y="0"/>
            <a:ext cx="8229600" cy="637794"/>
          </a:xfrm>
        </p:spPr>
        <p:txBody>
          <a:bodyPr/>
          <a:lstStyle/>
          <a:p>
            <a:r>
              <a:rPr lang="en-US" dirty="0"/>
              <a:t>Histograms</a:t>
            </a:r>
          </a:p>
        </p:txBody>
      </p:sp>
      <p:sp>
        <p:nvSpPr>
          <p:cNvPr id="3" name="TextBox 2">
            <a:extLst>
              <a:ext uri="{FF2B5EF4-FFF2-40B4-BE49-F238E27FC236}">
                <a16:creationId xmlns:a16="http://schemas.microsoft.com/office/drawing/2014/main" id="{02CA0D85-203F-4043-BAA0-B836164FA90E}"/>
              </a:ext>
            </a:extLst>
          </p:cNvPr>
          <p:cNvSpPr txBox="1"/>
          <p:nvPr/>
        </p:nvSpPr>
        <p:spPr>
          <a:xfrm>
            <a:off x="97722" y="567762"/>
            <a:ext cx="6875451" cy="3985706"/>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It is like a </a:t>
            </a:r>
            <a:r>
              <a:rPr lang="en-US" sz="1100" b="0" i="0" dirty="0">
                <a:solidFill>
                  <a:schemeClr val="bg2">
                    <a:lumMod val="50000"/>
                    <a:lumOff val="50000"/>
                  </a:schemeClr>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Bar Chart</a:t>
            </a:r>
            <a:r>
              <a:rPr lang="en-US" sz="1100" b="0" i="0" dirty="0">
                <a:solidFill>
                  <a:schemeClr val="bg2">
                    <a:lumMod val="50000"/>
                    <a:lumOff val="50000"/>
                  </a:schemeClr>
                </a:solidFill>
                <a:effectLst/>
                <a:latin typeface="Verdana" panose="020B0604030504040204" pitchFamily="34" charset="0"/>
              </a:rPr>
              <a:t>, but a histogram groups numbers into </a:t>
            </a:r>
            <a:r>
              <a:rPr lang="en-US" sz="1100" b="1" i="0" dirty="0">
                <a:solidFill>
                  <a:schemeClr val="bg2">
                    <a:lumMod val="50000"/>
                    <a:lumOff val="50000"/>
                  </a:schemeClr>
                </a:solidFill>
                <a:effectLst/>
                <a:latin typeface="Verdana" panose="020B0604030504040204" pitchFamily="34" charset="0"/>
              </a:rPr>
              <a:t>ranges </a:t>
            </a:r>
            <a:r>
              <a:rPr lang="en-US" sz="1100" b="0" i="0" dirty="0">
                <a:solidFill>
                  <a:schemeClr val="bg2">
                    <a:lumMod val="50000"/>
                    <a:lumOff val="50000"/>
                  </a:schemeClr>
                </a:solidFill>
                <a:effectLst/>
                <a:latin typeface="Verdana" panose="020B0604030504040204" pitchFamily="34" charset="0"/>
              </a:rPr>
              <a:t>.</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height of each bar shows how many fall into each range.</a:t>
            </a:r>
          </a:p>
          <a:p>
            <a:pPr algn="l"/>
            <a:r>
              <a:rPr lang="en-US" sz="1100" b="0" i="0" dirty="0">
                <a:solidFill>
                  <a:schemeClr val="bg2">
                    <a:lumMod val="50000"/>
                    <a:lumOff val="50000"/>
                  </a:schemeClr>
                </a:solidFill>
                <a:effectLst/>
                <a:latin typeface="Verdana" panose="020B0604030504040204" pitchFamily="34" charset="0"/>
              </a:rPr>
              <a:t>And you decide what ranges to use!</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Ex: </a:t>
            </a:r>
          </a:p>
          <a:p>
            <a:pPr algn="l"/>
            <a:endParaRPr lang="en-US" sz="1100" b="1" dirty="0">
              <a:solidFill>
                <a:schemeClr val="bg2">
                  <a:lumMod val="50000"/>
                  <a:lumOff val="50000"/>
                </a:schemeClr>
              </a:solidFill>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The heights vary from 100 cm to 340 cm</a:t>
            </a:r>
          </a:p>
          <a:p>
            <a:pPr algn="l"/>
            <a:r>
              <a:rPr lang="en-US" sz="1400" b="0" i="0" dirty="0">
                <a:solidFill>
                  <a:schemeClr val="bg2">
                    <a:lumMod val="50000"/>
                    <a:lumOff val="50000"/>
                  </a:schemeClr>
                </a:solidFill>
                <a:effectLst/>
                <a:latin typeface="Verdana" panose="020B0604030504040204" pitchFamily="34" charset="0"/>
              </a:rPr>
              <a:t>You decide to put the results into groups of 50 cm:</a:t>
            </a:r>
          </a:p>
          <a:p>
            <a:pPr algn="l"/>
            <a:endParaRPr lang="en-US" sz="1400" b="0" i="0" dirty="0">
              <a:solidFill>
                <a:schemeClr val="bg2">
                  <a:lumMod val="50000"/>
                  <a:lumOff val="50000"/>
                </a:schemeClr>
              </a:solidFill>
              <a:effectLst/>
              <a:latin typeface="Verdana" panose="020B0604030504040204" pitchFamily="34" charset="0"/>
            </a:endParaRP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100 to just below 150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150 to just below 200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etc...</a:t>
            </a:r>
          </a:p>
          <a:p>
            <a:pPr algn="l">
              <a:buFont typeface="Arial" panose="020B0604020202020204" pitchFamily="34" charset="0"/>
              <a:buChar char="•"/>
            </a:pPr>
            <a:endParaRPr lang="en-US" sz="1400" b="0" i="0" dirty="0">
              <a:solidFill>
                <a:schemeClr val="bg2">
                  <a:lumMod val="50000"/>
                  <a:lumOff val="50000"/>
                </a:schemeClr>
              </a:solidFill>
              <a:effectLst/>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So, a tree that is 260 cm tall is added to the "250-300" range.</a:t>
            </a:r>
          </a:p>
          <a:p>
            <a:pPr algn="l"/>
            <a:r>
              <a:rPr lang="en-US" sz="1400" b="0" i="0" dirty="0">
                <a:solidFill>
                  <a:schemeClr val="bg2">
                    <a:lumMod val="50000"/>
                    <a:lumOff val="50000"/>
                  </a:schemeClr>
                </a:solidFill>
                <a:effectLst/>
                <a:latin typeface="Verdana" panose="020B0604030504040204" pitchFamily="34" charset="0"/>
              </a:rPr>
              <a:t>And here is the result: </a:t>
            </a:r>
            <a:r>
              <a:rPr lang="en-US" sz="1400" dirty="0">
                <a:solidFill>
                  <a:schemeClr val="bg2">
                    <a:lumMod val="50000"/>
                    <a:lumOff val="50000"/>
                  </a:schemeClr>
                </a:solidFill>
                <a:latin typeface="Verdana" panose="020B0604030504040204" pitchFamily="34" charset="0"/>
              </a:rPr>
              <a:t>You can see (for example) that there are </a:t>
            </a:r>
            <a:r>
              <a:rPr lang="en-US" sz="1400" b="1" dirty="0">
                <a:solidFill>
                  <a:schemeClr val="bg2">
                    <a:lumMod val="50000"/>
                    <a:lumOff val="50000"/>
                  </a:schemeClr>
                </a:solidFill>
                <a:latin typeface="Verdana" panose="020B0604030504040204" pitchFamily="34" charset="0"/>
              </a:rPr>
              <a:t>30 trees </a:t>
            </a:r>
            <a:r>
              <a:rPr lang="en-US" sz="1400" dirty="0">
                <a:solidFill>
                  <a:schemeClr val="bg2">
                    <a:lumMod val="50000"/>
                    <a:lumOff val="50000"/>
                  </a:schemeClr>
                </a:solidFill>
                <a:latin typeface="Verdana" panose="020B0604030504040204" pitchFamily="34" charset="0"/>
              </a:rPr>
              <a:t>from 150 cm to just below 200 cm tall</a:t>
            </a:r>
          </a:p>
          <a:p>
            <a:pPr algn="l"/>
            <a:endParaRPr lang="en-US" sz="1100" b="1"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4AB5BAB6-917D-48BD-A220-866ABDB030B4}"/>
              </a:ext>
            </a:extLst>
          </p:cNvPr>
          <p:cNvPicPr>
            <a:picLocks noChangeAspect="1"/>
          </p:cNvPicPr>
          <p:nvPr/>
        </p:nvPicPr>
        <p:blipFill>
          <a:blip r:embed="rId3"/>
          <a:stretch>
            <a:fillRect/>
          </a:stretch>
        </p:blipFill>
        <p:spPr>
          <a:xfrm>
            <a:off x="7189475" y="0"/>
            <a:ext cx="1644959" cy="1472812"/>
          </a:xfrm>
          <a:prstGeom prst="rect">
            <a:avLst/>
          </a:prstGeom>
        </p:spPr>
      </p:pic>
      <p:sp>
        <p:nvSpPr>
          <p:cNvPr id="6" name="TextBox 5">
            <a:extLst>
              <a:ext uri="{FF2B5EF4-FFF2-40B4-BE49-F238E27FC236}">
                <a16:creationId xmlns:a16="http://schemas.microsoft.com/office/drawing/2014/main" id="{B2C1368F-05C5-41F3-8C92-C3184D2F0C42}"/>
              </a:ext>
            </a:extLst>
          </p:cNvPr>
          <p:cNvSpPr txBox="1"/>
          <p:nvPr/>
        </p:nvSpPr>
        <p:spPr>
          <a:xfrm>
            <a:off x="97722" y="4167151"/>
            <a:ext cx="7824751" cy="276999"/>
          </a:xfrm>
          <a:prstGeom prst="rect">
            <a:avLst/>
          </a:prstGeom>
          <a:noFill/>
        </p:spPr>
        <p:txBody>
          <a:bodyPr wrap="square" rtlCol="0">
            <a:spAutoFit/>
          </a:bodyPr>
          <a:lstStyle/>
          <a:p>
            <a:pPr>
              <a:spcBef>
                <a:spcPts val="0"/>
              </a:spcBef>
              <a:spcAft>
                <a:spcPts val="0"/>
              </a:spcAft>
              <a:buClr>
                <a:schemeClr val="bg1"/>
              </a:buClr>
            </a:pPr>
            <a:r>
              <a:rPr lang="en-US" sz="1200" b="0" i="0" dirty="0">
                <a:solidFill>
                  <a:schemeClr val="bg2">
                    <a:lumMod val="50000"/>
                    <a:lumOff val="50000"/>
                  </a:schemeClr>
                </a:solidFill>
                <a:effectLst/>
                <a:latin typeface="Verdana" panose="020B0604030504040204" pitchFamily="34" charset="0"/>
              </a:rPr>
              <a:t>The range of each bar is also called the </a:t>
            </a:r>
            <a:r>
              <a:rPr lang="en-US" sz="1200" b="1" i="0" dirty="0">
                <a:solidFill>
                  <a:schemeClr val="bg2">
                    <a:lumMod val="50000"/>
                    <a:lumOff val="50000"/>
                  </a:schemeClr>
                </a:solidFill>
                <a:effectLst/>
                <a:latin typeface="Verdana" panose="020B0604030504040204" pitchFamily="34" charset="0"/>
              </a:rPr>
              <a:t>Class Interval</a:t>
            </a:r>
            <a:endParaRPr lang="en-US" sz="1600" dirty="0">
              <a:solidFill>
                <a:schemeClr val="bg2">
                  <a:lumMod val="50000"/>
                  <a:lumOff val="50000"/>
                </a:schemeClr>
              </a:solidFill>
              <a:latin typeface="+mn-lt"/>
            </a:endParaRPr>
          </a:p>
        </p:txBody>
      </p:sp>
      <p:pic>
        <p:nvPicPr>
          <p:cNvPr id="8" name="Picture 7">
            <a:extLst>
              <a:ext uri="{FF2B5EF4-FFF2-40B4-BE49-F238E27FC236}">
                <a16:creationId xmlns:a16="http://schemas.microsoft.com/office/drawing/2014/main" id="{333C77C3-B4B9-46DA-8353-DCB6A97BD6C3}"/>
              </a:ext>
            </a:extLst>
          </p:cNvPr>
          <p:cNvPicPr>
            <a:picLocks noChangeAspect="1"/>
          </p:cNvPicPr>
          <p:nvPr/>
        </p:nvPicPr>
        <p:blipFill>
          <a:blip r:embed="rId4"/>
          <a:stretch>
            <a:fillRect/>
          </a:stretch>
        </p:blipFill>
        <p:spPr>
          <a:xfrm>
            <a:off x="7098089" y="2023881"/>
            <a:ext cx="1827730" cy="1759361"/>
          </a:xfrm>
          <a:prstGeom prst="rect">
            <a:avLst/>
          </a:prstGeom>
        </p:spPr>
      </p:pic>
    </p:spTree>
    <p:extLst>
      <p:ext uri="{BB962C8B-B14F-4D97-AF65-F5344CB8AC3E}">
        <p14:creationId xmlns:p14="http://schemas.microsoft.com/office/powerpoint/2010/main" val="1076367964"/>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D516-EB32-4D6F-A996-A221CB731514}"/>
              </a:ext>
            </a:extLst>
          </p:cNvPr>
          <p:cNvSpPr>
            <a:spLocks noGrp="1"/>
          </p:cNvSpPr>
          <p:nvPr>
            <p:ph type="title"/>
          </p:nvPr>
        </p:nvSpPr>
        <p:spPr/>
        <p:txBody>
          <a:bodyPr/>
          <a:lstStyle/>
          <a:p>
            <a:r>
              <a:rPr lang="en-US" dirty="0"/>
              <a:t>Histograms</a:t>
            </a:r>
          </a:p>
        </p:txBody>
      </p:sp>
      <p:pic>
        <p:nvPicPr>
          <p:cNvPr id="3" name="Picture 2">
            <a:extLst>
              <a:ext uri="{FF2B5EF4-FFF2-40B4-BE49-F238E27FC236}">
                <a16:creationId xmlns:a16="http://schemas.microsoft.com/office/drawing/2014/main" id="{1B4DE7F2-4C3F-4932-B02E-677EDE091489}"/>
              </a:ext>
            </a:extLst>
          </p:cNvPr>
          <p:cNvPicPr>
            <a:picLocks noChangeAspect="1"/>
          </p:cNvPicPr>
          <p:nvPr/>
        </p:nvPicPr>
        <p:blipFill>
          <a:blip r:embed="rId2"/>
          <a:stretch>
            <a:fillRect/>
          </a:stretch>
        </p:blipFill>
        <p:spPr>
          <a:xfrm>
            <a:off x="7014327" y="1144382"/>
            <a:ext cx="1827730" cy="1759361"/>
          </a:xfrm>
          <a:prstGeom prst="rect">
            <a:avLst/>
          </a:prstGeom>
        </p:spPr>
      </p:pic>
      <p:sp>
        <p:nvSpPr>
          <p:cNvPr id="4" name="TextBox 3">
            <a:extLst>
              <a:ext uri="{FF2B5EF4-FFF2-40B4-BE49-F238E27FC236}">
                <a16:creationId xmlns:a16="http://schemas.microsoft.com/office/drawing/2014/main" id="{CA3E50D1-0830-44E2-884E-56D3C7A922DC}"/>
              </a:ext>
            </a:extLst>
          </p:cNvPr>
          <p:cNvSpPr txBox="1"/>
          <p:nvPr/>
        </p:nvSpPr>
        <p:spPr>
          <a:xfrm>
            <a:off x="174504" y="984202"/>
            <a:ext cx="6114614" cy="1969770"/>
          </a:xfrm>
          <a:prstGeom prst="rect">
            <a:avLst/>
          </a:prstGeom>
          <a:noFill/>
        </p:spPr>
        <p:txBody>
          <a:bodyPr wrap="square" rtlCol="0">
            <a:spAutoFit/>
          </a:bodyPr>
          <a:lstStyle/>
          <a:p>
            <a:pPr algn="l"/>
            <a:r>
              <a:rPr lang="en-US" sz="1800" b="0" i="0" dirty="0">
                <a:solidFill>
                  <a:schemeClr val="bg2">
                    <a:lumMod val="50000"/>
                    <a:lumOff val="50000"/>
                  </a:schemeClr>
                </a:solidFill>
                <a:effectLst/>
                <a:latin typeface="Verdana" panose="020B0604030504040204" pitchFamily="34" charset="0"/>
              </a:rPr>
              <a:t>So, a tree that is 260 cm tall is added to the "250-300" range.</a:t>
            </a:r>
          </a:p>
          <a:p>
            <a:pPr algn="l"/>
            <a:endParaRPr lang="en-US" sz="1800" b="0" i="0" dirty="0">
              <a:solidFill>
                <a:schemeClr val="bg2">
                  <a:lumMod val="50000"/>
                  <a:lumOff val="50000"/>
                </a:schemeClr>
              </a:solidFill>
              <a:effectLst/>
              <a:latin typeface="Verdana" panose="020B0604030504040204" pitchFamily="34" charset="0"/>
            </a:endParaRPr>
          </a:p>
          <a:p>
            <a:pPr algn="l"/>
            <a:r>
              <a:rPr lang="en-US" sz="1800" b="0" i="0" dirty="0">
                <a:solidFill>
                  <a:schemeClr val="bg2">
                    <a:lumMod val="50000"/>
                    <a:lumOff val="50000"/>
                  </a:schemeClr>
                </a:solidFill>
                <a:effectLst/>
                <a:latin typeface="Verdana" panose="020B0604030504040204" pitchFamily="34" charset="0"/>
              </a:rPr>
              <a:t>And here is the result: </a:t>
            </a:r>
            <a:r>
              <a:rPr lang="en-US" sz="1800" dirty="0">
                <a:solidFill>
                  <a:schemeClr val="bg2">
                    <a:lumMod val="50000"/>
                    <a:lumOff val="50000"/>
                  </a:schemeClr>
                </a:solidFill>
                <a:latin typeface="Verdana" panose="020B0604030504040204" pitchFamily="34" charset="0"/>
              </a:rPr>
              <a:t>You can see (for example) that there are </a:t>
            </a:r>
            <a:r>
              <a:rPr lang="en-US" sz="1800" b="1" dirty="0">
                <a:solidFill>
                  <a:schemeClr val="bg2">
                    <a:lumMod val="50000"/>
                    <a:lumOff val="50000"/>
                  </a:schemeClr>
                </a:solidFill>
                <a:latin typeface="Verdana" panose="020B0604030504040204" pitchFamily="34" charset="0"/>
              </a:rPr>
              <a:t>30 trees </a:t>
            </a:r>
            <a:r>
              <a:rPr lang="en-US" sz="1800" dirty="0">
                <a:solidFill>
                  <a:schemeClr val="bg2">
                    <a:lumMod val="50000"/>
                    <a:lumOff val="50000"/>
                  </a:schemeClr>
                </a:solidFill>
                <a:latin typeface="Verdana" panose="020B0604030504040204" pitchFamily="34" charset="0"/>
              </a:rPr>
              <a:t>from 150 cm to just below 200 cm tall</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098595869"/>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319C-B967-4DBC-B577-C36D61D4087E}"/>
              </a:ext>
            </a:extLst>
          </p:cNvPr>
          <p:cNvSpPr>
            <a:spLocks noGrp="1"/>
          </p:cNvSpPr>
          <p:nvPr>
            <p:ph type="title"/>
          </p:nvPr>
        </p:nvSpPr>
        <p:spPr>
          <a:xfrm>
            <a:off x="0" y="0"/>
            <a:ext cx="7280299" cy="640080"/>
          </a:xfrm>
        </p:spPr>
        <p:txBody>
          <a:bodyPr>
            <a:normAutofit/>
          </a:bodyPr>
          <a:lstStyle/>
          <a:p>
            <a:r>
              <a:rPr lang="en-US" sz="2200" dirty="0"/>
              <a:t>Difference between Bar chart and Histogram?</a:t>
            </a:r>
            <a:br>
              <a:rPr lang="en-US" sz="1500" dirty="0"/>
            </a:br>
            <a:endParaRPr lang="en-US" sz="1500" dirty="0"/>
          </a:p>
        </p:txBody>
      </p:sp>
      <p:pic>
        <p:nvPicPr>
          <p:cNvPr id="4" name="Picture 3">
            <a:extLst>
              <a:ext uri="{FF2B5EF4-FFF2-40B4-BE49-F238E27FC236}">
                <a16:creationId xmlns:a16="http://schemas.microsoft.com/office/drawing/2014/main" id="{2C7EC81D-861C-48BD-A0A8-B2F91ABA3322}"/>
              </a:ext>
            </a:extLst>
          </p:cNvPr>
          <p:cNvPicPr>
            <a:picLocks noChangeAspect="1"/>
          </p:cNvPicPr>
          <p:nvPr/>
        </p:nvPicPr>
        <p:blipFill>
          <a:blip r:embed="rId2"/>
          <a:stretch>
            <a:fillRect/>
          </a:stretch>
        </p:blipFill>
        <p:spPr>
          <a:xfrm>
            <a:off x="1307381" y="604652"/>
            <a:ext cx="3774169" cy="1537974"/>
          </a:xfrm>
          <a:prstGeom prst="rect">
            <a:avLst/>
          </a:prstGeom>
          <a:noFill/>
        </p:spPr>
      </p:pic>
      <p:pic>
        <p:nvPicPr>
          <p:cNvPr id="5" name="Picture 4">
            <a:extLst>
              <a:ext uri="{FF2B5EF4-FFF2-40B4-BE49-F238E27FC236}">
                <a16:creationId xmlns:a16="http://schemas.microsoft.com/office/drawing/2014/main" id="{AF69502C-67C4-4044-81C1-D6941ED26107}"/>
              </a:ext>
            </a:extLst>
          </p:cNvPr>
          <p:cNvPicPr>
            <a:picLocks noChangeAspect="1"/>
          </p:cNvPicPr>
          <p:nvPr/>
        </p:nvPicPr>
        <p:blipFill>
          <a:blip r:embed="rId3"/>
          <a:stretch>
            <a:fillRect/>
          </a:stretch>
        </p:blipFill>
        <p:spPr>
          <a:xfrm>
            <a:off x="583908" y="2304396"/>
            <a:ext cx="5321300" cy="2419350"/>
          </a:xfrm>
          <a:prstGeom prst="rect">
            <a:avLst/>
          </a:prstGeom>
        </p:spPr>
      </p:pic>
      <p:sp>
        <p:nvSpPr>
          <p:cNvPr id="6" name="TextBox 5">
            <a:extLst>
              <a:ext uri="{FF2B5EF4-FFF2-40B4-BE49-F238E27FC236}">
                <a16:creationId xmlns:a16="http://schemas.microsoft.com/office/drawing/2014/main" id="{20129627-80D3-4973-A282-9C67B56BC036}"/>
              </a:ext>
            </a:extLst>
          </p:cNvPr>
          <p:cNvSpPr txBox="1"/>
          <p:nvPr/>
        </p:nvSpPr>
        <p:spPr>
          <a:xfrm>
            <a:off x="5451499" y="565726"/>
            <a:ext cx="3471227" cy="1615827"/>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Histograms are a great way to show results of </a:t>
            </a:r>
            <a:r>
              <a:rPr lang="en-US" sz="1100" b="0" i="0" dirty="0">
                <a:solidFill>
                  <a:srgbClr val="333333"/>
                </a:solidFill>
                <a:effectLst/>
                <a:latin typeface="Verdana" panose="020B0604030504040204" pitchFamily="34" charset="0"/>
                <a:hlinkClick r:id="rId4"/>
              </a:rPr>
              <a:t>continuous data</a:t>
            </a:r>
            <a:r>
              <a:rPr lang="en-US" sz="1100" b="0" i="0" dirty="0">
                <a:solidFill>
                  <a:srgbClr val="333333"/>
                </a:solidFill>
                <a:effectLst/>
                <a:latin typeface="Verdana" panose="020B0604030504040204" pitchFamily="34" charset="0"/>
              </a:rPr>
              <a:t>, such as:</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weight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how much time</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etc.</a:t>
            </a:r>
          </a:p>
          <a:p>
            <a:pPr algn="l"/>
            <a:r>
              <a:rPr lang="en-US" sz="1100" b="0" i="0" dirty="0">
                <a:solidFill>
                  <a:srgbClr val="333333"/>
                </a:solidFill>
                <a:effectLst/>
                <a:latin typeface="Verdana" panose="020B0604030504040204" pitchFamily="34" charset="0"/>
              </a:rPr>
              <a:t>But when the data is in </a:t>
            </a:r>
            <a:r>
              <a:rPr lang="en-US" sz="1100" b="1" i="0" dirty="0">
                <a:solidFill>
                  <a:srgbClr val="333333"/>
                </a:solidFill>
                <a:effectLst/>
                <a:latin typeface="Verdana" panose="020B0604030504040204" pitchFamily="34" charset="0"/>
              </a:rPr>
              <a:t>categories</a:t>
            </a:r>
            <a:r>
              <a:rPr lang="en-US" sz="1100" b="0" i="0" dirty="0">
                <a:solidFill>
                  <a:srgbClr val="333333"/>
                </a:solidFill>
                <a:effectLst/>
                <a:latin typeface="Verdana" panose="020B0604030504040204" pitchFamily="34" charset="0"/>
              </a:rPr>
              <a:t> (such as Country or </a:t>
            </a:r>
            <a:r>
              <a:rPr lang="en-US" sz="1100" b="0" i="0" dirty="0" err="1">
                <a:solidFill>
                  <a:srgbClr val="333333"/>
                </a:solidFill>
                <a:effectLst/>
                <a:latin typeface="Verdana" panose="020B0604030504040204" pitchFamily="34" charset="0"/>
              </a:rPr>
              <a:t>Favourite</a:t>
            </a:r>
            <a:r>
              <a:rPr lang="en-US" sz="1100" b="0" i="0" dirty="0">
                <a:solidFill>
                  <a:srgbClr val="333333"/>
                </a:solidFill>
                <a:effectLst/>
                <a:latin typeface="Verdana" panose="020B0604030504040204" pitchFamily="34" charset="0"/>
              </a:rPr>
              <a:t> Movie), we should use a </a:t>
            </a:r>
            <a:r>
              <a:rPr lang="en-US" sz="1100" b="0" i="0" dirty="0">
                <a:solidFill>
                  <a:srgbClr val="333333"/>
                </a:solidFill>
                <a:effectLst/>
                <a:latin typeface="Verdana" panose="020B0604030504040204" pitchFamily="34" charset="0"/>
                <a:hlinkClick r:id="rId5"/>
              </a:rPr>
              <a:t>Bar Chart</a:t>
            </a:r>
            <a:r>
              <a:rPr lang="en-US" sz="1100" b="0" i="0" dirty="0">
                <a:solidFill>
                  <a:srgbClr val="333333"/>
                </a:solidFill>
                <a:effectLst/>
                <a:latin typeface="Verdana" panose="020B0604030504040204" pitchFamily="34" charset="0"/>
              </a:rPr>
              <a:t>.</a:t>
            </a:r>
          </a:p>
        </p:txBody>
      </p:sp>
    </p:spTree>
    <p:extLst>
      <p:ext uri="{BB962C8B-B14F-4D97-AF65-F5344CB8AC3E}">
        <p14:creationId xmlns:p14="http://schemas.microsoft.com/office/powerpoint/2010/main" val="209970773"/>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00B5-B4A0-49F0-B8B8-411104EA6D5A}"/>
              </a:ext>
            </a:extLst>
          </p:cNvPr>
          <p:cNvSpPr>
            <a:spLocks noGrp="1"/>
          </p:cNvSpPr>
          <p:nvPr>
            <p:ph type="title"/>
          </p:nvPr>
        </p:nvSpPr>
        <p:spPr>
          <a:xfrm>
            <a:off x="0" y="22860"/>
            <a:ext cx="4295219" cy="640080"/>
          </a:xfrm>
        </p:spPr>
        <p:txBody>
          <a:bodyPr/>
          <a:lstStyle/>
          <a:p>
            <a:r>
              <a:rPr lang="en-US" dirty="0"/>
              <a:t>Frequency Histogram</a:t>
            </a:r>
          </a:p>
        </p:txBody>
      </p:sp>
      <p:sp>
        <p:nvSpPr>
          <p:cNvPr id="3" name="Content Placeholder 2">
            <a:extLst>
              <a:ext uri="{FF2B5EF4-FFF2-40B4-BE49-F238E27FC236}">
                <a16:creationId xmlns:a16="http://schemas.microsoft.com/office/drawing/2014/main" id="{DEEEA18E-63DE-4CC5-A149-9DD21D04AE4B}"/>
              </a:ext>
            </a:extLst>
          </p:cNvPr>
          <p:cNvSpPr>
            <a:spLocks noGrp="1"/>
          </p:cNvSpPr>
          <p:nvPr>
            <p:ph sz="half" idx="13"/>
          </p:nvPr>
        </p:nvSpPr>
        <p:spPr>
          <a:xfrm>
            <a:off x="162637" y="1021894"/>
            <a:ext cx="8122804" cy="3200400"/>
          </a:xfrm>
        </p:spPr>
        <p:txBody>
          <a:bodyPr/>
          <a:lstStyle/>
          <a:p>
            <a:r>
              <a:rPr lang="en-US" b="0" i="0" dirty="0">
                <a:solidFill>
                  <a:srgbClr val="333333"/>
                </a:solidFill>
                <a:effectLst/>
                <a:latin typeface="Verdana" panose="020B0604030504040204" pitchFamily="34" charset="0"/>
              </a:rPr>
              <a:t>A Frequency Histogram is a special graph that uses vertical columns to show frequencies (how many times each score occurs):</a:t>
            </a:r>
            <a:endParaRPr lang="en-US" dirty="0"/>
          </a:p>
        </p:txBody>
      </p:sp>
      <p:pic>
        <p:nvPicPr>
          <p:cNvPr id="5" name="Picture 4">
            <a:extLst>
              <a:ext uri="{FF2B5EF4-FFF2-40B4-BE49-F238E27FC236}">
                <a16:creationId xmlns:a16="http://schemas.microsoft.com/office/drawing/2014/main" id="{F805CE92-2871-4815-B6D7-19282192ABEA}"/>
              </a:ext>
            </a:extLst>
          </p:cNvPr>
          <p:cNvPicPr>
            <a:picLocks noChangeAspect="1"/>
          </p:cNvPicPr>
          <p:nvPr/>
        </p:nvPicPr>
        <p:blipFill>
          <a:blip r:embed="rId2"/>
          <a:stretch>
            <a:fillRect/>
          </a:stretch>
        </p:blipFill>
        <p:spPr>
          <a:xfrm>
            <a:off x="2096940" y="1756207"/>
            <a:ext cx="2198279" cy="2365399"/>
          </a:xfrm>
          <a:prstGeom prst="rect">
            <a:avLst/>
          </a:prstGeom>
        </p:spPr>
      </p:pic>
      <p:sp>
        <p:nvSpPr>
          <p:cNvPr id="6" name="TextBox 5">
            <a:extLst>
              <a:ext uri="{FF2B5EF4-FFF2-40B4-BE49-F238E27FC236}">
                <a16:creationId xmlns:a16="http://schemas.microsoft.com/office/drawing/2014/main" id="{9F19E738-DFF2-4014-8A2C-7A2B1FE43B4A}"/>
              </a:ext>
            </a:extLst>
          </p:cNvPr>
          <p:cNvSpPr txBox="1"/>
          <p:nvPr/>
        </p:nvSpPr>
        <p:spPr>
          <a:xfrm>
            <a:off x="5514321" y="2324391"/>
            <a:ext cx="3148048" cy="769441"/>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Here I have added up how often 1 occurs (2 times),</a:t>
            </a:r>
            <a:br>
              <a:rPr lang="en-US" sz="1100" dirty="0"/>
            </a:br>
            <a:r>
              <a:rPr lang="en-US" sz="1100" b="0" i="0" dirty="0">
                <a:solidFill>
                  <a:srgbClr val="333333"/>
                </a:solidFill>
                <a:effectLst/>
                <a:latin typeface="Verdana" panose="020B0604030504040204" pitchFamily="34" charset="0"/>
              </a:rPr>
              <a:t>how often 2 occurs (5 times), </a:t>
            </a:r>
            <a:r>
              <a:rPr lang="en-US" sz="1100" b="0" i="0" dirty="0" err="1">
                <a:solidFill>
                  <a:srgbClr val="333333"/>
                </a:solidFill>
                <a:effectLst/>
                <a:latin typeface="Verdana" panose="020B0604030504040204" pitchFamily="34" charset="0"/>
              </a:rPr>
              <a:t>etc</a:t>
            </a:r>
            <a:r>
              <a:rPr lang="en-US" sz="1100" b="0" i="0" dirty="0">
                <a:solidFill>
                  <a:srgbClr val="333333"/>
                </a:solidFill>
                <a:effectLst/>
                <a:latin typeface="Verdana" panose="020B0604030504040204" pitchFamily="34" charset="0"/>
              </a:rPr>
              <a:t>,</a:t>
            </a:r>
            <a:br>
              <a:rPr lang="en-US" sz="1100" dirty="0"/>
            </a:br>
            <a:r>
              <a:rPr lang="en-US" sz="1100" b="0" i="0" dirty="0">
                <a:solidFill>
                  <a:srgbClr val="333333"/>
                </a:solidFill>
                <a:effectLst/>
                <a:latin typeface="Verdana" panose="020B0604030504040204" pitchFamily="34" charset="0"/>
              </a:rPr>
              <a:t>and shown them as a histogram.</a:t>
            </a:r>
            <a:endParaRPr lang="en-US" sz="1400" dirty="0">
              <a:solidFill>
                <a:schemeClr val="bg2"/>
              </a:solidFill>
              <a:latin typeface="+mn-lt"/>
            </a:endParaRPr>
          </a:p>
        </p:txBody>
      </p:sp>
    </p:spTree>
    <p:extLst>
      <p:ext uri="{BB962C8B-B14F-4D97-AF65-F5344CB8AC3E}">
        <p14:creationId xmlns:p14="http://schemas.microsoft.com/office/powerpoint/2010/main" val="2761370973"/>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E449-810C-4947-8A30-C5C6A047DDE9}"/>
              </a:ext>
            </a:extLst>
          </p:cNvPr>
          <p:cNvSpPr>
            <a:spLocks noGrp="1"/>
          </p:cNvSpPr>
          <p:nvPr>
            <p:ph type="title"/>
          </p:nvPr>
        </p:nvSpPr>
        <p:spPr>
          <a:xfrm>
            <a:off x="0" y="0"/>
            <a:ext cx="8298577" cy="640080"/>
          </a:xfrm>
        </p:spPr>
        <p:txBody>
          <a:bodyPr/>
          <a:lstStyle/>
          <a:p>
            <a:r>
              <a:rPr lang="en-US" dirty="0"/>
              <a:t>Normal Distribution</a:t>
            </a:r>
          </a:p>
        </p:txBody>
      </p:sp>
      <p:sp>
        <p:nvSpPr>
          <p:cNvPr id="3" name="Content Placeholder 2">
            <a:extLst>
              <a:ext uri="{FF2B5EF4-FFF2-40B4-BE49-F238E27FC236}">
                <a16:creationId xmlns:a16="http://schemas.microsoft.com/office/drawing/2014/main" id="{2B48B4E7-A91E-41DB-854D-B66CBEEBA92C}"/>
              </a:ext>
            </a:extLst>
          </p:cNvPr>
          <p:cNvSpPr>
            <a:spLocks noGrp="1"/>
          </p:cNvSpPr>
          <p:nvPr>
            <p:ph sz="half" idx="13"/>
          </p:nvPr>
        </p:nvSpPr>
        <p:spPr>
          <a:xfrm>
            <a:off x="0" y="547244"/>
            <a:ext cx="9065124" cy="3200400"/>
          </a:xfrm>
        </p:spPr>
        <p:txBody>
          <a:bodyPr/>
          <a:lstStyle/>
          <a:p>
            <a:r>
              <a:rPr lang="en-US" b="0" i="0" dirty="0">
                <a:solidFill>
                  <a:schemeClr val="bg2">
                    <a:lumMod val="50000"/>
                    <a:lumOff val="50000"/>
                  </a:schemeClr>
                </a:solidFill>
                <a:effectLst/>
                <a:latin typeface="Verdana" panose="020B0604030504040204" pitchFamily="34" charset="0"/>
              </a:rPr>
              <a:t>Data can be "distributed" (spread out) in different ways.</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0B486642-3923-4FF0-9B98-6FC95566A6AA}"/>
              </a:ext>
            </a:extLst>
          </p:cNvPr>
          <p:cNvPicPr>
            <a:picLocks noChangeAspect="1"/>
          </p:cNvPicPr>
          <p:nvPr/>
        </p:nvPicPr>
        <p:blipFill>
          <a:blip r:embed="rId2"/>
          <a:stretch>
            <a:fillRect/>
          </a:stretch>
        </p:blipFill>
        <p:spPr>
          <a:xfrm>
            <a:off x="1131584" y="911681"/>
            <a:ext cx="3440416" cy="1677083"/>
          </a:xfrm>
          <a:prstGeom prst="rect">
            <a:avLst/>
          </a:prstGeom>
        </p:spPr>
      </p:pic>
      <p:pic>
        <p:nvPicPr>
          <p:cNvPr id="7" name="Picture 6">
            <a:extLst>
              <a:ext uri="{FF2B5EF4-FFF2-40B4-BE49-F238E27FC236}">
                <a16:creationId xmlns:a16="http://schemas.microsoft.com/office/drawing/2014/main" id="{B8949DF2-72CB-4E05-BB91-D4723A9CD9FD}"/>
              </a:ext>
            </a:extLst>
          </p:cNvPr>
          <p:cNvPicPr>
            <a:picLocks noChangeAspect="1"/>
          </p:cNvPicPr>
          <p:nvPr/>
        </p:nvPicPr>
        <p:blipFill>
          <a:blip r:embed="rId3"/>
          <a:stretch>
            <a:fillRect/>
          </a:stretch>
        </p:blipFill>
        <p:spPr>
          <a:xfrm>
            <a:off x="4771115" y="1076325"/>
            <a:ext cx="1566863" cy="1495425"/>
          </a:xfrm>
          <a:prstGeom prst="rect">
            <a:avLst/>
          </a:prstGeom>
        </p:spPr>
      </p:pic>
      <p:pic>
        <p:nvPicPr>
          <p:cNvPr id="9" name="Picture 8">
            <a:extLst>
              <a:ext uri="{FF2B5EF4-FFF2-40B4-BE49-F238E27FC236}">
                <a16:creationId xmlns:a16="http://schemas.microsoft.com/office/drawing/2014/main" id="{31EBBA0A-2C14-4CC3-BC2F-11A65B17871E}"/>
              </a:ext>
            </a:extLst>
          </p:cNvPr>
          <p:cNvPicPr>
            <a:picLocks noChangeAspect="1"/>
          </p:cNvPicPr>
          <p:nvPr/>
        </p:nvPicPr>
        <p:blipFill>
          <a:blip r:embed="rId4"/>
          <a:stretch>
            <a:fillRect/>
          </a:stretch>
        </p:blipFill>
        <p:spPr>
          <a:xfrm>
            <a:off x="1986552" y="3242908"/>
            <a:ext cx="3440416" cy="1648533"/>
          </a:xfrm>
          <a:prstGeom prst="rect">
            <a:avLst/>
          </a:prstGeom>
        </p:spPr>
      </p:pic>
      <p:sp>
        <p:nvSpPr>
          <p:cNvPr id="10" name="TextBox 9">
            <a:extLst>
              <a:ext uri="{FF2B5EF4-FFF2-40B4-BE49-F238E27FC236}">
                <a16:creationId xmlns:a16="http://schemas.microsoft.com/office/drawing/2014/main" id="{E9F194E7-7F64-4C16-9487-1D5CACD12279}"/>
              </a:ext>
            </a:extLst>
          </p:cNvPr>
          <p:cNvSpPr txBox="1"/>
          <p:nvPr/>
        </p:nvSpPr>
        <p:spPr>
          <a:xfrm>
            <a:off x="0" y="2860365"/>
            <a:ext cx="2205728"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Normal Distribution : </a:t>
            </a:r>
          </a:p>
        </p:txBody>
      </p:sp>
    </p:spTree>
    <p:extLst>
      <p:ext uri="{BB962C8B-B14F-4D97-AF65-F5344CB8AC3E}">
        <p14:creationId xmlns:p14="http://schemas.microsoft.com/office/powerpoint/2010/main" val="2608275495"/>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D2AC30-CBBF-43EB-AF23-963B8A7A6A13}"/>
              </a:ext>
            </a:extLst>
          </p:cNvPr>
          <p:cNvSpPr/>
          <p:nvPr/>
        </p:nvSpPr>
        <p:spPr>
          <a:xfrm>
            <a:off x="132621" y="1777656"/>
            <a:ext cx="7545547" cy="48391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7" name="Picture 6" descr="A hand holding a sign&#10;&#10;Description automatically generated with low confidence">
            <a:extLst>
              <a:ext uri="{FF2B5EF4-FFF2-40B4-BE49-F238E27FC236}">
                <a16:creationId xmlns:a16="http://schemas.microsoft.com/office/drawing/2014/main" id="{E7CF08A8-2253-494F-B061-34EC8A35B2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2633" y="3365844"/>
            <a:ext cx="2237462" cy="1491641"/>
          </a:xfrm>
          <a:prstGeom prst="rect">
            <a:avLst/>
          </a:prstGeom>
        </p:spPr>
      </p:pic>
      <p:sp>
        <p:nvSpPr>
          <p:cNvPr id="2" name="Title 1">
            <a:extLst>
              <a:ext uri="{FF2B5EF4-FFF2-40B4-BE49-F238E27FC236}">
                <a16:creationId xmlns:a16="http://schemas.microsoft.com/office/drawing/2014/main" id="{0346C8A9-0ABB-4118-8AEB-EBEA4B84D459}"/>
              </a:ext>
            </a:extLst>
          </p:cNvPr>
          <p:cNvSpPr>
            <a:spLocks noGrp="1"/>
          </p:cNvSpPr>
          <p:nvPr>
            <p:ph type="title"/>
          </p:nvPr>
        </p:nvSpPr>
        <p:spPr>
          <a:xfrm>
            <a:off x="80166" y="52681"/>
            <a:ext cx="7955280" cy="640080"/>
          </a:xfrm>
        </p:spPr>
        <p:txBody>
          <a:bodyPr/>
          <a:lstStyle/>
          <a:p>
            <a:r>
              <a:rPr lang="en-US" dirty="0"/>
              <a:t>Population &amp; Sample</a:t>
            </a:r>
          </a:p>
        </p:txBody>
      </p:sp>
      <p:sp>
        <p:nvSpPr>
          <p:cNvPr id="3" name="Content Placeholder 2">
            <a:extLst>
              <a:ext uri="{FF2B5EF4-FFF2-40B4-BE49-F238E27FC236}">
                <a16:creationId xmlns:a16="http://schemas.microsoft.com/office/drawing/2014/main" id="{ED8E31E5-95A7-4252-A308-0E980CDDFA19}"/>
              </a:ext>
            </a:extLst>
          </p:cNvPr>
          <p:cNvSpPr>
            <a:spLocks noGrp="1"/>
          </p:cNvSpPr>
          <p:nvPr>
            <p:ph sz="half" idx="1"/>
          </p:nvPr>
        </p:nvSpPr>
        <p:spPr>
          <a:xfrm>
            <a:off x="80166" y="692761"/>
            <a:ext cx="7924386" cy="3200400"/>
          </a:xfrm>
        </p:spPr>
        <p:txBody>
          <a:bodyPr/>
          <a:lstStyle/>
          <a:p>
            <a:r>
              <a:rPr lang="en-US" dirty="0">
                <a:solidFill>
                  <a:schemeClr val="bg2">
                    <a:lumMod val="50000"/>
                    <a:lumOff val="50000"/>
                  </a:schemeClr>
                </a:solidFill>
              </a:rPr>
              <a:t>A </a:t>
            </a:r>
            <a:r>
              <a:rPr lang="en-US" b="1" dirty="0">
                <a:solidFill>
                  <a:schemeClr val="bg1"/>
                </a:solidFill>
              </a:rPr>
              <a:t>population</a:t>
            </a:r>
            <a:r>
              <a:rPr lang="en-US" dirty="0">
                <a:solidFill>
                  <a:schemeClr val="bg2">
                    <a:lumMod val="50000"/>
                    <a:lumOff val="50000"/>
                  </a:schemeClr>
                </a:solidFill>
              </a:rPr>
              <a:t> is the collection of all items of interest to our study and is usually denoted with an uppercase N.. The numbers we've obtained when using a population are called parameters..</a:t>
            </a:r>
          </a:p>
          <a:p>
            <a:r>
              <a:rPr lang="en-US" dirty="0">
                <a:solidFill>
                  <a:schemeClr val="bg2">
                    <a:lumMod val="50000"/>
                    <a:lumOff val="50000"/>
                  </a:schemeClr>
                </a:solidFill>
              </a:rPr>
              <a:t>A </a:t>
            </a:r>
            <a:r>
              <a:rPr lang="en-US" b="1" dirty="0">
                <a:solidFill>
                  <a:schemeClr val="bg1"/>
                </a:solidFill>
              </a:rPr>
              <a:t>sample</a:t>
            </a:r>
            <a:r>
              <a:rPr lang="en-US" dirty="0">
                <a:solidFill>
                  <a:schemeClr val="bg2">
                    <a:lumMod val="50000"/>
                    <a:lumOff val="50000"/>
                  </a:schemeClr>
                </a:solidFill>
              </a:rPr>
              <a:t> is a subset of the population and is denoted with a lowercase n and the numbers we've obtained when working with the sample are called statistics.</a:t>
            </a:r>
          </a:p>
        </p:txBody>
      </p:sp>
      <p:pic>
        <p:nvPicPr>
          <p:cNvPr id="5" name="Picture 4" descr="A picture containing tree, outdoor, sky, grass&#10;&#10;Description automatically generated">
            <a:extLst>
              <a:ext uri="{FF2B5EF4-FFF2-40B4-BE49-F238E27FC236}">
                <a16:creationId xmlns:a16="http://schemas.microsoft.com/office/drawing/2014/main" id="{431BA9D4-D8FA-4E00-8D33-B168C9712A2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3330" y="2571750"/>
            <a:ext cx="2138607" cy="1247197"/>
          </a:xfrm>
          <a:prstGeom prst="rect">
            <a:avLst/>
          </a:prstGeom>
        </p:spPr>
      </p:pic>
      <p:pic>
        <p:nvPicPr>
          <p:cNvPr id="10" name="Picture 9">
            <a:extLst>
              <a:ext uri="{FF2B5EF4-FFF2-40B4-BE49-F238E27FC236}">
                <a16:creationId xmlns:a16="http://schemas.microsoft.com/office/drawing/2014/main" id="{356CE689-21BC-4E4B-B48F-87112F3A0EA6}"/>
              </a:ext>
            </a:extLst>
          </p:cNvPr>
          <p:cNvPicPr>
            <a:picLocks noChangeAspect="1"/>
          </p:cNvPicPr>
          <p:nvPr/>
        </p:nvPicPr>
        <p:blipFill>
          <a:blip r:embed="rId6"/>
          <a:stretch>
            <a:fillRect/>
          </a:stretch>
        </p:blipFill>
        <p:spPr>
          <a:xfrm>
            <a:off x="4481048" y="2411832"/>
            <a:ext cx="4324457" cy="2378765"/>
          </a:xfrm>
          <a:prstGeom prst="rect">
            <a:avLst/>
          </a:prstGeom>
        </p:spPr>
      </p:pic>
      <p:sp>
        <p:nvSpPr>
          <p:cNvPr id="11" name="TextBox 10">
            <a:extLst>
              <a:ext uri="{FF2B5EF4-FFF2-40B4-BE49-F238E27FC236}">
                <a16:creationId xmlns:a16="http://schemas.microsoft.com/office/drawing/2014/main" id="{828B196D-C3C6-48AA-BBC5-176FE77028BF}"/>
              </a:ext>
            </a:extLst>
          </p:cNvPr>
          <p:cNvSpPr txBox="1"/>
          <p:nvPr/>
        </p:nvSpPr>
        <p:spPr>
          <a:xfrm>
            <a:off x="132622" y="1777656"/>
            <a:ext cx="759800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Arial" panose="020B0604020202020204" pitchFamily="34" charset="0"/>
                <a:cs typeface="Arial" panose="020B0604020202020204" pitchFamily="34" charset="0"/>
              </a:rPr>
              <a:t>Example : Let's say we want to perform a survey of the job prospects of the students studying in the New York University, what is the population?</a:t>
            </a:r>
          </a:p>
          <a:p>
            <a:pPr>
              <a:spcBef>
                <a:spcPts val="0"/>
              </a:spcBef>
              <a:spcAft>
                <a:spcPts val="0"/>
              </a:spcAft>
              <a:buClr>
                <a:schemeClr val="bg1"/>
              </a:buClr>
            </a:pPr>
            <a:r>
              <a:rPr lang="en-US" sz="1400" dirty="0">
                <a:solidFill>
                  <a:schemeClr val="bg2"/>
                </a:solidFill>
                <a:latin typeface="+mn-lt"/>
              </a:rPr>
              <a:t> </a:t>
            </a:r>
          </a:p>
        </p:txBody>
      </p:sp>
    </p:spTree>
    <p:extLst>
      <p:ext uri="{BB962C8B-B14F-4D97-AF65-F5344CB8AC3E}">
        <p14:creationId xmlns:p14="http://schemas.microsoft.com/office/powerpoint/2010/main" val="1833670930"/>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639C-8CEC-428A-9B08-0BF1C8C1A8AE}"/>
              </a:ext>
            </a:extLst>
          </p:cNvPr>
          <p:cNvSpPr>
            <a:spLocks noGrp="1"/>
          </p:cNvSpPr>
          <p:nvPr>
            <p:ph type="title"/>
          </p:nvPr>
        </p:nvSpPr>
        <p:spPr>
          <a:xfrm>
            <a:off x="0" y="0"/>
            <a:ext cx="7782046" cy="640080"/>
          </a:xfrm>
        </p:spPr>
        <p:txBody>
          <a:bodyPr/>
          <a:lstStyle/>
          <a:p>
            <a:r>
              <a:rPr lang="en-US" dirty="0"/>
              <a:t>Normal Distribution - Continued</a:t>
            </a:r>
          </a:p>
        </p:txBody>
      </p:sp>
      <p:sp>
        <p:nvSpPr>
          <p:cNvPr id="3" name="Content Placeholder 2">
            <a:extLst>
              <a:ext uri="{FF2B5EF4-FFF2-40B4-BE49-F238E27FC236}">
                <a16:creationId xmlns:a16="http://schemas.microsoft.com/office/drawing/2014/main" id="{D6C06C03-2BE3-4DB4-AD24-8584747C8398}"/>
              </a:ext>
            </a:extLst>
          </p:cNvPr>
          <p:cNvSpPr>
            <a:spLocks noGrp="1"/>
          </p:cNvSpPr>
          <p:nvPr>
            <p:ph sz="half" idx="13"/>
          </p:nvPr>
        </p:nvSpPr>
        <p:spPr>
          <a:xfrm>
            <a:off x="57935" y="640080"/>
            <a:ext cx="7962260" cy="3200400"/>
          </a:xfrm>
        </p:spPr>
        <p:txBody>
          <a:bodyPr/>
          <a:lstStyle/>
          <a:p>
            <a:r>
              <a:rPr lang="en-US" b="0" i="0" dirty="0">
                <a:solidFill>
                  <a:srgbClr val="333333"/>
                </a:solidFill>
                <a:effectLst/>
                <a:latin typeface="Verdana" panose="020B0604030504040204" pitchFamily="34" charset="0"/>
              </a:rPr>
              <a:t>It is often called a "Bell Curve“ because it looks like a bell.</a:t>
            </a:r>
            <a:endParaRPr lang="en-US" dirty="0">
              <a:solidFill>
                <a:srgbClr val="333333"/>
              </a:solidFill>
              <a:latin typeface="Verdana" panose="020B0604030504040204" pitchFamily="34" charset="0"/>
            </a:endParaRPr>
          </a:p>
          <a:p>
            <a:pPr algn="l"/>
            <a:r>
              <a:rPr lang="en-US" b="0" i="0" dirty="0">
                <a:solidFill>
                  <a:srgbClr val="333333"/>
                </a:solidFill>
                <a:effectLst/>
                <a:latin typeface="Verdana" panose="020B0604030504040204" pitchFamily="34" charset="0"/>
              </a:rPr>
              <a:t>Many things closely follow a Normal Distribution:</a:t>
            </a:r>
          </a:p>
          <a:p>
            <a:pPr lvl="1">
              <a:buFont typeface="Arial" panose="020B0604020202020204" pitchFamily="34" charset="0"/>
              <a:buChar char="•"/>
            </a:pPr>
            <a:r>
              <a:rPr lang="en-US" b="0" i="0" dirty="0">
                <a:solidFill>
                  <a:srgbClr val="333333"/>
                </a:solidFill>
                <a:effectLst/>
                <a:latin typeface="Verdana" panose="020B0604030504040204" pitchFamily="34" charset="0"/>
              </a:rPr>
              <a:t>heights of people</a:t>
            </a:r>
          </a:p>
          <a:p>
            <a:pPr lvl="1">
              <a:buFont typeface="Arial" panose="020B0604020202020204" pitchFamily="34" charset="0"/>
              <a:buChar char="•"/>
            </a:pPr>
            <a:r>
              <a:rPr lang="en-US" b="0" i="0" dirty="0">
                <a:solidFill>
                  <a:srgbClr val="333333"/>
                </a:solidFill>
                <a:effectLst/>
                <a:latin typeface="Verdana" panose="020B0604030504040204" pitchFamily="34" charset="0"/>
              </a:rPr>
              <a:t>size of things produced by machines</a:t>
            </a:r>
          </a:p>
          <a:p>
            <a:pPr lvl="1">
              <a:buFont typeface="Arial" panose="020B0604020202020204" pitchFamily="34" charset="0"/>
              <a:buChar char="•"/>
            </a:pPr>
            <a:r>
              <a:rPr lang="en-US" b="0" i="0" dirty="0">
                <a:solidFill>
                  <a:srgbClr val="333333"/>
                </a:solidFill>
                <a:effectLst/>
                <a:latin typeface="Verdana" panose="020B0604030504040204" pitchFamily="34" charset="0"/>
              </a:rPr>
              <a:t>errors in measurements</a:t>
            </a:r>
          </a:p>
          <a:p>
            <a:pPr lvl="1">
              <a:buFont typeface="Arial" panose="020B0604020202020204" pitchFamily="34" charset="0"/>
              <a:buChar char="•"/>
            </a:pPr>
            <a:r>
              <a:rPr lang="en-US" b="0" i="0" dirty="0">
                <a:solidFill>
                  <a:srgbClr val="333333"/>
                </a:solidFill>
                <a:effectLst/>
                <a:latin typeface="Verdana" panose="020B0604030504040204" pitchFamily="34" charset="0"/>
              </a:rPr>
              <a:t>blood pressure</a:t>
            </a:r>
          </a:p>
          <a:p>
            <a:pPr lvl="1">
              <a:buFont typeface="Arial" panose="020B0604020202020204" pitchFamily="34" charset="0"/>
              <a:buChar char="•"/>
            </a:pPr>
            <a:r>
              <a:rPr lang="en-US" b="0" i="0" dirty="0">
                <a:solidFill>
                  <a:srgbClr val="333333"/>
                </a:solidFill>
                <a:effectLst/>
                <a:latin typeface="Verdana" panose="020B0604030504040204" pitchFamily="34" charset="0"/>
              </a:rPr>
              <a:t>marks on a test</a:t>
            </a:r>
          </a:p>
          <a:p>
            <a:endParaRPr lang="en-US" dirty="0"/>
          </a:p>
        </p:txBody>
      </p:sp>
      <p:pic>
        <p:nvPicPr>
          <p:cNvPr id="5" name="Picture 4">
            <a:extLst>
              <a:ext uri="{FF2B5EF4-FFF2-40B4-BE49-F238E27FC236}">
                <a16:creationId xmlns:a16="http://schemas.microsoft.com/office/drawing/2014/main" id="{323A7D53-51A0-43DB-B005-CF90D9BB7DFE}"/>
              </a:ext>
            </a:extLst>
          </p:cNvPr>
          <p:cNvPicPr>
            <a:picLocks noChangeAspect="1"/>
          </p:cNvPicPr>
          <p:nvPr/>
        </p:nvPicPr>
        <p:blipFill>
          <a:blip r:embed="rId2"/>
          <a:stretch>
            <a:fillRect/>
          </a:stretch>
        </p:blipFill>
        <p:spPr>
          <a:xfrm>
            <a:off x="1123805" y="2571750"/>
            <a:ext cx="5402732" cy="1931670"/>
          </a:xfrm>
          <a:prstGeom prst="rect">
            <a:avLst/>
          </a:prstGeom>
        </p:spPr>
      </p:pic>
    </p:spTree>
    <p:extLst>
      <p:ext uri="{BB962C8B-B14F-4D97-AF65-F5344CB8AC3E}">
        <p14:creationId xmlns:p14="http://schemas.microsoft.com/office/powerpoint/2010/main" val="1274034444"/>
      </p:ext>
    </p:extLst>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6DBB-8ECF-4567-A38D-5A24476D6577}"/>
              </a:ext>
            </a:extLst>
          </p:cNvPr>
          <p:cNvSpPr>
            <a:spLocks noGrp="1"/>
          </p:cNvSpPr>
          <p:nvPr>
            <p:ph type="title"/>
          </p:nvPr>
        </p:nvSpPr>
        <p:spPr>
          <a:xfrm>
            <a:off x="0" y="22860"/>
            <a:ext cx="8598724" cy="640080"/>
          </a:xfrm>
        </p:spPr>
        <p:txBody>
          <a:bodyPr/>
          <a:lstStyle/>
          <a:p>
            <a:r>
              <a:rPr lang="en-US" dirty="0"/>
              <a:t>Correlation</a:t>
            </a:r>
          </a:p>
        </p:txBody>
      </p:sp>
      <p:sp>
        <p:nvSpPr>
          <p:cNvPr id="3" name="Content Placeholder 2">
            <a:extLst>
              <a:ext uri="{FF2B5EF4-FFF2-40B4-BE49-F238E27FC236}">
                <a16:creationId xmlns:a16="http://schemas.microsoft.com/office/drawing/2014/main" id="{B7539B1F-DF25-4AA4-977D-D1A34E8A7D99}"/>
              </a:ext>
            </a:extLst>
          </p:cNvPr>
          <p:cNvSpPr>
            <a:spLocks noGrp="1"/>
          </p:cNvSpPr>
          <p:nvPr>
            <p:ph sz="half" idx="13"/>
          </p:nvPr>
        </p:nvSpPr>
        <p:spPr>
          <a:xfrm>
            <a:off x="0" y="505363"/>
            <a:ext cx="8918541" cy="3200400"/>
          </a:xfrm>
        </p:spPr>
        <p:txBody>
          <a:bodyPr/>
          <a:lstStyle/>
          <a:p>
            <a:r>
              <a:rPr lang="en-US" b="0" i="0" dirty="0">
                <a:solidFill>
                  <a:schemeClr val="bg2">
                    <a:lumMod val="50000"/>
                    <a:lumOff val="50000"/>
                  </a:schemeClr>
                </a:solidFill>
                <a:effectLst/>
                <a:latin typeface="Verdana" panose="020B0604030504040204" pitchFamily="34" charset="0"/>
              </a:rPr>
              <a:t>When two sets of data are strongly linked together, we say they have a </a:t>
            </a:r>
            <a:r>
              <a:rPr lang="en-US" b="1" i="0" dirty="0">
                <a:solidFill>
                  <a:schemeClr val="bg2">
                    <a:lumMod val="50000"/>
                    <a:lumOff val="50000"/>
                  </a:schemeClr>
                </a:solidFill>
                <a:effectLst/>
                <a:latin typeface="Verdana" panose="020B0604030504040204" pitchFamily="34" charset="0"/>
              </a:rPr>
              <a:t>High Correlation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7DB1435-794D-4ED8-9D47-3925A9A143B1}"/>
              </a:ext>
            </a:extLst>
          </p:cNvPr>
          <p:cNvPicPr>
            <a:picLocks noChangeAspect="1"/>
          </p:cNvPicPr>
          <p:nvPr/>
        </p:nvPicPr>
        <p:blipFill>
          <a:blip r:embed="rId2"/>
          <a:stretch>
            <a:fillRect/>
          </a:stretch>
        </p:blipFill>
        <p:spPr>
          <a:xfrm>
            <a:off x="481667" y="794865"/>
            <a:ext cx="4467225" cy="2171700"/>
          </a:xfrm>
          <a:prstGeom prst="rect">
            <a:avLst/>
          </a:prstGeom>
        </p:spPr>
      </p:pic>
      <p:pic>
        <p:nvPicPr>
          <p:cNvPr id="7" name="Picture 6">
            <a:extLst>
              <a:ext uri="{FF2B5EF4-FFF2-40B4-BE49-F238E27FC236}">
                <a16:creationId xmlns:a16="http://schemas.microsoft.com/office/drawing/2014/main" id="{DE30AE90-61F3-4883-93FA-EA1B18A2BD3C}"/>
              </a:ext>
            </a:extLst>
          </p:cNvPr>
          <p:cNvPicPr>
            <a:picLocks noChangeAspect="1"/>
          </p:cNvPicPr>
          <p:nvPr/>
        </p:nvPicPr>
        <p:blipFill>
          <a:blip r:embed="rId3"/>
          <a:stretch>
            <a:fillRect/>
          </a:stretch>
        </p:blipFill>
        <p:spPr>
          <a:xfrm>
            <a:off x="5094349" y="794865"/>
            <a:ext cx="1524000" cy="2114550"/>
          </a:xfrm>
          <a:prstGeom prst="rect">
            <a:avLst/>
          </a:prstGeom>
        </p:spPr>
      </p:pic>
      <p:pic>
        <p:nvPicPr>
          <p:cNvPr id="9" name="Picture 8">
            <a:extLst>
              <a:ext uri="{FF2B5EF4-FFF2-40B4-BE49-F238E27FC236}">
                <a16:creationId xmlns:a16="http://schemas.microsoft.com/office/drawing/2014/main" id="{340E5063-21FB-4C74-8F96-B906EFD88A76}"/>
              </a:ext>
            </a:extLst>
          </p:cNvPr>
          <p:cNvPicPr>
            <a:picLocks noChangeAspect="1"/>
          </p:cNvPicPr>
          <p:nvPr/>
        </p:nvPicPr>
        <p:blipFill>
          <a:blip r:embed="rId4"/>
          <a:stretch>
            <a:fillRect/>
          </a:stretch>
        </p:blipFill>
        <p:spPr>
          <a:xfrm>
            <a:off x="1785465" y="3000375"/>
            <a:ext cx="3896379" cy="1992467"/>
          </a:xfrm>
          <a:prstGeom prst="rect">
            <a:avLst/>
          </a:prstGeom>
        </p:spPr>
      </p:pic>
    </p:spTree>
    <p:extLst>
      <p:ext uri="{BB962C8B-B14F-4D97-AF65-F5344CB8AC3E}">
        <p14:creationId xmlns:p14="http://schemas.microsoft.com/office/powerpoint/2010/main" val="3654578520"/>
      </p:ext>
    </p:extLst>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B8EF-840C-4BAE-90C8-55442E57D1C8}"/>
              </a:ext>
            </a:extLst>
          </p:cNvPr>
          <p:cNvSpPr>
            <a:spLocks noGrp="1"/>
          </p:cNvSpPr>
          <p:nvPr>
            <p:ph type="title"/>
          </p:nvPr>
        </p:nvSpPr>
        <p:spPr>
          <a:xfrm>
            <a:off x="0" y="0"/>
            <a:ext cx="6351115" cy="640080"/>
          </a:xfrm>
        </p:spPr>
        <p:txBody>
          <a:bodyPr/>
          <a:lstStyle/>
          <a:p>
            <a:r>
              <a:rPr lang="en-US" dirty="0"/>
              <a:t>Correlation Coefficient</a:t>
            </a:r>
          </a:p>
        </p:txBody>
      </p:sp>
      <p:sp>
        <p:nvSpPr>
          <p:cNvPr id="3" name="Content Placeholder 2">
            <a:extLst>
              <a:ext uri="{FF2B5EF4-FFF2-40B4-BE49-F238E27FC236}">
                <a16:creationId xmlns:a16="http://schemas.microsoft.com/office/drawing/2014/main" id="{B7B7A0F1-C568-44EF-9828-F9D786C4428B}"/>
              </a:ext>
            </a:extLst>
          </p:cNvPr>
          <p:cNvSpPr>
            <a:spLocks noGrp="1"/>
          </p:cNvSpPr>
          <p:nvPr>
            <p:ph sz="half" idx="13"/>
          </p:nvPr>
        </p:nvSpPr>
        <p:spPr>
          <a:xfrm>
            <a:off x="148677" y="721748"/>
            <a:ext cx="7787756" cy="3200400"/>
          </a:xfrm>
        </p:spPr>
        <p:txBody>
          <a:bodyPr/>
          <a:lstStyle/>
          <a:p>
            <a:endParaRPr lang="en-US"/>
          </a:p>
        </p:txBody>
      </p:sp>
    </p:spTree>
    <p:extLst>
      <p:ext uri="{BB962C8B-B14F-4D97-AF65-F5344CB8AC3E}">
        <p14:creationId xmlns:p14="http://schemas.microsoft.com/office/powerpoint/2010/main" val="2423241985"/>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B85C-624C-45F4-9762-37B9DF7C8893}"/>
              </a:ext>
            </a:extLst>
          </p:cNvPr>
          <p:cNvSpPr>
            <a:spLocks noGrp="1"/>
          </p:cNvSpPr>
          <p:nvPr>
            <p:ph type="title"/>
          </p:nvPr>
        </p:nvSpPr>
        <p:spPr>
          <a:xfrm>
            <a:off x="0" y="22860"/>
            <a:ext cx="8535903" cy="640080"/>
          </a:xfrm>
        </p:spPr>
        <p:txBody>
          <a:bodyPr/>
          <a:lstStyle/>
          <a:p>
            <a:r>
              <a:rPr lang="en-US" dirty="0"/>
              <a:t>Correlation - continued</a:t>
            </a:r>
          </a:p>
        </p:txBody>
      </p:sp>
      <p:sp>
        <p:nvSpPr>
          <p:cNvPr id="3" name="Content Placeholder 2">
            <a:extLst>
              <a:ext uri="{FF2B5EF4-FFF2-40B4-BE49-F238E27FC236}">
                <a16:creationId xmlns:a16="http://schemas.microsoft.com/office/drawing/2014/main" id="{E1B18987-248B-423A-89C7-35FA1BCB556E}"/>
              </a:ext>
            </a:extLst>
          </p:cNvPr>
          <p:cNvSpPr>
            <a:spLocks noGrp="1"/>
          </p:cNvSpPr>
          <p:nvPr>
            <p:ph sz="half" idx="13"/>
          </p:nvPr>
        </p:nvSpPr>
        <p:spPr>
          <a:xfrm>
            <a:off x="63456" y="662940"/>
            <a:ext cx="8408990" cy="3200400"/>
          </a:xfrm>
        </p:spPr>
        <p:txBody>
          <a:bodyPr/>
          <a:lstStyle/>
          <a:p>
            <a:pPr marL="0" indent="0">
              <a:buNone/>
            </a:pPr>
            <a:r>
              <a:rPr lang="en-US" b="1" dirty="0">
                <a:solidFill>
                  <a:srgbClr val="FF0000"/>
                </a:solidFill>
                <a:effectLst/>
                <a:latin typeface="champ"/>
              </a:rPr>
              <a:t>Correlation Is Not Good at Curves</a:t>
            </a:r>
          </a:p>
          <a:p>
            <a:r>
              <a:rPr lang="en-US" b="1" dirty="0">
                <a:solidFill>
                  <a:schemeClr val="bg2">
                    <a:lumMod val="50000"/>
                    <a:lumOff val="50000"/>
                  </a:schemeClr>
                </a:solidFill>
              </a:rPr>
              <a:t>Ex: </a:t>
            </a:r>
            <a:r>
              <a:rPr lang="en-US" dirty="0">
                <a:solidFill>
                  <a:schemeClr val="bg2">
                    <a:lumMod val="50000"/>
                    <a:lumOff val="50000"/>
                  </a:schemeClr>
                </a:solidFill>
              </a:rPr>
              <a:t>Ice Cream shop keeps track of how much ice cream they sell versus the temperature on that day</a:t>
            </a:r>
          </a:p>
          <a:p>
            <a:r>
              <a:rPr lang="en-US" dirty="0">
                <a:solidFill>
                  <a:schemeClr val="bg2">
                    <a:lumMod val="50000"/>
                    <a:lumOff val="50000"/>
                  </a:schemeClr>
                </a:solidFill>
              </a:rPr>
              <a:t>The correlation calculation only works properly for straight line relationships</a:t>
            </a:r>
          </a:p>
          <a:p>
            <a:r>
              <a:rPr lang="en-US" b="1" dirty="0">
                <a:solidFill>
                  <a:schemeClr val="bg2">
                    <a:lumMod val="50000"/>
                    <a:lumOff val="50000"/>
                  </a:schemeClr>
                </a:solidFill>
              </a:rPr>
              <a:t>Ex: </a:t>
            </a:r>
            <a:r>
              <a:rPr lang="en-US" dirty="0">
                <a:solidFill>
                  <a:schemeClr val="bg2">
                    <a:lumMod val="50000"/>
                    <a:lumOff val="50000"/>
                  </a:schemeClr>
                </a:solidFill>
              </a:rPr>
              <a:t>there has been a heart wave! It gets so hot that people aren’t going to the shop, and sales start dropping</a:t>
            </a:r>
          </a:p>
        </p:txBody>
      </p:sp>
    </p:spTree>
    <p:extLst>
      <p:ext uri="{BB962C8B-B14F-4D97-AF65-F5344CB8AC3E}">
        <p14:creationId xmlns:p14="http://schemas.microsoft.com/office/powerpoint/2010/main" val="2055871581"/>
      </p:ext>
    </p:extLst>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2322-AFA8-42E4-8E76-348C567AB262}"/>
              </a:ext>
            </a:extLst>
          </p:cNvPr>
          <p:cNvSpPr>
            <a:spLocks noGrp="1"/>
          </p:cNvSpPr>
          <p:nvPr>
            <p:ph type="title"/>
          </p:nvPr>
        </p:nvSpPr>
        <p:spPr>
          <a:xfrm>
            <a:off x="0" y="0"/>
            <a:ext cx="8647585"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910E7ECD-077C-4B0A-867E-43A7BDB6F0C6}"/>
              </a:ext>
            </a:extLst>
          </p:cNvPr>
          <p:cNvSpPr>
            <a:spLocks noGrp="1"/>
          </p:cNvSpPr>
          <p:nvPr>
            <p:ph sz="half" idx="13"/>
          </p:nvPr>
        </p:nvSpPr>
        <p:spPr>
          <a:xfrm>
            <a:off x="120757" y="728728"/>
            <a:ext cx="8647584" cy="3200400"/>
          </a:xfrm>
        </p:spPr>
        <p:txBody>
          <a:bodyPr/>
          <a:lstStyle/>
          <a:p>
            <a:pPr algn="l"/>
            <a:r>
              <a:rPr lang="en-US" b="0" i="0" dirty="0">
                <a:solidFill>
                  <a:schemeClr val="bg2">
                    <a:lumMod val="50000"/>
                    <a:lumOff val="50000"/>
                  </a:schemeClr>
                </a:solidFill>
                <a:effectLst/>
                <a:latin typeface="Verdana" panose="020B0604030504040204" pitchFamily="34" charset="0"/>
              </a:rPr>
              <a:t>A common saying is "Correlation Is Not Causation".</a:t>
            </a:r>
          </a:p>
          <a:p>
            <a:pPr algn="l"/>
            <a:r>
              <a:rPr lang="en-US" b="0" i="0" dirty="0">
                <a:solidFill>
                  <a:schemeClr val="bg2">
                    <a:lumMod val="50000"/>
                    <a:lumOff val="50000"/>
                  </a:schemeClr>
                </a:solidFill>
                <a:effectLst/>
                <a:latin typeface="Verdana" panose="020B0604030504040204" pitchFamily="34" charset="0"/>
              </a:rPr>
              <a:t>What it </a:t>
            </a:r>
            <a:r>
              <a:rPr lang="en-US" b="1" i="0" dirty="0">
                <a:solidFill>
                  <a:schemeClr val="bg2">
                    <a:lumMod val="50000"/>
                    <a:lumOff val="50000"/>
                  </a:schemeClr>
                </a:solidFill>
                <a:effectLst/>
                <a:latin typeface="Verdana" panose="020B0604030504040204" pitchFamily="34" charset="0"/>
              </a:rPr>
              <a:t>really</a:t>
            </a:r>
            <a:r>
              <a:rPr lang="en-US" b="0" i="0" dirty="0">
                <a:solidFill>
                  <a:schemeClr val="bg2">
                    <a:lumMod val="50000"/>
                    <a:lumOff val="50000"/>
                  </a:schemeClr>
                </a:solidFill>
                <a:effectLst/>
                <a:latin typeface="Verdana" panose="020B0604030504040204" pitchFamily="34" charset="0"/>
              </a:rPr>
              <a:t> means is that a correlation does </a:t>
            </a:r>
            <a:r>
              <a:rPr lang="en-US" b="1" i="0" dirty="0">
                <a:solidFill>
                  <a:schemeClr val="bg2">
                    <a:lumMod val="50000"/>
                    <a:lumOff val="50000"/>
                  </a:schemeClr>
                </a:solidFill>
                <a:effectLst/>
                <a:latin typeface="Verdana" panose="020B0604030504040204" pitchFamily="34" charset="0"/>
              </a:rPr>
              <a:t>not prove</a:t>
            </a:r>
            <a:r>
              <a:rPr lang="en-US" b="0" i="0" dirty="0">
                <a:solidFill>
                  <a:schemeClr val="bg2">
                    <a:lumMod val="50000"/>
                    <a:lumOff val="50000"/>
                  </a:schemeClr>
                </a:solidFill>
                <a:effectLst/>
                <a:latin typeface="Verdana" panose="020B0604030504040204" pitchFamily="34" charset="0"/>
              </a:rPr>
              <a:t> one thing causes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One thing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 other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first to happen</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They may be linked by a different thing</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Or it could be random chance!</a:t>
            </a:r>
          </a:p>
          <a:p>
            <a:pPr algn="l"/>
            <a:r>
              <a:rPr lang="en-US" b="0" i="0" dirty="0">
                <a:solidFill>
                  <a:schemeClr val="bg2">
                    <a:lumMod val="50000"/>
                    <a:lumOff val="50000"/>
                  </a:schemeClr>
                </a:solidFill>
                <a:effectLst/>
                <a:latin typeface="Verdana" panose="020B0604030504040204" pitchFamily="34" charset="0"/>
              </a:rPr>
              <a:t>There can be many reasons the data has a good correlation.</a:t>
            </a:r>
          </a:p>
          <a:p>
            <a:endParaRPr lang="en-US" dirty="0"/>
          </a:p>
        </p:txBody>
      </p:sp>
    </p:spTree>
    <p:extLst>
      <p:ext uri="{BB962C8B-B14F-4D97-AF65-F5344CB8AC3E}">
        <p14:creationId xmlns:p14="http://schemas.microsoft.com/office/powerpoint/2010/main" val="2076917634"/>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8B9C-5A0D-4151-ADA4-DBBD1CD8C76F}"/>
              </a:ext>
            </a:extLst>
          </p:cNvPr>
          <p:cNvSpPr>
            <a:spLocks noGrp="1"/>
          </p:cNvSpPr>
          <p:nvPr>
            <p:ph type="title"/>
          </p:nvPr>
        </p:nvSpPr>
        <p:spPr>
          <a:xfrm>
            <a:off x="0" y="22860"/>
            <a:ext cx="7063090"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67945CBD-392E-471D-8A2A-A5126063986A}"/>
              </a:ext>
            </a:extLst>
          </p:cNvPr>
          <p:cNvSpPr>
            <a:spLocks noGrp="1"/>
          </p:cNvSpPr>
          <p:nvPr>
            <p:ph sz="half" idx="13"/>
          </p:nvPr>
        </p:nvSpPr>
        <p:spPr>
          <a:xfrm>
            <a:off x="50955" y="662940"/>
            <a:ext cx="8332208" cy="3200400"/>
          </a:xfrm>
        </p:spPr>
        <p:txBody>
          <a:bodyPr/>
          <a:lstStyle/>
          <a:p>
            <a:r>
              <a:rPr lang="en-US" dirty="0"/>
              <a:t>Ex : Sun glass vs Ice cream</a:t>
            </a:r>
          </a:p>
          <a:p>
            <a:endParaRPr lang="en-US" dirty="0"/>
          </a:p>
          <a:p>
            <a:endParaRPr lang="en-US" dirty="0"/>
          </a:p>
          <a:p>
            <a:endParaRPr lang="en-US" dirty="0"/>
          </a:p>
          <a:p>
            <a:endParaRPr lang="en-US" dirty="0"/>
          </a:p>
          <a:p>
            <a:endParaRPr lang="en-US" dirty="0"/>
          </a:p>
          <a:p>
            <a:r>
              <a:rPr lang="en-US" dirty="0"/>
              <a:t>Ex : </a:t>
            </a:r>
            <a:r>
              <a:rPr lang="en-US" b="0" i="0" dirty="0">
                <a:solidFill>
                  <a:srgbClr val="333333"/>
                </a:solidFill>
                <a:effectLst/>
                <a:latin typeface="Verdana" panose="020B0604030504040204" pitchFamily="34" charset="0"/>
              </a:rPr>
              <a:t>Poor suburbs are more likely to have high pollution.</a:t>
            </a:r>
          </a:p>
          <a:p>
            <a:endParaRPr lang="en-US" dirty="0"/>
          </a:p>
        </p:txBody>
      </p:sp>
    </p:spTree>
    <p:extLst>
      <p:ext uri="{BB962C8B-B14F-4D97-AF65-F5344CB8AC3E}">
        <p14:creationId xmlns:p14="http://schemas.microsoft.com/office/powerpoint/2010/main" val="1698398126"/>
      </p:ext>
    </p:extLst>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B2D5-35C4-4911-AD10-0C5D0D1708E4}"/>
              </a:ext>
            </a:extLst>
          </p:cNvPr>
          <p:cNvSpPr>
            <a:spLocks noGrp="1"/>
          </p:cNvSpPr>
          <p:nvPr>
            <p:ph type="title"/>
          </p:nvPr>
        </p:nvSpPr>
        <p:spPr>
          <a:xfrm>
            <a:off x="0" y="0"/>
            <a:ext cx="8068232" cy="640080"/>
          </a:xfrm>
        </p:spPr>
        <p:txBody>
          <a:bodyPr/>
          <a:lstStyle/>
          <a:p>
            <a:r>
              <a:rPr lang="en-US" dirty="0"/>
              <a:t>Correlation is NOT Causation </a:t>
            </a:r>
            <a:r>
              <a:rPr lang="en-US" dirty="0">
                <a:solidFill>
                  <a:schemeClr val="bg2">
                    <a:lumMod val="50000"/>
                    <a:lumOff val="50000"/>
                  </a:schemeClr>
                </a:solidFill>
              </a:rPr>
              <a:t>– </a:t>
            </a:r>
            <a:r>
              <a:rPr lang="en-US" i="1" dirty="0">
                <a:solidFill>
                  <a:schemeClr val="bg2">
                    <a:lumMod val="50000"/>
                    <a:lumOff val="50000"/>
                  </a:schemeClr>
                </a:solidFill>
              </a:rPr>
              <a:t>A real case</a:t>
            </a:r>
          </a:p>
        </p:txBody>
      </p:sp>
      <p:sp>
        <p:nvSpPr>
          <p:cNvPr id="3" name="Content Placeholder 2">
            <a:extLst>
              <a:ext uri="{FF2B5EF4-FFF2-40B4-BE49-F238E27FC236}">
                <a16:creationId xmlns:a16="http://schemas.microsoft.com/office/drawing/2014/main" id="{2E41632A-9F27-4921-A183-99DA3F674E36}"/>
              </a:ext>
            </a:extLst>
          </p:cNvPr>
          <p:cNvSpPr>
            <a:spLocks noGrp="1"/>
          </p:cNvSpPr>
          <p:nvPr>
            <p:ph sz="half" idx="13"/>
          </p:nvPr>
        </p:nvSpPr>
        <p:spPr>
          <a:xfrm>
            <a:off x="134716" y="910212"/>
            <a:ext cx="8004141" cy="3200400"/>
          </a:xfrm>
        </p:spPr>
        <p:txBody>
          <a:bodyPr/>
          <a:lstStyle/>
          <a:p>
            <a:r>
              <a:rPr lang="en-US" b="0" i="0" dirty="0">
                <a:solidFill>
                  <a:schemeClr val="bg2">
                    <a:lumMod val="50000"/>
                    <a:lumOff val="50000"/>
                  </a:schemeClr>
                </a:solidFill>
                <a:effectLst/>
                <a:latin typeface="Verdana" panose="020B0604030504040204" pitchFamily="34" charset="0"/>
              </a:rPr>
              <a:t>A few years ago, a survey of employees found a strong positive correlation between </a:t>
            </a:r>
            <a:r>
              <a:rPr lang="en-US" b="1" i="0" dirty="0">
                <a:solidFill>
                  <a:schemeClr val="bg2">
                    <a:lumMod val="50000"/>
                    <a:lumOff val="50000"/>
                  </a:schemeClr>
                </a:solidFill>
                <a:effectLst/>
                <a:latin typeface="Verdana" panose="020B0604030504040204" pitchFamily="34" charset="0"/>
              </a:rPr>
              <a:t>"Studying an external course"</a:t>
            </a:r>
            <a:r>
              <a:rPr lang="en-US" b="0" i="0" dirty="0">
                <a:solidFill>
                  <a:schemeClr val="bg2">
                    <a:lumMod val="50000"/>
                    <a:lumOff val="50000"/>
                  </a:schemeClr>
                </a:solidFill>
                <a:effectLst/>
                <a:latin typeface="Verdana" panose="020B0604030504040204" pitchFamily="34" charset="0"/>
              </a:rPr>
              <a:t> and </a:t>
            </a:r>
            <a:r>
              <a:rPr lang="en-US" b="1" i="0" dirty="0">
                <a:solidFill>
                  <a:schemeClr val="bg2">
                    <a:lumMod val="50000"/>
                    <a:lumOff val="50000"/>
                  </a:schemeClr>
                </a:solidFill>
                <a:effectLst/>
                <a:latin typeface="Verdana" panose="020B0604030504040204" pitchFamily="34" charset="0"/>
              </a:rPr>
              <a:t>Sick Days</a:t>
            </a:r>
            <a:r>
              <a:rPr lang="en-US" b="0" i="0" dirty="0">
                <a:solidFill>
                  <a:schemeClr val="bg2">
                    <a:lumMod val="50000"/>
                    <a:lumOff val="50000"/>
                  </a:schemeClr>
                </a:solidFill>
                <a:effectLst/>
                <a:latin typeface="Verdana" panose="020B0604030504040204" pitchFamily="34" charset="0"/>
              </a:rPr>
              <a:t>.</a:t>
            </a:r>
            <a:endParaRPr lang="en-US" dirty="0">
              <a:solidFill>
                <a:schemeClr val="bg2">
                  <a:lumMod val="50000"/>
                  <a:lumOff val="50000"/>
                </a:schemeClr>
              </a:solidFill>
            </a:endParaRPr>
          </a:p>
        </p:txBody>
      </p:sp>
    </p:spTree>
    <p:extLst>
      <p:ext uri="{BB962C8B-B14F-4D97-AF65-F5344CB8AC3E}">
        <p14:creationId xmlns:p14="http://schemas.microsoft.com/office/powerpoint/2010/main" val="3487960969"/>
      </p:ext>
    </p:extLst>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7D1-6911-4452-AC10-251435381AA2}"/>
              </a:ext>
            </a:extLst>
          </p:cNvPr>
          <p:cNvSpPr>
            <a:spLocks noGrp="1"/>
          </p:cNvSpPr>
          <p:nvPr>
            <p:ph type="title"/>
          </p:nvPr>
        </p:nvSpPr>
        <p:spPr>
          <a:xfrm>
            <a:off x="0" y="0"/>
            <a:ext cx="8235756" cy="640080"/>
          </a:xfrm>
        </p:spPr>
        <p:txBody>
          <a:bodyPr/>
          <a:lstStyle/>
          <a:p>
            <a:r>
              <a:rPr lang="en-US" dirty="0"/>
              <a:t>Skewness</a:t>
            </a:r>
          </a:p>
        </p:txBody>
      </p:sp>
      <p:sp>
        <p:nvSpPr>
          <p:cNvPr id="3" name="Content Placeholder 2">
            <a:extLst>
              <a:ext uri="{FF2B5EF4-FFF2-40B4-BE49-F238E27FC236}">
                <a16:creationId xmlns:a16="http://schemas.microsoft.com/office/drawing/2014/main" id="{EC2A8539-18AA-48D9-93FE-B8AA17B05C34}"/>
              </a:ext>
            </a:extLst>
          </p:cNvPr>
          <p:cNvSpPr>
            <a:spLocks noGrp="1"/>
          </p:cNvSpPr>
          <p:nvPr>
            <p:ph sz="half" idx="13"/>
          </p:nvPr>
        </p:nvSpPr>
        <p:spPr>
          <a:xfrm>
            <a:off x="155658" y="498191"/>
            <a:ext cx="8311268" cy="3200400"/>
          </a:xfrm>
        </p:spPr>
        <p:txBody>
          <a:bodyPr/>
          <a:lstStyle/>
          <a:p>
            <a:r>
              <a:rPr lang="en-US" b="0" i="0" dirty="0">
                <a:solidFill>
                  <a:schemeClr val="bg2">
                    <a:lumMod val="50000"/>
                    <a:lumOff val="50000"/>
                  </a:schemeClr>
                </a:solidFill>
                <a:effectLst/>
                <a:latin typeface="Verdana" panose="020B0604030504040204" pitchFamily="34" charset="0"/>
              </a:rPr>
              <a:t>Data can be "skewed", meaning it tends to have a </a:t>
            </a:r>
            <a:r>
              <a:rPr lang="en-US" b="1" i="0" dirty="0">
                <a:solidFill>
                  <a:schemeClr val="bg2">
                    <a:lumMod val="50000"/>
                    <a:lumOff val="50000"/>
                  </a:schemeClr>
                </a:solidFill>
                <a:effectLst/>
                <a:latin typeface="Verdana" panose="020B0604030504040204" pitchFamily="34" charset="0"/>
              </a:rPr>
              <a:t>long tail</a:t>
            </a:r>
            <a:r>
              <a:rPr lang="en-US" b="0" i="0" dirty="0">
                <a:solidFill>
                  <a:schemeClr val="bg2">
                    <a:lumMod val="50000"/>
                    <a:lumOff val="50000"/>
                  </a:schemeClr>
                </a:solidFill>
                <a:effectLst/>
                <a:latin typeface="Verdana" panose="020B0604030504040204" pitchFamily="34" charset="0"/>
              </a:rPr>
              <a:t> on one side or the other:</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FBBD97A-BB9E-4561-B27E-EC40AECBB44A}"/>
              </a:ext>
            </a:extLst>
          </p:cNvPr>
          <p:cNvPicPr>
            <a:picLocks noChangeAspect="1"/>
          </p:cNvPicPr>
          <p:nvPr/>
        </p:nvPicPr>
        <p:blipFill>
          <a:blip r:embed="rId2"/>
          <a:stretch>
            <a:fillRect/>
          </a:stretch>
        </p:blipFill>
        <p:spPr>
          <a:xfrm>
            <a:off x="1981950" y="1102840"/>
            <a:ext cx="4495218" cy="1468910"/>
          </a:xfrm>
          <a:prstGeom prst="rect">
            <a:avLst/>
          </a:prstGeom>
        </p:spPr>
      </p:pic>
      <p:sp>
        <p:nvSpPr>
          <p:cNvPr id="6" name="TextBox 5">
            <a:extLst>
              <a:ext uri="{FF2B5EF4-FFF2-40B4-BE49-F238E27FC236}">
                <a16:creationId xmlns:a16="http://schemas.microsoft.com/office/drawing/2014/main" id="{4DDD0657-BEB3-45A9-9F5D-D0BE64ED2E00}"/>
              </a:ext>
            </a:extLst>
          </p:cNvPr>
          <p:cNvSpPr txBox="1"/>
          <p:nvPr/>
        </p:nvSpPr>
        <p:spPr>
          <a:xfrm>
            <a:off x="155658" y="3015426"/>
            <a:ext cx="8832684" cy="1446550"/>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Negative Skew : </a:t>
            </a:r>
            <a:r>
              <a:rPr lang="en-US" sz="1100" dirty="0">
                <a:solidFill>
                  <a:schemeClr val="bg2">
                    <a:lumMod val="50000"/>
                    <a:lumOff val="50000"/>
                  </a:schemeClr>
                </a:solidFill>
                <a:latin typeface="Verdana" panose="020B0604030504040204" pitchFamily="34" charset="0"/>
              </a:rPr>
              <a:t>Because the long "tail" is on the negative side of the peak. Some people say it is "skewed to the left" (the long tail is on the left-hand side) </a:t>
            </a:r>
            <a:r>
              <a:rPr lang="en-US" sz="1100" b="1" dirty="0">
                <a:solidFill>
                  <a:schemeClr val="bg2">
                    <a:lumMod val="50000"/>
                    <a:lumOff val="50000"/>
                  </a:schemeClr>
                </a:solidFill>
                <a:highlight>
                  <a:srgbClr val="FFFF00"/>
                </a:highlight>
                <a:latin typeface="Verdana" panose="020B0604030504040204" pitchFamily="34" charset="0"/>
              </a:rPr>
              <a:t>Mode &gt; Median &gt; mean</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Positive Skew : </a:t>
            </a:r>
            <a:r>
              <a:rPr lang="en-US" sz="1100" dirty="0">
                <a:solidFill>
                  <a:schemeClr val="bg2">
                    <a:lumMod val="50000"/>
                    <a:lumOff val="50000"/>
                  </a:schemeClr>
                </a:solidFill>
                <a:latin typeface="Verdana" panose="020B0604030504040204" pitchFamily="34" charset="0"/>
              </a:rPr>
              <a:t>And positive skew is when the long tail is on the positive side of the peak. Some people say it is "skewed to the right". </a:t>
            </a:r>
            <a:r>
              <a:rPr lang="en-US" sz="1100" b="1" dirty="0">
                <a:solidFill>
                  <a:schemeClr val="bg2">
                    <a:lumMod val="50000"/>
                    <a:lumOff val="50000"/>
                  </a:schemeClr>
                </a:solidFill>
                <a:highlight>
                  <a:srgbClr val="FFFF00"/>
                </a:highlight>
                <a:latin typeface="Verdana" panose="020B0604030504040204" pitchFamily="34" charset="0"/>
              </a:rPr>
              <a:t>Mean &gt; Median &gt; Mode</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No Skew/ Normal distribution : </a:t>
            </a:r>
            <a:r>
              <a:rPr lang="en-US" sz="1100" dirty="0">
                <a:solidFill>
                  <a:schemeClr val="bg2">
                    <a:lumMod val="50000"/>
                    <a:lumOff val="50000"/>
                  </a:schemeClr>
                </a:solidFill>
                <a:latin typeface="Verdana" panose="020B0604030504040204" pitchFamily="34" charset="0"/>
              </a:rPr>
              <a:t>A </a:t>
            </a:r>
            <a:r>
              <a:rPr lang="en-US" sz="11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Normal Distribution</a:t>
            </a:r>
            <a:r>
              <a:rPr lang="en-US" sz="1100" dirty="0">
                <a:solidFill>
                  <a:schemeClr val="bg2">
                    <a:lumMod val="50000"/>
                    <a:lumOff val="50000"/>
                  </a:schemeClr>
                </a:solidFill>
                <a:latin typeface="Verdana" panose="020B0604030504040204" pitchFamily="34" charset="0"/>
              </a:rPr>
              <a:t> is not skewed. It is perfectly symmetrical. And the Mean is exactly at the peak.  </a:t>
            </a:r>
            <a:r>
              <a:rPr lang="en-US" sz="1100" b="1" dirty="0">
                <a:solidFill>
                  <a:schemeClr val="bg2">
                    <a:lumMod val="50000"/>
                    <a:lumOff val="50000"/>
                  </a:schemeClr>
                </a:solidFill>
                <a:highlight>
                  <a:srgbClr val="FFFF00"/>
                </a:highlight>
                <a:latin typeface="Verdana" panose="020B0604030504040204" pitchFamily="34" charset="0"/>
              </a:rPr>
              <a:t>Mean = Median = Mode</a:t>
            </a:r>
          </a:p>
        </p:txBody>
      </p:sp>
    </p:spTree>
    <p:extLst>
      <p:ext uri="{BB962C8B-B14F-4D97-AF65-F5344CB8AC3E}">
        <p14:creationId xmlns:p14="http://schemas.microsoft.com/office/powerpoint/2010/main" val="633646377"/>
      </p:ext>
    </p:extLst>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2DA9-FC9E-43CF-BAE3-A7A2B4DFF999}"/>
              </a:ext>
            </a:extLst>
          </p:cNvPr>
          <p:cNvSpPr>
            <a:spLocks noGrp="1"/>
          </p:cNvSpPr>
          <p:nvPr>
            <p:ph type="title"/>
          </p:nvPr>
        </p:nvSpPr>
        <p:spPr>
          <a:xfrm>
            <a:off x="0" y="0"/>
            <a:ext cx="4295219" cy="640080"/>
          </a:xfrm>
        </p:spPr>
        <p:txBody>
          <a:bodyPr/>
          <a:lstStyle/>
          <a:p>
            <a:r>
              <a:rPr lang="en-US" dirty="0"/>
              <a:t>Skewness</a:t>
            </a:r>
          </a:p>
        </p:txBody>
      </p:sp>
      <p:sp>
        <p:nvSpPr>
          <p:cNvPr id="3" name="Content Placeholder 2">
            <a:extLst>
              <a:ext uri="{FF2B5EF4-FFF2-40B4-BE49-F238E27FC236}">
                <a16:creationId xmlns:a16="http://schemas.microsoft.com/office/drawing/2014/main" id="{1A728B14-3F80-43DF-8D1E-D9AD7B3827AB}"/>
              </a:ext>
            </a:extLst>
          </p:cNvPr>
          <p:cNvSpPr>
            <a:spLocks noGrp="1"/>
          </p:cNvSpPr>
          <p:nvPr>
            <p:ph sz="half" idx="13"/>
          </p:nvPr>
        </p:nvSpPr>
        <p:spPr>
          <a:xfrm>
            <a:off x="97704" y="735708"/>
            <a:ext cx="8395030" cy="3200400"/>
          </a:xfrm>
        </p:spPr>
        <p:txBody>
          <a:bodyPr/>
          <a:lstStyle/>
          <a:p>
            <a:pPr marL="0" indent="0" algn="l">
              <a:buNone/>
            </a:pPr>
            <a:r>
              <a:rPr lang="en-US" sz="1800" b="1" i="1" dirty="0">
                <a:solidFill>
                  <a:schemeClr val="bg2">
                    <a:lumMod val="50000"/>
                    <a:lumOff val="50000"/>
                  </a:schemeClr>
                </a:solidFill>
                <a:effectLst/>
                <a:latin typeface="Lato" panose="020F0502020204030203" pitchFamily="34" charset="0"/>
              </a:rPr>
              <a:t>Rule of Thumb</a:t>
            </a:r>
            <a:endParaRPr lang="en-US" b="1" i="1" dirty="0">
              <a:solidFill>
                <a:schemeClr val="bg2">
                  <a:lumMod val="50000"/>
                  <a:lumOff val="50000"/>
                </a:schemeClr>
              </a:solidFill>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-0.5 &amp; 0.5, the data are nearly symmetrical.</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-1 &amp; -0.5 (negative skewed) or between 0.5 &amp; 1(positive skewed), the data are slightly skewed.</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lower than -1 (negative skewed) or greater than 1 (positive skewed), the data are extremely skewed.</a:t>
            </a:r>
            <a:endParaRPr lang="en-US" b="0" i="0" dirty="0">
              <a:solidFill>
                <a:schemeClr val="bg2">
                  <a:lumMod val="50000"/>
                  <a:lumOff val="50000"/>
                </a:schemeClr>
              </a:solidFill>
              <a:effectLst/>
              <a:latin typeface="Lato" panose="020F0502020204030203" pitchFamily="34" charset="0"/>
            </a:endParaRPr>
          </a:p>
          <a:p>
            <a:endParaRPr lang="en-US" dirty="0"/>
          </a:p>
        </p:txBody>
      </p:sp>
      <p:pic>
        <p:nvPicPr>
          <p:cNvPr id="5" name="Picture 4">
            <a:extLst>
              <a:ext uri="{FF2B5EF4-FFF2-40B4-BE49-F238E27FC236}">
                <a16:creationId xmlns:a16="http://schemas.microsoft.com/office/drawing/2014/main" id="{C3E07149-6BD1-4596-AA71-BFF198CA823C}"/>
              </a:ext>
            </a:extLst>
          </p:cNvPr>
          <p:cNvPicPr>
            <a:picLocks noChangeAspect="1"/>
          </p:cNvPicPr>
          <p:nvPr/>
        </p:nvPicPr>
        <p:blipFill>
          <a:blip r:embed="rId2"/>
          <a:stretch>
            <a:fillRect/>
          </a:stretch>
        </p:blipFill>
        <p:spPr>
          <a:xfrm>
            <a:off x="2351446" y="2635495"/>
            <a:ext cx="3979552" cy="2472024"/>
          </a:xfrm>
          <a:prstGeom prst="rect">
            <a:avLst/>
          </a:prstGeom>
        </p:spPr>
      </p:pic>
    </p:spTree>
    <p:extLst>
      <p:ext uri="{BB962C8B-B14F-4D97-AF65-F5344CB8AC3E}">
        <p14:creationId xmlns:p14="http://schemas.microsoft.com/office/powerpoint/2010/main" val="2357723908"/>
      </p:ext>
    </p:extLst>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6DAF-09E4-47BA-9652-085B74E6F8F5}"/>
              </a:ext>
            </a:extLst>
          </p:cNvPr>
          <p:cNvSpPr>
            <a:spLocks noGrp="1"/>
          </p:cNvSpPr>
          <p:nvPr>
            <p:ph type="title"/>
          </p:nvPr>
        </p:nvSpPr>
        <p:spPr>
          <a:xfrm>
            <a:off x="0" y="0"/>
            <a:ext cx="7698284" cy="640080"/>
          </a:xfrm>
        </p:spPr>
        <p:txBody>
          <a:bodyPr/>
          <a:lstStyle/>
          <a:p>
            <a:r>
              <a:rPr lang="en-US" dirty="0"/>
              <a:t>Kurtosis</a:t>
            </a:r>
          </a:p>
        </p:txBody>
      </p:sp>
      <p:sp>
        <p:nvSpPr>
          <p:cNvPr id="3" name="Content Placeholder 2">
            <a:extLst>
              <a:ext uri="{FF2B5EF4-FFF2-40B4-BE49-F238E27FC236}">
                <a16:creationId xmlns:a16="http://schemas.microsoft.com/office/drawing/2014/main" id="{DE4415F1-A054-4D2C-B846-68D88051A638}"/>
              </a:ext>
            </a:extLst>
          </p:cNvPr>
          <p:cNvSpPr>
            <a:spLocks noGrp="1"/>
          </p:cNvSpPr>
          <p:nvPr>
            <p:ph sz="half" idx="13"/>
          </p:nvPr>
        </p:nvSpPr>
        <p:spPr>
          <a:xfrm>
            <a:off x="0" y="640080"/>
            <a:ext cx="8806859" cy="3200400"/>
          </a:xfrm>
        </p:spPr>
        <p:txBody>
          <a:bodyPr/>
          <a:lstStyle/>
          <a:p>
            <a:r>
              <a:rPr lang="en-US" dirty="0"/>
              <a:t>Kurtosis is all about the tails of distribution. Kurtosis refers to the degree of presence of outliers in the distribution.</a:t>
            </a:r>
          </a:p>
          <a:p>
            <a:r>
              <a:rPr lang="en-US" dirty="0"/>
              <a:t>Kurtosis is a statistical measure, whether the data is heavy-tailed or light-tailed in a normal distribution</a:t>
            </a:r>
          </a:p>
        </p:txBody>
      </p:sp>
      <p:pic>
        <p:nvPicPr>
          <p:cNvPr id="5" name="Picture 4">
            <a:extLst>
              <a:ext uri="{FF2B5EF4-FFF2-40B4-BE49-F238E27FC236}">
                <a16:creationId xmlns:a16="http://schemas.microsoft.com/office/drawing/2014/main" id="{970CD22C-2AFE-44F1-8CF3-3589424ED694}"/>
              </a:ext>
            </a:extLst>
          </p:cNvPr>
          <p:cNvPicPr>
            <a:picLocks noChangeAspect="1"/>
          </p:cNvPicPr>
          <p:nvPr/>
        </p:nvPicPr>
        <p:blipFill>
          <a:blip r:embed="rId2"/>
          <a:stretch>
            <a:fillRect/>
          </a:stretch>
        </p:blipFill>
        <p:spPr>
          <a:xfrm>
            <a:off x="168664" y="2067179"/>
            <a:ext cx="4234765" cy="2055774"/>
          </a:xfrm>
          <a:prstGeom prst="rect">
            <a:avLst/>
          </a:prstGeom>
        </p:spPr>
      </p:pic>
    </p:spTree>
    <p:extLst>
      <p:ext uri="{BB962C8B-B14F-4D97-AF65-F5344CB8AC3E}">
        <p14:creationId xmlns:p14="http://schemas.microsoft.com/office/powerpoint/2010/main" val="2555396937"/>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922280354"/>
      </p:ext>
    </p:extLst>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892D-1961-44E5-A4AD-FA93118FA777}"/>
              </a:ext>
            </a:extLst>
          </p:cNvPr>
          <p:cNvSpPr>
            <a:spLocks noGrp="1"/>
          </p:cNvSpPr>
          <p:nvPr>
            <p:ph type="title"/>
          </p:nvPr>
        </p:nvSpPr>
        <p:spPr>
          <a:xfrm>
            <a:off x="0" y="22860"/>
            <a:ext cx="8431200" cy="640080"/>
          </a:xfrm>
        </p:spPr>
        <p:txBody>
          <a:bodyPr/>
          <a:lstStyle/>
          <a:p>
            <a:r>
              <a:rPr lang="en-US" dirty="0"/>
              <a:t>Kurtosis - </a:t>
            </a:r>
            <a:r>
              <a:rPr lang="en-US" dirty="0">
                <a:solidFill>
                  <a:schemeClr val="bg2">
                    <a:lumMod val="50000"/>
                    <a:lumOff val="50000"/>
                  </a:schemeClr>
                </a:solidFill>
              </a:rPr>
              <a:t>Leptokurtic (kurtosis &gt; 3)</a:t>
            </a:r>
          </a:p>
        </p:txBody>
      </p:sp>
      <p:sp>
        <p:nvSpPr>
          <p:cNvPr id="3" name="Content Placeholder 2">
            <a:extLst>
              <a:ext uri="{FF2B5EF4-FFF2-40B4-BE49-F238E27FC236}">
                <a16:creationId xmlns:a16="http://schemas.microsoft.com/office/drawing/2014/main" id="{CBF641C7-38B0-421A-8550-68564CC3C5F8}"/>
              </a:ext>
            </a:extLst>
          </p:cNvPr>
          <p:cNvSpPr>
            <a:spLocks noGrp="1"/>
          </p:cNvSpPr>
          <p:nvPr>
            <p:ph sz="half" idx="13"/>
          </p:nvPr>
        </p:nvSpPr>
        <p:spPr>
          <a:xfrm>
            <a:off x="0" y="791550"/>
            <a:ext cx="8869680" cy="890667"/>
          </a:xfrm>
        </p:spPr>
        <p:txBody>
          <a:bodyPr/>
          <a:lstStyle/>
          <a:p>
            <a:r>
              <a:rPr lang="en-US" b="0" i="0" dirty="0">
                <a:solidFill>
                  <a:schemeClr val="bg2">
                    <a:lumMod val="50000"/>
                    <a:lumOff val="50000"/>
                  </a:schemeClr>
                </a:solidFill>
                <a:effectLst/>
                <a:latin typeface="Lato" panose="020F0502020204030203" pitchFamily="34" charset="0"/>
              </a:rPr>
              <a:t>Leptokurtic is having very long and skinny tails, which means there are more chances of outliers. Positive values of kurtosis indicate that distribution is peaked and possesses thick tails. An extreme positive kurtosis indicates a distribution where more of the numbers are located in the tails of the distribution instead of around the mean.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A34C54AF-5930-4EB6-95C1-86BFA7B9F549}"/>
              </a:ext>
            </a:extLst>
          </p:cNvPr>
          <p:cNvPicPr>
            <a:picLocks noChangeAspect="1"/>
          </p:cNvPicPr>
          <p:nvPr/>
        </p:nvPicPr>
        <p:blipFill>
          <a:blip r:embed="rId2"/>
          <a:stretch>
            <a:fillRect/>
          </a:stretch>
        </p:blipFill>
        <p:spPr>
          <a:xfrm>
            <a:off x="1090902" y="2058516"/>
            <a:ext cx="3534349" cy="2805536"/>
          </a:xfrm>
          <a:prstGeom prst="rect">
            <a:avLst/>
          </a:prstGeom>
        </p:spPr>
      </p:pic>
    </p:spTree>
    <p:extLst>
      <p:ext uri="{BB962C8B-B14F-4D97-AF65-F5344CB8AC3E}">
        <p14:creationId xmlns:p14="http://schemas.microsoft.com/office/powerpoint/2010/main" val="3302442963"/>
      </p:ext>
    </p:extLst>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DC36-0840-4E35-B30B-224D7E91E11B}"/>
              </a:ext>
            </a:extLst>
          </p:cNvPr>
          <p:cNvSpPr>
            <a:spLocks noGrp="1"/>
          </p:cNvSpPr>
          <p:nvPr>
            <p:ph type="title"/>
          </p:nvPr>
        </p:nvSpPr>
        <p:spPr>
          <a:xfrm>
            <a:off x="0" y="0"/>
            <a:ext cx="8110113" cy="640080"/>
          </a:xfrm>
        </p:spPr>
        <p:txBody>
          <a:bodyPr/>
          <a:lstStyle/>
          <a:p>
            <a:r>
              <a:rPr lang="en-US" dirty="0"/>
              <a:t>Kurtosis - </a:t>
            </a:r>
            <a:r>
              <a:rPr lang="en-US" dirty="0">
                <a:solidFill>
                  <a:schemeClr val="bg2">
                    <a:lumMod val="50000"/>
                    <a:lumOff val="50000"/>
                  </a:schemeClr>
                </a:solidFill>
              </a:rPr>
              <a:t>Platykurtic (kurtosis &lt; 3)</a:t>
            </a:r>
          </a:p>
        </p:txBody>
      </p:sp>
      <p:sp>
        <p:nvSpPr>
          <p:cNvPr id="3" name="Content Placeholder 2">
            <a:extLst>
              <a:ext uri="{FF2B5EF4-FFF2-40B4-BE49-F238E27FC236}">
                <a16:creationId xmlns:a16="http://schemas.microsoft.com/office/drawing/2014/main" id="{C1A348E2-3B83-4682-B9AF-C9B580C0A291}"/>
              </a:ext>
            </a:extLst>
          </p:cNvPr>
          <p:cNvSpPr>
            <a:spLocks noGrp="1"/>
          </p:cNvSpPr>
          <p:nvPr>
            <p:ph sz="half" idx="13"/>
          </p:nvPr>
        </p:nvSpPr>
        <p:spPr>
          <a:xfrm>
            <a:off x="78875" y="640080"/>
            <a:ext cx="8548593" cy="3200400"/>
          </a:xfrm>
        </p:spPr>
        <p:txBody>
          <a:bodyPr/>
          <a:lstStyle/>
          <a:p>
            <a:r>
              <a:rPr lang="en-US" dirty="0">
                <a:solidFill>
                  <a:schemeClr val="bg2">
                    <a:lumMod val="50000"/>
                    <a:lumOff val="50000"/>
                  </a:schemeClr>
                </a:solidFill>
              </a:rPr>
              <a:t>Platykurtic having a lower tail and stretched around center tails means most of the data points are present in high proximity with mean. A platykurtic distribution is flatter (less peaked) when compared with the normal distribution.</a:t>
            </a:r>
          </a:p>
        </p:txBody>
      </p:sp>
      <p:pic>
        <p:nvPicPr>
          <p:cNvPr id="8" name="Picture 7">
            <a:extLst>
              <a:ext uri="{FF2B5EF4-FFF2-40B4-BE49-F238E27FC236}">
                <a16:creationId xmlns:a16="http://schemas.microsoft.com/office/drawing/2014/main" id="{58284D4D-EB37-494A-B483-7B1DFF69FA8B}"/>
              </a:ext>
            </a:extLst>
          </p:cNvPr>
          <p:cNvPicPr>
            <a:picLocks noChangeAspect="1"/>
          </p:cNvPicPr>
          <p:nvPr/>
        </p:nvPicPr>
        <p:blipFill>
          <a:blip r:embed="rId2"/>
          <a:stretch>
            <a:fillRect/>
          </a:stretch>
        </p:blipFill>
        <p:spPr>
          <a:xfrm>
            <a:off x="2094809" y="1640118"/>
            <a:ext cx="2371725" cy="2114550"/>
          </a:xfrm>
          <a:prstGeom prst="rect">
            <a:avLst/>
          </a:prstGeom>
        </p:spPr>
      </p:pic>
    </p:spTree>
    <p:extLst>
      <p:ext uri="{BB962C8B-B14F-4D97-AF65-F5344CB8AC3E}">
        <p14:creationId xmlns:p14="http://schemas.microsoft.com/office/powerpoint/2010/main" val="3664753248"/>
      </p:ext>
    </p:extLst>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B66-C560-43BB-929F-0BCAB624A02E}"/>
              </a:ext>
            </a:extLst>
          </p:cNvPr>
          <p:cNvSpPr>
            <a:spLocks noGrp="1"/>
          </p:cNvSpPr>
          <p:nvPr>
            <p:ph type="title"/>
          </p:nvPr>
        </p:nvSpPr>
        <p:spPr>
          <a:xfrm>
            <a:off x="0" y="22860"/>
            <a:ext cx="8507982" cy="640080"/>
          </a:xfrm>
        </p:spPr>
        <p:txBody>
          <a:bodyPr/>
          <a:lstStyle/>
          <a:p>
            <a:r>
              <a:rPr lang="en-US" dirty="0"/>
              <a:t>Kurtosis - </a:t>
            </a:r>
            <a:r>
              <a:rPr lang="en-US" dirty="0">
                <a:solidFill>
                  <a:schemeClr val="bg2">
                    <a:lumMod val="50000"/>
                    <a:lumOff val="50000"/>
                  </a:schemeClr>
                </a:solidFill>
              </a:rPr>
              <a:t>Mesokurtic (kurtosis = 3)</a:t>
            </a:r>
            <a:endParaRPr lang="en-US" dirty="0"/>
          </a:p>
        </p:txBody>
      </p:sp>
      <p:sp>
        <p:nvSpPr>
          <p:cNvPr id="3" name="Content Placeholder 2">
            <a:extLst>
              <a:ext uri="{FF2B5EF4-FFF2-40B4-BE49-F238E27FC236}">
                <a16:creationId xmlns:a16="http://schemas.microsoft.com/office/drawing/2014/main" id="{42AA9797-89B3-4E5D-9561-7929FC4FB959}"/>
              </a:ext>
            </a:extLst>
          </p:cNvPr>
          <p:cNvSpPr>
            <a:spLocks noGrp="1"/>
          </p:cNvSpPr>
          <p:nvPr>
            <p:ph sz="half" idx="13"/>
          </p:nvPr>
        </p:nvSpPr>
        <p:spPr>
          <a:xfrm>
            <a:off x="78875" y="868331"/>
            <a:ext cx="8507981" cy="3200400"/>
          </a:xfrm>
        </p:spPr>
        <p:txBody>
          <a:bodyPr/>
          <a:lstStyle/>
          <a:p>
            <a:r>
              <a:rPr lang="en-US" dirty="0">
                <a:solidFill>
                  <a:schemeClr val="bg2">
                    <a:lumMod val="50000"/>
                    <a:lumOff val="50000"/>
                  </a:schemeClr>
                </a:solidFill>
              </a:rPr>
              <a:t>Mesokurtic is the same as the normal distribution, which means kurtosis is near to 0. In Mesokurtic, distributions are moderate in breadth, and curves are a medium peaked height.</a:t>
            </a:r>
          </a:p>
        </p:txBody>
      </p:sp>
      <p:pic>
        <p:nvPicPr>
          <p:cNvPr id="5" name="Picture 4">
            <a:extLst>
              <a:ext uri="{FF2B5EF4-FFF2-40B4-BE49-F238E27FC236}">
                <a16:creationId xmlns:a16="http://schemas.microsoft.com/office/drawing/2014/main" id="{0246CFAA-AEB4-42F8-9CCF-6276C5303CE0}"/>
              </a:ext>
            </a:extLst>
          </p:cNvPr>
          <p:cNvPicPr>
            <a:picLocks noChangeAspect="1"/>
          </p:cNvPicPr>
          <p:nvPr/>
        </p:nvPicPr>
        <p:blipFill>
          <a:blip r:embed="rId2"/>
          <a:stretch>
            <a:fillRect/>
          </a:stretch>
        </p:blipFill>
        <p:spPr>
          <a:xfrm>
            <a:off x="2197876" y="1662723"/>
            <a:ext cx="3225703" cy="2482942"/>
          </a:xfrm>
          <a:prstGeom prst="rect">
            <a:avLst/>
          </a:prstGeom>
        </p:spPr>
      </p:pic>
    </p:spTree>
    <p:extLst>
      <p:ext uri="{BB962C8B-B14F-4D97-AF65-F5344CB8AC3E}">
        <p14:creationId xmlns:p14="http://schemas.microsoft.com/office/powerpoint/2010/main" val="2343888370"/>
      </p:ext>
    </p:extLst>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1446-94EF-491C-91FC-F2F21BE21A13}"/>
              </a:ext>
            </a:extLst>
          </p:cNvPr>
          <p:cNvSpPr>
            <a:spLocks noGrp="1"/>
          </p:cNvSpPr>
          <p:nvPr>
            <p:ph type="title"/>
          </p:nvPr>
        </p:nvSpPr>
        <p:spPr>
          <a:xfrm>
            <a:off x="0" y="0"/>
            <a:ext cx="8570803" cy="640080"/>
          </a:xfrm>
        </p:spPr>
        <p:txBody>
          <a:bodyPr/>
          <a:lstStyle/>
          <a:p>
            <a:r>
              <a:rPr lang="en-US" dirty="0"/>
              <a:t>Skewness - Summary</a:t>
            </a:r>
          </a:p>
        </p:txBody>
      </p:sp>
      <p:sp>
        <p:nvSpPr>
          <p:cNvPr id="3" name="Content Placeholder 2">
            <a:extLst>
              <a:ext uri="{FF2B5EF4-FFF2-40B4-BE49-F238E27FC236}">
                <a16:creationId xmlns:a16="http://schemas.microsoft.com/office/drawing/2014/main" id="{949C8C3E-AC10-4C1C-B598-DEB08383D7C4}"/>
              </a:ext>
            </a:extLst>
          </p:cNvPr>
          <p:cNvSpPr>
            <a:spLocks noGrp="1"/>
          </p:cNvSpPr>
          <p:nvPr>
            <p:ph sz="half" idx="13"/>
          </p:nvPr>
        </p:nvSpPr>
        <p:spPr>
          <a:xfrm>
            <a:off x="137160" y="791549"/>
            <a:ext cx="8869680" cy="3200400"/>
          </a:xfrm>
        </p:spPr>
        <p:txBody>
          <a:bodyPr/>
          <a:lstStyle/>
          <a:p>
            <a:r>
              <a:rPr lang="en-US" b="0" i="0" dirty="0">
                <a:solidFill>
                  <a:schemeClr val="bg2">
                    <a:lumMod val="50000"/>
                    <a:lumOff val="50000"/>
                  </a:schemeClr>
                </a:solidFill>
                <a:effectLst/>
                <a:latin typeface="Lato" panose="020F0502020204030203" pitchFamily="34" charset="0"/>
              </a:rPr>
              <a:t>The skewness is a measure of symmetry or asymmetry of data distribution, and kurtosis measures whether data is heavy-tailed or light-tailed in a normal distribution. Data can be positive-skewed (data-pushed towards the right side) or negative-skewed (data-pushed towards the left side).</a:t>
            </a:r>
          </a:p>
          <a:p>
            <a:r>
              <a:rPr lang="en-US" dirty="0">
                <a:solidFill>
                  <a:schemeClr val="bg2">
                    <a:lumMod val="50000"/>
                    <a:lumOff val="50000"/>
                  </a:schemeClr>
                </a:solidFill>
              </a:rPr>
              <a:t>When data skewed, the tail region may behave as an outlier for the statistical model, and outliers unsympathetically affect the model’s performance especially regression-based models. Some statistical models are hardy to outliers like Tree-based models, but it will limit the possibility to try other models. So there is a necessity to transform the skewed data to close enough to a Normal distribution.</a:t>
            </a:r>
          </a:p>
          <a:p>
            <a:r>
              <a:rPr lang="en-US" dirty="0">
                <a:solidFill>
                  <a:schemeClr val="bg2">
                    <a:lumMod val="50000"/>
                    <a:lumOff val="50000"/>
                  </a:schemeClr>
                </a:solidFill>
              </a:rPr>
              <a:t>Excess kurtosis can be positive (Leptokurtic distribution), negative (Platykurtic distribution), or near to zero (Mesokurtic distribution). Leptokurtic distribution (kurtosis more than normal distribution).Mesokurtic distribution (kurtosis same as the normal distribution).Platykurtic distribution (kurtosis less than normal distribution).</a:t>
            </a:r>
          </a:p>
        </p:txBody>
      </p:sp>
    </p:spTree>
    <p:extLst>
      <p:ext uri="{BB962C8B-B14F-4D97-AF65-F5344CB8AC3E}">
        <p14:creationId xmlns:p14="http://schemas.microsoft.com/office/powerpoint/2010/main" val="110353803"/>
      </p:ext>
    </p:extLst>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5E8E-0FC2-467C-ACC7-31AA2A7D23A1}"/>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1E42B404-3C93-4717-84A2-789D9E19B5A9}"/>
              </a:ext>
            </a:extLst>
          </p:cNvPr>
          <p:cNvSpPr>
            <a:spLocks noGrp="1"/>
          </p:cNvSpPr>
          <p:nvPr>
            <p:ph sz="half" idx="13"/>
          </p:nvPr>
        </p:nvSpPr>
        <p:spPr>
          <a:xfrm>
            <a:off x="148677" y="1116824"/>
            <a:ext cx="5756532" cy="1354150"/>
          </a:xfrm>
        </p:spPr>
        <p:txBody>
          <a:bodyPr/>
          <a:lstStyle/>
          <a:p>
            <a:r>
              <a:rPr lang="en-US" dirty="0"/>
              <a:t>Population of Used cars in a Secondhand Showroom</a:t>
            </a:r>
          </a:p>
        </p:txBody>
      </p:sp>
      <p:pic>
        <p:nvPicPr>
          <p:cNvPr id="5" name="Picture 4" descr="A picture containing text, outdoor, transport, car&#10;&#10;Description automatically generated">
            <a:extLst>
              <a:ext uri="{FF2B5EF4-FFF2-40B4-BE49-F238E27FC236}">
                <a16:creationId xmlns:a16="http://schemas.microsoft.com/office/drawing/2014/main" id="{91959E16-0A26-438F-B3C1-3AD51EC490F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990310"/>
            <a:ext cx="3039420" cy="3039420"/>
          </a:xfrm>
          <a:prstGeom prst="rect">
            <a:avLst/>
          </a:prstGeom>
        </p:spPr>
      </p:pic>
      <p:sp>
        <p:nvSpPr>
          <p:cNvPr id="6" name="TextBox 5">
            <a:extLst>
              <a:ext uri="{FF2B5EF4-FFF2-40B4-BE49-F238E27FC236}">
                <a16:creationId xmlns:a16="http://schemas.microsoft.com/office/drawing/2014/main" id="{851D58E5-1FCE-41F7-8B41-23CFC995BD7C}"/>
              </a:ext>
            </a:extLst>
          </p:cNvPr>
          <p:cNvSpPr txBox="1"/>
          <p:nvPr/>
        </p:nvSpPr>
        <p:spPr>
          <a:xfrm>
            <a:off x="328066" y="1758127"/>
            <a:ext cx="2959586"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#1 : $2617.23 </a:t>
            </a:r>
          </a:p>
        </p:txBody>
      </p:sp>
      <p:sp>
        <p:nvSpPr>
          <p:cNvPr id="7" name="TextBox 6">
            <a:extLst>
              <a:ext uri="{FF2B5EF4-FFF2-40B4-BE49-F238E27FC236}">
                <a16:creationId xmlns:a16="http://schemas.microsoft.com/office/drawing/2014/main" id="{85A983D6-527A-429C-B134-A010221CAEE0}"/>
              </a:ext>
            </a:extLst>
          </p:cNvPr>
          <p:cNvSpPr txBox="1"/>
          <p:nvPr/>
        </p:nvSpPr>
        <p:spPr>
          <a:xfrm>
            <a:off x="328066" y="2177983"/>
            <a:ext cx="29595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#2 : $3201.34</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Sample #3 : $2844.33 </a:t>
            </a:r>
          </a:p>
        </p:txBody>
      </p:sp>
      <p:sp>
        <p:nvSpPr>
          <p:cNvPr id="8" name="TextBox 7">
            <a:extLst>
              <a:ext uri="{FF2B5EF4-FFF2-40B4-BE49-F238E27FC236}">
                <a16:creationId xmlns:a16="http://schemas.microsoft.com/office/drawing/2014/main" id="{6517C1CF-0DF0-48F6-961F-48ECB36C5393}"/>
              </a:ext>
            </a:extLst>
          </p:cNvPr>
          <p:cNvSpPr txBox="1"/>
          <p:nvPr/>
        </p:nvSpPr>
        <p:spPr>
          <a:xfrm>
            <a:off x="148677" y="3304800"/>
            <a:ext cx="5236923" cy="646331"/>
          </a:xfrm>
          <a:prstGeom prst="rect">
            <a:avLst/>
          </a:prstGeom>
          <a:noFill/>
        </p:spPr>
        <p:txBody>
          <a:bodyPr wrap="square" rtlCol="0">
            <a:spAutoFit/>
          </a:bodyPr>
          <a:lstStyle/>
          <a:p>
            <a:pPr>
              <a:spcBef>
                <a:spcPts val="0"/>
              </a:spcBef>
              <a:spcAft>
                <a:spcPts val="0"/>
              </a:spcAft>
              <a:buClr>
                <a:schemeClr val="bg1"/>
              </a:buClr>
            </a:pPr>
            <a:r>
              <a:rPr lang="en-US" sz="1800" b="1" i="1" dirty="0">
                <a:solidFill>
                  <a:schemeClr val="bg2"/>
                </a:solidFill>
                <a:latin typeface="+mn-lt"/>
              </a:rPr>
              <a:t>Taking a single value, as we did in descriptive statistics is sub optimal </a:t>
            </a:r>
          </a:p>
        </p:txBody>
      </p:sp>
    </p:spTree>
    <p:extLst>
      <p:ext uri="{BB962C8B-B14F-4D97-AF65-F5344CB8AC3E}">
        <p14:creationId xmlns:p14="http://schemas.microsoft.com/office/powerpoint/2010/main" val="4038918390"/>
      </p:ext>
    </p:extLst>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5E7C5-1311-4947-B72A-F232CF1C1D4B}"/>
              </a:ext>
            </a:extLst>
          </p:cNvPr>
          <p:cNvSpPr>
            <a:spLocks noGrp="1"/>
          </p:cNvSpPr>
          <p:nvPr>
            <p:ph sz="half" idx="13"/>
          </p:nvPr>
        </p:nvSpPr>
        <p:spPr>
          <a:xfrm>
            <a:off x="274320" y="662940"/>
            <a:ext cx="2831848" cy="3817620"/>
          </a:xfrm>
        </p:spPr>
        <p:txBody>
          <a:bodyPr>
            <a:normAutofit fontScale="85000" lnSpcReduction="20000"/>
          </a:bodyPr>
          <a:lstStyle/>
          <a:p>
            <a:r>
              <a:rPr lang="en-US" dirty="0"/>
              <a:t>We can draw many, many samples </a:t>
            </a:r>
          </a:p>
          <a:p>
            <a:pPr marL="0" indent="0">
              <a:buNone/>
            </a:pPr>
            <a:r>
              <a:rPr lang="en-US" dirty="0"/>
              <a:t>$2521</a:t>
            </a:r>
          </a:p>
          <a:p>
            <a:pPr marL="0" indent="0">
              <a:buNone/>
            </a:pPr>
            <a:r>
              <a:rPr lang="en-US" dirty="0"/>
              <a:t>$2551</a:t>
            </a:r>
          </a:p>
          <a:p>
            <a:pPr marL="0" indent="0">
              <a:buNone/>
            </a:pPr>
            <a:r>
              <a:rPr lang="en-US" dirty="0"/>
              <a:t>$2568</a:t>
            </a:r>
          </a:p>
          <a:p>
            <a:pPr marL="0" indent="0">
              <a:buNone/>
            </a:pPr>
            <a:r>
              <a:rPr lang="en-US" dirty="0"/>
              <a:t>$2594</a:t>
            </a:r>
          </a:p>
          <a:p>
            <a:pPr marL="0" indent="0">
              <a:buNone/>
            </a:pPr>
            <a:r>
              <a:rPr lang="en-US" dirty="0"/>
              <a:t>$ 2617</a:t>
            </a:r>
          </a:p>
          <a:p>
            <a:pPr marL="0" indent="0">
              <a:buNone/>
            </a:pPr>
            <a:r>
              <a:rPr lang="en-US" dirty="0"/>
              <a:t>$ 2620</a:t>
            </a:r>
          </a:p>
          <a:p>
            <a:pPr marL="0" indent="0">
              <a:buNone/>
            </a:pPr>
            <a:r>
              <a:rPr lang="en-US" dirty="0"/>
              <a:t>$ 2623</a:t>
            </a:r>
          </a:p>
          <a:p>
            <a:pPr marL="0" indent="0">
              <a:buNone/>
            </a:pPr>
            <a:r>
              <a:rPr lang="en-US" dirty="0"/>
              <a:t>$ 2661</a:t>
            </a:r>
          </a:p>
          <a:p>
            <a:pPr marL="0" indent="0">
              <a:buNone/>
            </a:pPr>
            <a:r>
              <a:rPr lang="en-US" dirty="0"/>
              <a:t>$ 2685</a:t>
            </a:r>
          </a:p>
          <a:p>
            <a:pPr marL="0" indent="0">
              <a:buNone/>
            </a:pPr>
            <a:r>
              <a:rPr lang="en-US" dirty="0"/>
              <a:t>$ 2687</a:t>
            </a:r>
          </a:p>
          <a:p>
            <a:pPr marL="0" indent="0">
              <a:buNone/>
            </a:pPr>
            <a:r>
              <a:rPr lang="en-US" dirty="0"/>
              <a:t>$ 2711</a:t>
            </a:r>
          </a:p>
          <a:p>
            <a:pPr marL="0" indent="0">
              <a:buNone/>
            </a:pPr>
            <a:r>
              <a:rPr lang="en-US" dirty="0"/>
              <a:t>$ 2744</a:t>
            </a:r>
          </a:p>
        </p:txBody>
      </p:sp>
      <p:sp>
        <p:nvSpPr>
          <p:cNvPr id="4" name="Title 1">
            <a:extLst>
              <a:ext uri="{FF2B5EF4-FFF2-40B4-BE49-F238E27FC236}">
                <a16:creationId xmlns:a16="http://schemas.microsoft.com/office/drawing/2014/main" id="{489B247C-E2C1-4166-AA50-55CCE0E1B8EA}"/>
              </a:ext>
            </a:extLst>
          </p:cNvPr>
          <p:cNvSpPr>
            <a:spLocks noGrp="1"/>
          </p:cNvSpPr>
          <p:nvPr>
            <p:ph type="title"/>
          </p:nvPr>
        </p:nvSpPr>
        <p:spPr>
          <a:xfrm>
            <a:off x="0" y="22860"/>
            <a:ext cx="4295219" cy="640080"/>
          </a:xfrm>
        </p:spPr>
        <p:txBody>
          <a:bodyPr/>
          <a:lstStyle/>
          <a:p>
            <a:r>
              <a:rPr lang="en-US" dirty="0"/>
              <a:t>Central Limit Theorem</a:t>
            </a:r>
          </a:p>
        </p:txBody>
      </p:sp>
      <p:sp>
        <p:nvSpPr>
          <p:cNvPr id="6" name="TextBox 5">
            <a:extLst>
              <a:ext uri="{FF2B5EF4-FFF2-40B4-BE49-F238E27FC236}">
                <a16:creationId xmlns:a16="http://schemas.microsoft.com/office/drawing/2014/main" id="{936752CE-B540-442A-8A29-57A8B0CDDBCE}"/>
              </a:ext>
            </a:extLst>
          </p:cNvPr>
          <p:cNvSpPr txBox="1"/>
          <p:nvPr/>
        </p:nvSpPr>
        <p:spPr>
          <a:xfrm>
            <a:off x="3280673" y="914400"/>
            <a:ext cx="2757161" cy="3471720"/>
          </a:xfrm>
          <a:prstGeom prst="rect">
            <a:avLst/>
          </a:prstGeom>
          <a:noFill/>
        </p:spPr>
        <p:txBody>
          <a:bodyPr wrap="square" rtlCol="0">
            <a:spAutoFit/>
          </a:bodyPr>
          <a:lstStyle/>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$ 2748</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$ 2786</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$ 2843</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$ 2691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$ 3030</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$ 3201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$ 3240</a:t>
            </a:r>
          </a:p>
          <a:p>
            <a:pPr>
              <a:spcBef>
                <a:spcPts val="0"/>
              </a:spcBef>
              <a:spcAft>
                <a:spcPts val="0"/>
              </a:spcAft>
              <a:buClr>
                <a:schemeClr val="bg1"/>
              </a:buClr>
            </a:pPr>
            <a:endParaRPr lang="en-US" sz="1400" dirty="0" err="1">
              <a:solidFill>
                <a:schemeClr val="bg2"/>
              </a:solidFill>
              <a:latin typeface="+mn-lt"/>
            </a:endParaRPr>
          </a:p>
        </p:txBody>
      </p:sp>
      <p:sp>
        <p:nvSpPr>
          <p:cNvPr id="7" name="TextBox 6">
            <a:extLst>
              <a:ext uri="{FF2B5EF4-FFF2-40B4-BE49-F238E27FC236}">
                <a16:creationId xmlns:a16="http://schemas.microsoft.com/office/drawing/2014/main" id="{1286DED4-90BF-4713-B38A-8856560A5254}"/>
              </a:ext>
            </a:extLst>
          </p:cNvPr>
          <p:cNvSpPr txBox="1"/>
          <p:nvPr/>
        </p:nvSpPr>
        <p:spPr>
          <a:xfrm>
            <a:off x="5297936" y="1221527"/>
            <a:ext cx="2708299"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Sampling Distribution</a:t>
            </a:r>
          </a:p>
        </p:txBody>
      </p:sp>
      <p:sp>
        <p:nvSpPr>
          <p:cNvPr id="8" name="TextBox 7">
            <a:extLst>
              <a:ext uri="{FF2B5EF4-FFF2-40B4-BE49-F238E27FC236}">
                <a16:creationId xmlns:a16="http://schemas.microsoft.com/office/drawing/2014/main" id="{E42D2C4B-4211-4231-8EC0-380586F19B71}"/>
              </a:ext>
            </a:extLst>
          </p:cNvPr>
          <p:cNvSpPr txBox="1"/>
          <p:nvPr/>
        </p:nvSpPr>
        <p:spPr>
          <a:xfrm>
            <a:off x="5318878" y="2167841"/>
            <a:ext cx="340631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Sampling Distribution of the MEAN</a:t>
            </a:r>
          </a:p>
        </p:txBody>
      </p:sp>
      <p:sp>
        <p:nvSpPr>
          <p:cNvPr id="9" name="TextBox 8">
            <a:extLst>
              <a:ext uri="{FF2B5EF4-FFF2-40B4-BE49-F238E27FC236}">
                <a16:creationId xmlns:a16="http://schemas.microsoft.com/office/drawing/2014/main" id="{EEA44317-DB50-4076-8EE0-9C5D8519EFBF}"/>
              </a:ext>
            </a:extLst>
          </p:cNvPr>
          <p:cNvSpPr txBox="1"/>
          <p:nvPr/>
        </p:nvSpPr>
        <p:spPr>
          <a:xfrm>
            <a:off x="1537728" y="1598455"/>
            <a:ext cx="1054003" cy="1446550"/>
          </a:xfrm>
          <a:prstGeom prst="rect">
            <a:avLst/>
          </a:prstGeom>
          <a:noFill/>
        </p:spPr>
        <p:txBody>
          <a:bodyPr wrap="square" rtlCol="0">
            <a:spAutoFit/>
          </a:bodyPr>
          <a:lstStyle/>
          <a:p>
            <a:pPr>
              <a:spcBef>
                <a:spcPts val="0"/>
              </a:spcBef>
              <a:spcAft>
                <a:spcPts val="0"/>
              </a:spcAft>
              <a:buClr>
                <a:schemeClr val="bg1"/>
              </a:buClr>
            </a:pPr>
            <a:r>
              <a:rPr lang="en-US" sz="8800" dirty="0">
                <a:solidFill>
                  <a:schemeClr val="accent4"/>
                </a:solidFill>
                <a:latin typeface="+mn-lt"/>
              </a:rPr>
              <a:t>µ</a:t>
            </a:r>
          </a:p>
        </p:txBody>
      </p:sp>
      <p:sp>
        <p:nvSpPr>
          <p:cNvPr id="10" name="TextBox 9">
            <a:extLst>
              <a:ext uri="{FF2B5EF4-FFF2-40B4-BE49-F238E27FC236}">
                <a16:creationId xmlns:a16="http://schemas.microsoft.com/office/drawing/2014/main" id="{B52C6D56-86EB-414B-AB95-0E81E6A00153}"/>
              </a:ext>
            </a:extLst>
          </p:cNvPr>
          <p:cNvSpPr txBox="1"/>
          <p:nvPr/>
        </p:nvSpPr>
        <p:spPr>
          <a:xfrm>
            <a:off x="1280509" y="1598455"/>
            <a:ext cx="156844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~$ 2800</a:t>
            </a:r>
            <a:endParaRPr lang="en-US" sz="1400" b="1" dirty="0">
              <a:solidFill>
                <a:schemeClr val="bg2"/>
              </a:solidFill>
              <a:latin typeface="+mn-lt"/>
            </a:endParaRPr>
          </a:p>
        </p:txBody>
      </p:sp>
    </p:spTree>
    <p:extLst>
      <p:ext uri="{BB962C8B-B14F-4D97-AF65-F5344CB8AC3E}">
        <p14:creationId xmlns:p14="http://schemas.microsoft.com/office/powerpoint/2010/main" val="835954562"/>
      </p:ext>
    </p:extLst>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7D56-95C5-4D0C-A949-1A487B245503}"/>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B39ECE88-325C-4E0B-A7D7-FFA8F4710CDF}"/>
              </a:ext>
            </a:extLst>
          </p:cNvPr>
          <p:cNvSpPr>
            <a:spLocks noGrp="1"/>
          </p:cNvSpPr>
          <p:nvPr>
            <p:ph sz="half" idx="13"/>
          </p:nvPr>
        </p:nvSpPr>
        <p:spPr>
          <a:xfrm>
            <a:off x="332604" y="1415242"/>
            <a:ext cx="8478791" cy="1930711"/>
          </a:xfrm>
        </p:spPr>
        <p:txBody>
          <a:bodyPr>
            <a:normAutofit/>
          </a:bodyPr>
          <a:lstStyle/>
          <a:p>
            <a:pPr marL="0" indent="0">
              <a:buNone/>
            </a:pPr>
            <a:r>
              <a:rPr lang="en-US" sz="1800" b="1" dirty="0"/>
              <a:t>Distribution of Car Prices</a:t>
            </a:r>
          </a:p>
        </p:txBody>
      </p:sp>
      <p:grpSp>
        <p:nvGrpSpPr>
          <p:cNvPr id="12" name="Group 11">
            <a:extLst>
              <a:ext uri="{FF2B5EF4-FFF2-40B4-BE49-F238E27FC236}">
                <a16:creationId xmlns:a16="http://schemas.microsoft.com/office/drawing/2014/main" id="{BCF523DF-06F8-4B59-8DB3-E70C4ADA19D8}"/>
              </a:ext>
            </a:extLst>
          </p:cNvPr>
          <p:cNvGrpSpPr/>
          <p:nvPr/>
        </p:nvGrpSpPr>
        <p:grpSpPr>
          <a:xfrm>
            <a:off x="1004944" y="2178783"/>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D113C73-2B8D-434A-9DC1-B0D7EDEADD9B}"/>
                    </a:ext>
                  </a:extLst>
                </p14:cNvPr>
                <p14:cNvContentPartPr/>
                <p14:nvPr/>
              </p14:nvContentPartPr>
              <p14:xfrm>
                <a:off x="836937" y="1521278"/>
                <a:ext cx="63720" cy="1243080"/>
              </p14:xfrm>
            </p:contentPart>
          </mc:Choice>
          <mc:Fallback xmlns="">
            <p:pic>
              <p:nvPicPr>
                <p:cNvPr id="4" name="Ink 3">
                  <a:extLst>
                    <a:ext uri="{FF2B5EF4-FFF2-40B4-BE49-F238E27FC236}">
                      <a16:creationId xmlns:a16="http://schemas.microsoft.com/office/drawing/2014/main" id="{6D113C73-2B8D-434A-9DC1-B0D7EDEADD9B}"/>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AE3159E-170F-4FE1-94E0-C7264AABDE24}"/>
                    </a:ext>
                  </a:extLst>
                </p14:cNvPr>
                <p14:cNvContentPartPr/>
                <p14:nvPr/>
              </p14:nvContentPartPr>
              <p14:xfrm>
                <a:off x="669897" y="2587598"/>
                <a:ext cx="1758600" cy="36720"/>
              </p14:xfrm>
            </p:contentPart>
          </mc:Choice>
          <mc:Fallback xmlns="">
            <p:pic>
              <p:nvPicPr>
                <p:cNvPr id="5" name="Ink 4">
                  <a:extLst>
                    <a:ext uri="{FF2B5EF4-FFF2-40B4-BE49-F238E27FC236}">
                      <a16:creationId xmlns:a16="http://schemas.microsoft.com/office/drawing/2014/main" id="{0AE3159E-170F-4FE1-94E0-C7264AABDE24}"/>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EFB8835-00BE-4C34-83CE-6457FE475CBA}"/>
                    </a:ext>
                  </a:extLst>
                </p14:cNvPr>
                <p14:cNvContentPartPr/>
                <p14:nvPr/>
              </p14:nvContentPartPr>
              <p14:xfrm>
                <a:off x="921177" y="1540718"/>
                <a:ext cx="2227320" cy="839880"/>
              </p14:xfrm>
            </p:contentPart>
          </mc:Choice>
          <mc:Fallback xmlns="">
            <p:pic>
              <p:nvPicPr>
                <p:cNvPr id="11" name="Ink 10">
                  <a:extLst>
                    <a:ext uri="{FF2B5EF4-FFF2-40B4-BE49-F238E27FC236}">
                      <a16:creationId xmlns:a16="http://schemas.microsoft.com/office/drawing/2014/main" id="{3EFB8835-00BE-4C34-83CE-6457FE475CBA}"/>
                    </a:ext>
                  </a:extLst>
                </p:cNvPr>
                <p:cNvPicPr/>
                <p:nvPr/>
              </p:nvPicPr>
              <p:blipFill>
                <a:blip r:embed="rId7"/>
                <a:stretch>
                  <a:fillRect/>
                </a:stretch>
              </p:blipFill>
              <p:spPr>
                <a:xfrm>
                  <a:off x="912177" y="1531718"/>
                  <a:ext cx="2244960" cy="857520"/>
                </a:xfrm>
                <a:prstGeom prst="rect">
                  <a:avLst/>
                </a:prstGeom>
              </p:spPr>
            </p:pic>
          </mc:Fallback>
        </mc:AlternateContent>
      </p:grpSp>
      <p:sp>
        <p:nvSpPr>
          <p:cNvPr id="13" name="TextBox 12">
            <a:extLst>
              <a:ext uri="{FF2B5EF4-FFF2-40B4-BE49-F238E27FC236}">
                <a16:creationId xmlns:a16="http://schemas.microsoft.com/office/drawing/2014/main" id="{0D28BA63-1A90-4469-A39F-F78CD717646F}"/>
              </a:ext>
            </a:extLst>
          </p:cNvPr>
          <p:cNvSpPr txBox="1"/>
          <p:nvPr/>
        </p:nvSpPr>
        <p:spPr>
          <a:xfrm>
            <a:off x="4571999" y="2484935"/>
            <a:ext cx="275716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Right Skewed</a:t>
            </a:r>
          </a:p>
        </p:txBody>
      </p:sp>
    </p:spTree>
    <p:extLst>
      <p:ext uri="{BB962C8B-B14F-4D97-AF65-F5344CB8AC3E}">
        <p14:creationId xmlns:p14="http://schemas.microsoft.com/office/powerpoint/2010/main" val="3240609061"/>
      </p:ext>
    </p:extLst>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BCF2-946B-4D76-B942-09464C8F5A28}"/>
              </a:ext>
            </a:extLst>
          </p:cNvPr>
          <p:cNvSpPr>
            <a:spLocks noGrp="1"/>
          </p:cNvSpPr>
          <p:nvPr>
            <p:ph type="title"/>
          </p:nvPr>
        </p:nvSpPr>
        <p:spPr>
          <a:xfrm>
            <a:off x="0" y="0"/>
            <a:ext cx="6183591" cy="640080"/>
          </a:xfrm>
        </p:spPr>
        <p:txBody>
          <a:bodyPr/>
          <a:lstStyle/>
          <a:p>
            <a:r>
              <a:rPr lang="en-US" dirty="0"/>
              <a:t>Central Limit Theorem</a:t>
            </a:r>
          </a:p>
        </p:txBody>
      </p:sp>
      <p:pic>
        <p:nvPicPr>
          <p:cNvPr id="5" name="Picture 4">
            <a:extLst>
              <a:ext uri="{FF2B5EF4-FFF2-40B4-BE49-F238E27FC236}">
                <a16:creationId xmlns:a16="http://schemas.microsoft.com/office/drawing/2014/main" id="{38C663EE-8F58-49A3-868B-07019BA122D8}"/>
              </a:ext>
            </a:extLst>
          </p:cNvPr>
          <p:cNvPicPr>
            <a:picLocks noChangeAspect="1"/>
          </p:cNvPicPr>
          <p:nvPr/>
        </p:nvPicPr>
        <p:blipFill>
          <a:blip r:embed="rId2"/>
          <a:stretch>
            <a:fillRect/>
          </a:stretch>
        </p:blipFill>
        <p:spPr>
          <a:xfrm>
            <a:off x="931924" y="888548"/>
            <a:ext cx="7362825" cy="2838450"/>
          </a:xfrm>
          <a:prstGeom prst="rect">
            <a:avLst/>
          </a:prstGeom>
        </p:spPr>
      </p:pic>
      <p:grpSp>
        <p:nvGrpSpPr>
          <p:cNvPr id="9" name="Group 8">
            <a:extLst>
              <a:ext uri="{FF2B5EF4-FFF2-40B4-BE49-F238E27FC236}">
                <a16:creationId xmlns:a16="http://schemas.microsoft.com/office/drawing/2014/main" id="{88629BA1-AC80-43C2-B2AD-52ECC66571A9}"/>
              </a:ext>
            </a:extLst>
          </p:cNvPr>
          <p:cNvGrpSpPr/>
          <p:nvPr/>
        </p:nvGrpSpPr>
        <p:grpSpPr>
          <a:xfrm>
            <a:off x="4494897" y="1002518"/>
            <a:ext cx="446400" cy="225720"/>
            <a:chOff x="4494897" y="1002518"/>
            <a:chExt cx="446400" cy="2257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C6F922E-A081-4A53-BFA0-BCE0D3D61496}"/>
                    </a:ext>
                  </a:extLst>
                </p14:cNvPr>
                <p14:cNvContentPartPr/>
                <p14:nvPr/>
              </p14:nvContentPartPr>
              <p14:xfrm>
                <a:off x="4494897" y="1002518"/>
                <a:ext cx="236880" cy="225720"/>
              </p14:xfrm>
            </p:contentPart>
          </mc:Choice>
          <mc:Fallback xmlns="">
            <p:pic>
              <p:nvPicPr>
                <p:cNvPr id="6" name="Ink 5">
                  <a:extLst>
                    <a:ext uri="{FF2B5EF4-FFF2-40B4-BE49-F238E27FC236}">
                      <a16:creationId xmlns:a16="http://schemas.microsoft.com/office/drawing/2014/main" id="{0C6F922E-A081-4A53-BFA0-BCE0D3D61496}"/>
                    </a:ext>
                  </a:extLst>
                </p:cNvPr>
                <p:cNvPicPr/>
                <p:nvPr/>
              </p:nvPicPr>
              <p:blipFill>
                <a:blip r:embed="rId4"/>
                <a:stretch>
                  <a:fillRect/>
                </a:stretch>
              </p:blipFill>
              <p:spPr>
                <a:xfrm>
                  <a:off x="4486257" y="993878"/>
                  <a:ext cx="25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66B8148-6813-48A6-94F1-2AC9A3A53823}"/>
                    </a:ext>
                  </a:extLst>
                </p14:cNvPr>
                <p14:cNvContentPartPr/>
                <p14:nvPr/>
              </p14:nvContentPartPr>
              <p14:xfrm>
                <a:off x="4836897" y="1011158"/>
                <a:ext cx="90720" cy="21960"/>
              </p14:xfrm>
            </p:contentPart>
          </mc:Choice>
          <mc:Fallback xmlns="">
            <p:pic>
              <p:nvPicPr>
                <p:cNvPr id="7" name="Ink 6">
                  <a:extLst>
                    <a:ext uri="{FF2B5EF4-FFF2-40B4-BE49-F238E27FC236}">
                      <a16:creationId xmlns:a16="http://schemas.microsoft.com/office/drawing/2014/main" id="{266B8148-6813-48A6-94F1-2AC9A3A53823}"/>
                    </a:ext>
                  </a:extLst>
                </p:cNvPr>
                <p:cNvPicPr/>
                <p:nvPr/>
              </p:nvPicPr>
              <p:blipFill>
                <a:blip r:embed="rId6"/>
                <a:stretch>
                  <a:fillRect/>
                </a:stretch>
              </p:blipFill>
              <p:spPr>
                <a:xfrm>
                  <a:off x="4827897" y="1002158"/>
                  <a:ext cx="108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709F09D-A4B7-4EF5-A186-22BA8E308DAA}"/>
                    </a:ext>
                  </a:extLst>
                </p14:cNvPr>
                <p14:cNvContentPartPr/>
                <p14:nvPr/>
              </p14:nvContentPartPr>
              <p14:xfrm>
                <a:off x="4857777" y="1074878"/>
                <a:ext cx="83520" cy="20880"/>
              </p14:xfrm>
            </p:contentPart>
          </mc:Choice>
          <mc:Fallback xmlns="">
            <p:pic>
              <p:nvPicPr>
                <p:cNvPr id="8" name="Ink 7">
                  <a:extLst>
                    <a:ext uri="{FF2B5EF4-FFF2-40B4-BE49-F238E27FC236}">
                      <a16:creationId xmlns:a16="http://schemas.microsoft.com/office/drawing/2014/main" id="{B709F09D-A4B7-4EF5-A186-22BA8E308DAA}"/>
                    </a:ext>
                  </a:extLst>
                </p:cNvPr>
                <p:cNvPicPr/>
                <p:nvPr/>
              </p:nvPicPr>
              <p:blipFill>
                <a:blip r:embed="rId8"/>
                <a:stretch>
                  <a:fillRect/>
                </a:stretch>
              </p:blipFill>
              <p:spPr>
                <a:xfrm>
                  <a:off x="4849137" y="1065878"/>
                  <a:ext cx="101160" cy="38520"/>
                </a:xfrm>
                <a:prstGeom prst="rect">
                  <a:avLst/>
                </a:prstGeom>
              </p:spPr>
            </p:pic>
          </mc:Fallback>
        </mc:AlternateContent>
      </p:grpSp>
      <p:grpSp>
        <p:nvGrpSpPr>
          <p:cNvPr id="15" name="Group 14">
            <a:extLst>
              <a:ext uri="{FF2B5EF4-FFF2-40B4-BE49-F238E27FC236}">
                <a16:creationId xmlns:a16="http://schemas.microsoft.com/office/drawing/2014/main" id="{45DE6F01-9B6D-430D-942D-4D94F44CAAB1}"/>
              </a:ext>
            </a:extLst>
          </p:cNvPr>
          <p:cNvGrpSpPr/>
          <p:nvPr/>
        </p:nvGrpSpPr>
        <p:grpSpPr>
          <a:xfrm>
            <a:off x="5220657" y="782558"/>
            <a:ext cx="782640" cy="229320"/>
            <a:chOff x="5220657" y="782558"/>
            <a:chExt cx="782640" cy="2293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0F7496D-D19C-49CB-8BDB-209256FF51DE}"/>
                    </a:ext>
                  </a:extLst>
                </p14:cNvPr>
                <p14:cNvContentPartPr/>
                <p14:nvPr/>
              </p14:nvContentPartPr>
              <p14:xfrm>
                <a:off x="5220657" y="933038"/>
                <a:ext cx="154440" cy="78840"/>
              </p14:xfrm>
            </p:contentPart>
          </mc:Choice>
          <mc:Fallback xmlns="">
            <p:pic>
              <p:nvPicPr>
                <p:cNvPr id="10" name="Ink 9">
                  <a:extLst>
                    <a:ext uri="{FF2B5EF4-FFF2-40B4-BE49-F238E27FC236}">
                      <a16:creationId xmlns:a16="http://schemas.microsoft.com/office/drawing/2014/main" id="{80F7496D-D19C-49CB-8BDB-209256FF51DE}"/>
                    </a:ext>
                  </a:extLst>
                </p:cNvPr>
                <p:cNvPicPr/>
                <p:nvPr/>
              </p:nvPicPr>
              <p:blipFill>
                <a:blip r:embed="rId10"/>
                <a:stretch>
                  <a:fillRect/>
                </a:stretch>
              </p:blipFill>
              <p:spPr>
                <a:xfrm>
                  <a:off x="5212017" y="924398"/>
                  <a:ext cx="1720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BF2182C-1498-4331-AE41-8404108C73A7}"/>
                    </a:ext>
                  </a:extLst>
                </p14:cNvPr>
                <p14:cNvContentPartPr/>
                <p14:nvPr/>
              </p14:nvContentPartPr>
              <p14:xfrm>
                <a:off x="5458257" y="864638"/>
                <a:ext cx="114120" cy="104760"/>
              </p14:xfrm>
            </p:contentPart>
          </mc:Choice>
          <mc:Fallback xmlns="">
            <p:pic>
              <p:nvPicPr>
                <p:cNvPr id="11" name="Ink 10">
                  <a:extLst>
                    <a:ext uri="{FF2B5EF4-FFF2-40B4-BE49-F238E27FC236}">
                      <a16:creationId xmlns:a16="http://schemas.microsoft.com/office/drawing/2014/main" id="{2BF2182C-1498-4331-AE41-8404108C73A7}"/>
                    </a:ext>
                  </a:extLst>
                </p:cNvPr>
                <p:cNvPicPr/>
                <p:nvPr/>
              </p:nvPicPr>
              <p:blipFill>
                <a:blip r:embed="rId12"/>
                <a:stretch>
                  <a:fillRect/>
                </a:stretch>
              </p:blipFill>
              <p:spPr>
                <a:xfrm>
                  <a:off x="5449257" y="855638"/>
                  <a:ext cx="131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B6B183EF-78D5-4AC5-A4F9-29040B28AC31}"/>
                    </a:ext>
                  </a:extLst>
                </p14:cNvPr>
                <p14:cNvContentPartPr/>
                <p14:nvPr/>
              </p14:nvContentPartPr>
              <p14:xfrm>
                <a:off x="5607297" y="814238"/>
                <a:ext cx="90000" cy="121320"/>
              </p14:xfrm>
            </p:contentPart>
          </mc:Choice>
          <mc:Fallback xmlns="">
            <p:pic>
              <p:nvPicPr>
                <p:cNvPr id="12" name="Ink 11">
                  <a:extLst>
                    <a:ext uri="{FF2B5EF4-FFF2-40B4-BE49-F238E27FC236}">
                      <a16:creationId xmlns:a16="http://schemas.microsoft.com/office/drawing/2014/main" id="{B6B183EF-78D5-4AC5-A4F9-29040B28AC31}"/>
                    </a:ext>
                  </a:extLst>
                </p:cNvPr>
                <p:cNvPicPr/>
                <p:nvPr/>
              </p:nvPicPr>
              <p:blipFill>
                <a:blip r:embed="rId14"/>
                <a:stretch>
                  <a:fillRect/>
                </a:stretch>
              </p:blipFill>
              <p:spPr>
                <a:xfrm>
                  <a:off x="5598297" y="805238"/>
                  <a:ext cx="107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95CEDD0-517E-468A-B2D6-D3124148AA6A}"/>
                    </a:ext>
                  </a:extLst>
                </p14:cNvPr>
                <p14:cNvContentPartPr/>
                <p14:nvPr/>
              </p14:nvContentPartPr>
              <p14:xfrm>
                <a:off x="5730777" y="816398"/>
                <a:ext cx="84600" cy="93240"/>
              </p14:xfrm>
            </p:contentPart>
          </mc:Choice>
          <mc:Fallback xmlns="">
            <p:pic>
              <p:nvPicPr>
                <p:cNvPr id="13" name="Ink 12">
                  <a:extLst>
                    <a:ext uri="{FF2B5EF4-FFF2-40B4-BE49-F238E27FC236}">
                      <a16:creationId xmlns:a16="http://schemas.microsoft.com/office/drawing/2014/main" id="{A95CEDD0-517E-468A-B2D6-D3124148AA6A}"/>
                    </a:ext>
                  </a:extLst>
                </p:cNvPr>
                <p:cNvPicPr/>
                <p:nvPr/>
              </p:nvPicPr>
              <p:blipFill>
                <a:blip r:embed="rId16"/>
                <a:stretch>
                  <a:fillRect/>
                </a:stretch>
              </p:blipFill>
              <p:spPr>
                <a:xfrm>
                  <a:off x="5722137" y="807758"/>
                  <a:ext cx="1022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CB74518-5A5C-465B-8267-97BFA5A162A2}"/>
                    </a:ext>
                  </a:extLst>
                </p14:cNvPr>
                <p14:cNvContentPartPr/>
                <p14:nvPr/>
              </p14:nvContentPartPr>
              <p14:xfrm>
                <a:off x="5876937" y="782558"/>
                <a:ext cx="126360" cy="77400"/>
              </p14:xfrm>
            </p:contentPart>
          </mc:Choice>
          <mc:Fallback xmlns="">
            <p:pic>
              <p:nvPicPr>
                <p:cNvPr id="14" name="Ink 13">
                  <a:extLst>
                    <a:ext uri="{FF2B5EF4-FFF2-40B4-BE49-F238E27FC236}">
                      <a16:creationId xmlns:a16="http://schemas.microsoft.com/office/drawing/2014/main" id="{0CB74518-5A5C-465B-8267-97BFA5A162A2}"/>
                    </a:ext>
                  </a:extLst>
                </p:cNvPr>
                <p:cNvPicPr/>
                <p:nvPr/>
              </p:nvPicPr>
              <p:blipFill>
                <a:blip r:embed="rId18"/>
                <a:stretch>
                  <a:fillRect/>
                </a:stretch>
              </p:blipFill>
              <p:spPr>
                <a:xfrm>
                  <a:off x="5868297" y="773558"/>
                  <a:ext cx="144000" cy="95040"/>
                </a:xfrm>
                <a:prstGeom prst="rect">
                  <a:avLst/>
                </a:prstGeom>
              </p:spPr>
            </p:pic>
          </mc:Fallback>
        </mc:AlternateContent>
      </p:grpSp>
      <p:grpSp>
        <p:nvGrpSpPr>
          <p:cNvPr id="25" name="Group 24">
            <a:extLst>
              <a:ext uri="{FF2B5EF4-FFF2-40B4-BE49-F238E27FC236}">
                <a16:creationId xmlns:a16="http://schemas.microsoft.com/office/drawing/2014/main" id="{EB167237-1F68-427C-98FD-BD56EBDB8BAE}"/>
              </a:ext>
            </a:extLst>
          </p:cNvPr>
          <p:cNvGrpSpPr/>
          <p:nvPr/>
        </p:nvGrpSpPr>
        <p:grpSpPr>
          <a:xfrm>
            <a:off x="871497" y="3739958"/>
            <a:ext cx="657360" cy="147240"/>
            <a:chOff x="871497" y="3739958"/>
            <a:chExt cx="657360" cy="14724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2854C8C6-64F8-428F-B2A7-895C8DA8688F}"/>
                    </a:ext>
                  </a:extLst>
                </p14:cNvPr>
                <p14:cNvContentPartPr/>
                <p14:nvPr/>
              </p14:nvContentPartPr>
              <p14:xfrm>
                <a:off x="871497" y="3739958"/>
                <a:ext cx="87840" cy="113400"/>
              </p14:xfrm>
            </p:contentPart>
          </mc:Choice>
          <mc:Fallback xmlns="">
            <p:pic>
              <p:nvPicPr>
                <p:cNvPr id="16" name="Ink 15">
                  <a:extLst>
                    <a:ext uri="{FF2B5EF4-FFF2-40B4-BE49-F238E27FC236}">
                      <a16:creationId xmlns:a16="http://schemas.microsoft.com/office/drawing/2014/main" id="{2854C8C6-64F8-428F-B2A7-895C8DA8688F}"/>
                    </a:ext>
                  </a:extLst>
                </p:cNvPr>
                <p:cNvPicPr/>
                <p:nvPr/>
              </p:nvPicPr>
              <p:blipFill>
                <a:blip r:embed="rId20"/>
                <a:stretch>
                  <a:fillRect/>
                </a:stretch>
              </p:blipFill>
              <p:spPr>
                <a:xfrm>
                  <a:off x="862857" y="3730958"/>
                  <a:ext cx="1054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F0A01810-D8AC-441E-ABD1-7E837EF8EAC1}"/>
                    </a:ext>
                  </a:extLst>
                </p14:cNvPr>
                <p14:cNvContentPartPr/>
                <p14:nvPr/>
              </p14:nvContentPartPr>
              <p14:xfrm>
                <a:off x="998937" y="3754358"/>
                <a:ext cx="65160" cy="99360"/>
              </p14:xfrm>
            </p:contentPart>
          </mc:Choice>
          <mc:Fallback xmlns="">
            <p:pic>
              <p:nvPicPr>
                <p:cNvPr id="17" name="Ink 16">
                  <a:extLst>
                    <a:ext uri="{FF2B5EF4-FFF2-40B4-BE49-F238E27FC236}">
                      <a16:creationId xmlns:a16="http://schemas.microsoft.com/office/drawing/2014/main" id="{F0A01810-D8AC-441E-ABD1-7E837EF8EAC1}"/>
                    </a:ext>
                  </a:extLst>
                </p:cNvPr>
                <p:cNvPicPr/>
                <p:nvPr/>
              </p:nvPicPr>
              <p:blipFill>
                <a:blip r:embed="rId22"/>
                <a:stretch>
                  <a:fillRect/>
                </a:stretch>
              </p:blipFill>
              <p:spPr>
                <a:xfrm>
                  <a:off x="989937" y="3745718"/>
                  <a:ext cx="82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5CB8345-16CA-4F97-AFF3-65866029A4C5}"/>
                    </a:ext>
                  </a:extLst>
                </p14:cNvPr>
                <p14:cNvContentPartPr/>
                <p14:nvPr/>
              </p14:nvContentPartPr>
              <p14:xfrm>
                <a:off x="1082097" y="3761918"/>
                <a:ext cx="70200" cy="91440"/>
              </p14:xfrm>
            </p:contentPart>
          </mc:Choice>
          <mc:Fallback xmlns="">
            <p:pic>
              <p:nvPicPr>
                <p:cNvPr id="18" name="Ink 17">
                  <a:extLst>
                    <a:ext uri="{FF2B5EF4-FFF2-40B4-BE49-F238E27FC236}">
                      <a16:creationId xmlns:a16="http://schemas.microsoft.com/office/drawing/2014/main" id="{15CB8345-16CA-4F97-AFF3-65866029A4C5}"/>
                    </a:ext>
                  </a:extLst>
                </p:cNvPr>
                <p:cNvPicPr/>
                <p:nvPr/>
              </p:nvPicPr>
              <p:blipFill>
                <a:blip r:embed="rId24"/>
                <a:stretch>
                  <a:fillRect/>
                </a:stretch>
              </p:blipFill>
              <p:spPr>
                <a:xfrm>
                  <a:off x="1073457" y="3752918"/>
                  <a:ext cx="878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F74A6F8D-2725-47CD-80FD-304BA15A52D1}"/>
                    </a:ext>
                  </a:extLst>
                </p14:cNvPr>
                <p14:cNvContentPartPr/>
                <p14:nvPr/>
              </p14:nvContentPartPr>
              <p14:xfrm>
                <a:off x="1221417" y="3775598"/>
                <a:ext cx="20880" cy="76320"/>
              </p14:xfrm>
            </p:contentPart>
          </mc:Choice>
          <mc:Fallback xmlns="">
            <p:pic>
              <p:nvPicPr>
                <p:cNvPr id="19" name="Ink 18">
                  <a:extLst>
                    <a:ext uri="{FF2B5EF4-FFF2-40B4-BE49-F238E27FC236}">
                      <a16:creationId xmlns:a16="http://schemas.microsoft.com/office/drawing/2014/main" id="{F74A6F8D-2725-47CD-80FD-304BA15A52D1}"/>
                    </a:ext>
                  </a:extLst>
                </p:cNvPr>
                <p:cNvPicPr/>
                <p:nvPr/>
              </p:nvPicPr>
              <p:blipFill>
                <a:blip r:embed="rId26"/>
                <a:stretch>
                  <a:fillRect/>
                </a:stretch>
              </p:blipFill>
              <p:spPr>
                <a:xfrm>
                  <a:off x="1212417" y="3766958"/>
                  <a:ext cx="385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CAABF79A-38F4-48BD-A99B-CD74A0BB9685}"/>
                    </a:ext>
                  </a:extLst>
                </p14:cNvPr>
                <p14:cNvContentPartPr/>
                <p14:nvPr/>
              </p14:nvContentPartPr>
              <p14:xfrm>
                <a:off x="1309257" y="3820598"/>
                <a:ext cx="3240" cy="4680"/>
              </p14:xfrm>
            </p:contentPart>
          </mc:Choice>
          <mc:Fallback xmlns="">
            <p:pic>
              <p:nvPicPr>
                <p:cNvPr id="20" name="Ink 19">
                  <a:extLst>
                    <a:ext uri="{FF2B5EF4-FFF2-40B4-BE49-F238E27FC236}">
                      <a16:creationId xmlns:a16="http://schemas.microsoft.com/office/drawing/2014/main" id="{CAABF79A-38F4-48BD-A99B-CD74A0BB9685}"/>
                    </a:ext>
                  </a:extLst>
                </p:cNvPr>
                <p:cNvPicPr/>
                <p:nvPr/>
              </p:nvPicPr>
              <p:blipFill>
                <a:blip r:embed="rId28"/>
                <a:stretch>
                  <a:fillRect/>
                </a:stretch>
              </p:blipFill>
              <p:spPr>
                <a:xfrm>
                  <a:off x="1300617" y="3811598"/>
                  <a:ext cx="20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2F808A1C-2C90-4214-A8C3-B7A338B68AEB}"/>
                    </a:ext>
                  </a:extLst>
                </p14:cNvPr>
                <p14:cNvContentPartPr/>
                <p14:nvPr/>
              </p14:nvContentPartPr>
              <p14:xfrm>
                <a:off x="1379817" y="3769118"/>
                <a:ext cx="57960" cy="78120"/>
              </p14:xfrm>
            </p:contentPart>
          </mc:Choice>
          <mc:Fallback xmlns="">
            <p:pic>
              <p:nvPicPr>
                <p:cNvPr id="21" name="Ink 20">
                  <a:extLst>
                    <a:ext uri="{FF2B5EF4-FFF2-40B4-BE49-F238E27FC236}">
                      <a16:creationId xmlns:a16="http://schemas.microsoft.com/office/drawing/2014/main" id="{2F808A1C-2C90-4214-A8C3-B7A338B68AEB}"/>
                    </a:ext>
                  </a:extLst>
                </p:cNvPr>
                <p:cNvPicPr/>
                <p:nvPr/>
              </p:nvPicPr>
              <p:blipFill>
                <a:blip r:embed="rId30"/>
                <a:stretch>
                  <a:fillRect/>
                </a:stretch>
              </p:blipFill>
              <p:spPr>
                <a:xfrm>
                  <a:off x="1371177" y="3760118"/>
                  <a:ext cx="75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EB3689F8-04CE-4502-924D-126F3F825817}"/>
                    </a:ext>
                  </a:extLst>
                </p14:cNvPr>
                <p14:cNvContentPartPr/>
                <p14:nvPr/>
              </p14:nvContentPartPr>
              <p14:xfrm>
                <a:off x="1396737" y="3789998"/>
                <a:ext cx="34560" cy="77400"/>
              </p14:xfrm>
            </p:contentPart>
          </mc:Choice>
          <mc:Fallback xmlns="">
            <p:pic>
              <p:nvPicPr>
                <p:cNvPr id="22" name="Ink 21">
                  <a:extLst>
                    <a:ext uri="{FF2B5EF4-FFF2-40B4-BE49-F238E27FC236}">
                      <a16:creationId xmlns:a16="http://schemas.microsoft.com/office/drawing/2014/main" id="{EB3689F8-04CE-4502-924D-126F3F825817}"/>
                    </a:ext>
                  </a:extLst>
                </p:cNvPr>
                <p:cNvPicPr/>
                <p:nvPr/>
              </p:nvPicPr>
              <p:blipFill>
                <a:blip r:embed="rId32"/>
                <a:stretch>
                  <a:fillRect/>
                </a:stretch>
              </p:blipFill>
              <p:spPr>
                <a:xfrm>
                  <a:off x="1387737" y="3780998"/>
                  <a:ext cx="52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CA3527CE-2D01-4684-AB65-845A36C6E455}"/>
                    </a:ext>
                  </a:extLst>
                </p14:cNvPr>
                <p14:cNvContentPartPr/>
                <p14:nvPr/>
              </p14:nvContentPartPr>
              <p14:xfrm>
                <a:off x="1487817" y="3775598"/>
                <a:ext cx="41040" cy="47880"/>
              </p14:xfrm>
            </p:contentPart>
          </mc:Choice>
          <mc:Fallback xmlns="">
            <p:pic>
              <p:nvPicPr>
                <p:cNvPr id="23" name="Ink 22">
                  <a:extLst>
                    <a:ext uri="{FF2B5EF4-FFF2-40B4-BE49-F238E27FC236}">
                      <a16:creationId xmlns:a16="http://schemas.microsoft.com/office/drawing/2014/main" id="{CA3527CE-2D01-4684-AB65-845A36C6E455}"/>
                    </a:ext>
                  </a:extLst>
                </p:cNvPr>
                <p:cNvPicPr/>
                <p:nvPr/>
              </p:nvPicPr>
              <p:blipFill>
                <a:blip r:embed="rId34"/>
                <a:stretch>
                  <a:fillRect/>
                </a:stretch>
              </p:blipFill>
              <p:spPr>
                <a:xfrm>
                  <a:off x="1478817" y="3766958"/>
                  <a:ext cx="586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32CD4FBE-2033-4D9B-BBCF-4B9267D82887}"/>
                    </a:ext>
                  </a:extLst>
                </p14:cNvPr>
                <p14:cNvContentPartPr/>
                <p14:nvPr/>
              </p14:nvContentPartPr>
              <p14:xfrm>
                <a:off x="1486737" y="3777398"/>
                <a:ext cx="27720" cy="109800"/>
              </p14:xfrm>
            </p:contentPart>
          </mc:Choice>
          <mc:Fallback xmlns="">
            <p:pic>
              <p:nvPicPr>
                <p:cNvPr id="24" name="Ink 23">
                  <a:extLst>
                    <a:ext uri="{FF2B5EF4-FFF2-40B4-BE49-F238E27FC236}">
                      <a16:creationId xmlns:a16="http://schemas.microsoft.com/office/drawing/2014/main" id="{32CD4FBE-2033-4D9B-BBCF-4B9267D82887}"/>
                    </a:ext>
                  </a:extLst>
                </p:cNvPr>
                <p:cNvPicPr/>
                <p:nvPr/>
              </p:nvPicPr>
              <p:blipFill>
                <a:blip r:embed="rId36"/>
                <a:stretch>
                  <a:fillRect/>
                </a:stretch>
              </p:blipFill>
              <p:spPr>
                <a:xfrm>
                  <a:off x="1478097" y="3768758"/>
                  <a:ext cx="45360" cy="127440"/>
                </a:xfrm>
                <a:prstGeom prst="rect">
                  <a:avLst/>
                </a:prstGeom>
              </p:spPr>
            </p:pic>
          </mc:Fallback>
        </mc:AlternateContent>
      </p:grpSp>
      <p:grpSp>
        <p:nvGrpSpPr>
          <p:cNvPr id="28" name="Group 27">
            <a:extLst>
              <a:ext uri="{FF2B5EF4-FFF2-40B4-BE49-F238E27FC236}">
                <a16:creationId xmlns:a16="http://schemas.microsoft.com/office/drawing/2014/main" id="{DE01CD0B-A892-4F17-86F8-47CCB68DF535}"/>
              </a:ext>
            </a:extLst>
          </p:cNvPr>
          <p:cNvGrpSpPr/>
          <p:nvPr/>
        </p:nvGrpSpPr>
        <p:grpSpPr>
          <a:xfrm>
            <a:off x="738297" y="3713318"/>
            <a:ext cx="78120" cy="204120"/>
            <a:chOff x="738297" y="3713318"/>
            <a:chExt cx="78120" cy="204120"/>
          </a:xfrm>
        </p:grpSpPr>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CF1AAA03-0D2F-446A-971A-61796BC43002}"/>
                    </a:ext>
                  </a:extLst>
                </p14:cNvPr>
                <p14:cNvContentPartPr/>
                <p14:nvPr/>
              </p14:nvContentPartPr>
              <p14:xfrm>
                <a:off x="747657" y="3761918"/>
                <a:ext cx="68760" cy="89280"/>
              </p14:xfrm>
            </p:contentPart>
          </mc:Choice>
          <mc:Fallback xmlns="">
            <p:pic>
              <p:nvPicPr>
                <p:cNvPr id="26" name="Ink 25">
                  <a:extLst>
                    <a:ext uri="{FF2B5EF4-FFF2-40B4-BE49-F238E27FC236}">
                      <a16:creationId xmlns:a16="http://schemas.microsoft.com/office/drawing/2014/main" id="{CF1AAA03-0D2F-446A-971A-61796BC43002}"/>
                    </a:ext>
                  </a:extLst>
                </p:cNvPr>
                <p:cNvPicPr/>
                <p:nvPr/>
              </p:nvPicPr>
              <p:blipFill>
                <a:blip r:embed="rId38"/>
                <a:stretch>
                  <a:fillRect/>
                </a:stretch>
              </p:blipFill>
              <p:spPr>
                <a:xfrm>
                  <a:off x="739017" y="3752918"/>
                  <a:ext cx="86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4F8E0924-A70A-40AE-9FC2-06196E73BC19}"/>
                    </a:ext>
                  </a:extLst>
                </p14:cNvPr>
                <p14:cNvContentPartPr/>
                <p14:nvPr/>
              </p14:nvContentPartPr>
              <p14:xfrm>
                <a:off x="738297" y="3713318"/>
                <a:ext cx="43560" cy="204120"/>
              </p14:xfrm>
            </p:contentPart>
          </mc:Choice>
          <mc:Fallback xmlns="">
            <p:pic>
              <p:nvPicPr>
                <p:cNvPr id="27" name="Ink 26">
                  <a:extLst>
                    <a:ext uri="{FF2B5EF4-FFF2-40B4-BE49-F238E27FC236}">
                      <a16:creationId xmlns:a16="http://schemas.microsoft.com/office/drawing/2014/main" id="{4F8E0924-A70A-40AE-9FC2-06196E73BC19}"/>
                    </a:ext>
                  </a:extLst>
                </p:cNvPr>
                <p:cNvPicPr/>
                <p:nvPr/>
              </p:nvPicPr>
              <p:blipFill>
                <a:blip r:embed="rId40"/>
                <a:stretch>
                  <a:fillRect/>
                </a:stretch>
              </p:blipFill>
              <p:spPr>
                <a:xfrm>
                  <a:off x="729297" y="3704318"/>
                  <a:ext cx="61200" cy="221760"/>
                </a:xfrm>
                <a:prstGeom prst="rect">
                  <a:avLst/>
                </a:prstGeom>
              </p:spPr>
            </p:pic>
          </mc:Fallback>
        </mc:AlternateContent>
      </p:grpSp>
      <p:grpSp>
        <p:nvGrpSpPr>
          <p:cNvPr id="38" name="Group 37">
            <a:extLst>
              <a:ext uri="{FF2B5EF4-FFF2-40B4-BE49-F238E27FC236}">
                <a16:creationId xmlns:a16="http://schemas.microsoft.com/office/drawing/2014/main" id="{08DAA599-E224-45C6-940E-430E70231EA8}"/>
              </a:ext>
            </a:extLst>
          </p:cNvPr>
          <p:cNvGrpSpPr/>
          <p:nvPr/>
        </p:nvGrpSpPr>
        <p:grpSpPr>
          <a:xfrm>
            <a:off x="2302137" y="3719798"/>
            <a:ext cx="706320" cy="224280"/>
            <a:chOff x="2302137" y="3719798"/>
            <a:chExt cx="706320" cy="224280"/>
          </a:xfrm>
        </p:grpSpPr>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4E010658-DF2F-47A4-9132-8BEE1C4CDC94}"/>
                    </a:ext>
                  </a:extLst>
                </p14:cNvPr>
                <p14:cNvContentPartPr/>
                <p14:nvPr/>
              </p14:nvContentPartPr>
              <p14:xfrm>
                <a:off x="2318337" y="3754358"/>
                <a:ext cx="104040" cy="84600"/>
              </p14:xfrm>
            </p:contentPart>
          </mc:Choice>
          <mc:Fallback xmlns="">
            <p:pic>
              <p:nvPicPr>
                <p:cNvPr id="29" name="Ink 28">
                  <a:extLst>
                    <a:ext uri="{FF2B5EF4-FFF2-40B4-BE49-F238E27FC236}">
                      <a16:creationId xmlns:a16="http://schemas.microsoft.com/office/drawing/2014/main" id="{4E010658-DF2F-47A4-9132-8BEE1C4CDC94}"/>
                    </a:ext>
                  </a:extLst>
                </p:cNvPr>
                <p:cNvPicPr/>
                <p:nvPr/>
              </p:nvPicPr>
              <p:blipFill>
                <a:blip r:embed="rId42"/>
                <a:stretch>
                  <a:fillRect/>
                </a:stretch>
              </p:blipFill>
              <p:spPr>
                <a:xfrm>
                  <a:off x="2309337" y="3745718"/>
                  <a:ext cx="121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8188ABE6-B443-4E69-8BB5-FD5F977B3EEF}"/>
                    </a:ext>
                  </a:extLst>
                </p14:cNvPr>
                <p14:cNvContentPartPr/>
                <p14:nvPr/>
              </p14:nvContentPartPr>
              <p14:xfrm>
                <a:off x="2302137" y="3719798"/>
                <a:ext cx="71280" cy="224280"/>
              </p14:xfrm>
            </p:contentPart>
          </mc:Choice>
          <mc:Fallback xmlns="">
            <p:pic>
              <p:nvPicPr>
                <p:cNvPr id="30" name="Ink 29">
                  <a:extLst>
                    <a:ext uri="{FF2B5EF4-FFF2-40B4-BE49-F238E27FC236}">
                      <a16:creationId xmlns:a16="http://schemas.microsoft.com/office/drawing/2014/main" id="{8188ABE6-B443-4E69-8BB5-FD5F977B3EEF}"/>
                    </a:ext>
                  </a:extLst>
                </p:cNvPr>
                <p:cNvPicPr/>
                <p:nvPr/>
              </p:nvPicPr>
              <p:blipFill>
                <a:blip r:embed="rId44"/>
                <a:stretch>
                  <a:fillRect/>
                </a:stretch>
              </p:blipFill>
              <p:spPr>
                <a:xfrm>
                  <a:off x="2293137" y="3711158"/>
                  <a:ext cx="889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47A1E986-8DA7-4066-A15D-B7CE2A61E4D8}"/>
                    </a:ext>
                  </a:extLst>
                </p14:cNvPr>
                <p14:cNvContentPartPr/>
                <p14:nvPr/>
              </p14:nvContentPartPr>
              <p14:xfrm>
                <a:off x="2459457" y="3754358"/>
                <a:ext cx="63720" cy="81720"/>
              </p14:xfrm>
            </p:contentPart>
          </mc:Choice>
          <mc:Fallback xmlns="">
            <p:pic>
              <p:nvPicPr>
                <p:cNvPr id="31" name="Ink 30">
                  <a:extLst>
                    <a:ext uri="{FF2B5EF4-FFF2-40B4-BE49-F238E27FC236}">
                      <a16:creationId xmlns:a16="http://schemas.microsoft.com/office/drawing/2014/main" id="{47A1E986-8DA7-4066-A15D-B7CE2A61E4D8}"/>
                    </a:ext>
                  </a:extLst>
                </p:cNvPr>
                <p:cNvPicPr/>
                <p:nvPr/>
              </p:nvPicPr>
              <p:blipFill>
                <a:blip r:embed="rId46"/>
                <a:stretch>
                  <a:fillRect/>
                </a:stretch>
              </p:blipFill>
              <p:spPr>
                <a:xfrm>
                  <a:off x="2450817" y="3745718"/>
                  <a:ext cx="813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21DD7CA3-940F-4C3C-AD44-AC59C377C5CF}"/>
                    </a:ext>
                  </a:extLst>
                </p14:cNvPr>
                <p14:cNvContentPartPr/>
                <p14:nvPr/>
              </p14:nvContentPartPr>
              <p14:xfrm>
                <a:off x="2589417" y="3740678"/>
                <a:ext cx="70560" cy="104400"/>
              </p14:xfrm>
            </p:contentPart>
          </mc:Choice>
          <mc:Fallback xmlns="">
            <p:pic>
              <p:nvPicPr>
                <p:cNvPr id="32" name="Ink 31">
                  <a:extLst>
                    <a:ext uri="{FF2B5EF4-FFF2-40B4-BE49-F238E27FC236}">
                      <a16:creationId xmlns:a16="http://schemas.microsoft.com/office/drawing/2014/main" id="{21DD7CA3-940F-4C3C-AD44-AC59C377C5CF}"/>
                    </a:ext>
                  </a:extLst>
                </p:cNvPr>
                <p:cNvPicPr/>
                <p:nvPr/>
              </p:nvPicPr>
              <p:blipFill>
                <a:blip r:embed="rId48"/>
                <a:stretch>
                  <a:fillRect/>
                </a:stretch>
              </p:blipFill>
              <p:spPr>
                <a:xfrm>
                  <a:off x="2580777" y="3731678"/>
                  <a:ext cx="88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269A00FB-4399-4704-ABB8-D77C5D28A32C}"/>
                    </a:ext>
                  </a:extLst>
                </p14:cNvPr>
                <p14:cNvContentPartPr/>
                <p14:nvPr/>
              </p14:nvContentPartPr>
              <p14:xfrm>
                <a:off x="2617137" y="3803678"/>
                <a:ext cx="55080" cy="360"/>
              </p14:xfrm>
            </p:contentPart>
          </mc:Choice>
          <mc:Fallback xmlns="">
            <p:pic>
              <p:nvPicPr>
                <p:cNvPr id="33" name="Ink 32">
                  <a:extLst>
                    <a:ext uri="{FF2B5EF4-FFF2-40B4-BE49-F238E27FC236}">
                      <a16:creationId xmlns:a16="http://schemas.microsoft.com/office/drawing/2014/main" id="{269A00FB-4399-4704-ABB8-D77C5D28A32C}"/>
                    </a:ext>
                  </a:extLst>
                </p:cNvPr>
                <p:cNvPicPr/>
                <p:nvPr/>
              </p:nvPicPr>
              <p:blipFill>
                <a:blip r:embed="rId50"/>
                <a:stretch>
                  <a:fillRect/>
                </a:stretch>
              </p:blipFill>
              <p:spPr>
                <a:xfrm>
                  <a:off x="2608497" y="3795038"/>
                  <a:ext cx="7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36087166-214C-4B32-9BF2-0D9A53DC6D3A}"/>
                    </a:ext>
                  </a:extLst>
                </p14:cNvPr>
                <p14:cNvContentPartPr/>
                <p14:nvPr/>
              </p14:nvContentPartPr>
              <p14:xfrm>
                <a:off x="2751057" y="3754718"/>
                <a:ext cx="61920" cy="83880"/>
              </p14:xfrm>
            </p:contentPart>
          </mc:Choice>
          <mc:Fallback xmlns="">
            <p:pic>
              <p:nvPicPr>
                <p:cNvPr id="34" name="Ink 33">
                  <a:extLst>
                    <a:ext uri="{FF2B5EF4-FFF2-40B4-BE49-F238E27FC236}">
                      <a16:creationId xmlns:a16="http://schemas.microsoft.com/office/drawing/2014/main" id="{36087166-214C-4B32-9BF2-0D9A53DC6D3A}"/>
                    </a:ext>
                  </a:extLst>
                </p:cNvPr>
                <p:cNvPicPr/>
                <p:nvPr/>
              </p:nvPicPr>
              <p:blipFill>
                <a:blip r:embed="rId52"/>
                <a:stretch>
                  <a:fillRect/>
                </a:stretch>
              </p:blipFill>
              <p:spPr>
                <a:xfrm>
                  <a:off x="2742057" y="3746078"/>
                  <a:ext cx="79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1B0C57C6-2901-4384-9326-DC7C10841057}"/>
                    </a:ext>
                  </a:extLst>
                </p14:cNvPr>
                <p14:cNvContentPartPr/>
                <p14:nvPr/>
              </p14:nvContentPartPr>
              <p14:xfrm>
                <a:off x="2847537" y="3831758"/>
                <a:ext cx="360" cy="360"/>
              </p14:xfrm>
            </p:contentPart>
          </mc:Choice>
          <mc:Fallback xmlns="">
            <p:pic>
              <p:nvPicPr>
                <p:cNvPr id="35" name="Ink 34">
                  <a:extLst>
                    <a:ext uri="{FF2B5EF4-FFF2-40B4-BE49-F238E27FC236}">
                      <a16:creationId xmlns:a16="http://schemas.microsoft.com/office/drawing/2014/main" id="{1B0C57C6-2901-4384-9326-DC7C10841057}"/>
                    </a:ext>
                  </a:extLst>
                </p:cNvPr>
                <p:cNvPicPr/>
                <p:nvPr/>
              </p:nvPicPr>
              <p:blipFill>
                <a:blip r:embed="rId28"/>
                <a:stretch>
                  <a:fillRect/>
                </a:stretch>
              </p:blipFill>
              <p:spPr>
                <a:xfrm>
                  <a:off x="2838537" y="38231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E276AE82-905C-4DA3-B62D-8150BEACA652}"/>
                    </a:ext>
                  </a:extLst>
                </p14:cNvPr>
                <p14:cNvContentPartPr/>
                <p14:nvPr/>
              </p14:nvContentPartPr>
              <p14:xfrm>
                <a:off x="2884257" y="3768758"/>
                <a:ext cx="34920" cy="78480"/>
              </p14:xfrm>
            </p:contentPart>
          </mc:Choice>
          <mc:Fallback xmlns="">
            <p:pic>
              <p:nvPicPr>
                <p:cNvPr id="36" name="Ink 35">
                  <a:extLst>
                    <a:ext uri="{FF2B5EF4-FFF2-40B4-BE49-F238E27FC236}">
                      <a16:creationId xmlns:a16="http://schemas.microsoft.com/office/drawing/2014/main" id="{E276AE82-905C-4DA3-B62D-8150BEACA652}"/>
                    </a:ext>
                  </a:extLst>
                </p:cNvPr>
                <p:cNvPicPr/>
                <p:nvPr/>
              </p:nvPicPr>
              <p:blipFill>
                <a:blip r:embed="rId55"/>
                <a:stretch>
                  <a:fillRect/>
                </a:stretch>
              </p:blipFill>
              <p:spPr>
                <a:xfrm>
                  <a:off x="2875257" y="3760118"/>
                  <a:ext cx="525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6BF56829-DA29-4335-8AF0-BFD357231CEA}"/>
                    </a:ext>
                  </a:extLst>
                </p14:cNvPr>
                <p14:cNvContentPartPr/>
                <p14:nvPr/>
              </p14:nvContentPartPr>
              <p14:xfrm>
                <a:off x="2954817" y="3769118"/>
                <a:ext cx="53640" cy="63720"/>
              </p14:xfrm>
            </p:contentPart>
          </mc:Choice>
          <mc:Fallback xmlns="">
            <p:pic>
              <p:nvPicPr>
                <p:cNvPr id="37" name="Ink 36">
                  <a:extLst>
                    <a:ext uri="{FF2B5EF4-FFF2-40B4-BE49-F238E27FC236}">
                      <a16:creationId xmlns:a16="http://schemas.microsoft.com/office/drawing/2014/main" id="{6BF56829-DA29-4335-8AF0-BFD357231CEA}"/>
                    </a:ext>
                  </a:extLst>
                </p:cNvPr>
                <p:cNvPicPr/>
                <p:nvPr/>
              </p:nvPicPr>
              <p:blipFill>
                <a:blip r:embed="rId57"/>
                <a:stretch>
                  <a:fillRect/>
                </a:stretch>
              </p:blipFill>
              <p:spPr>
                <a:xfrm>
                  <a:off x="2946177" y="3760118"/>
                  <a:ext cx="71280" cy="81360"/>
                </a:xfrm>
                <a:prstGeom prst="rect">
                  <a:avLst/>
                </a:prstGeom>
              </p:spPr>
            </p:pic>
          </mc:Fallback>
        </mc:AlternateContent>
      </p:grpSp>
      <p:grpSp>
        <p:nvGrpSpPr>
          <p:cNvPr id="47" name="Group 46">
            <a:extLst>
              <a:ext uri="{FF2B5EF4-FFF2-40B4-BE49-F238E27FC236}">
                <a16:creationId xmlns:a16="http://schemas.microsoft.com/office/drawing/2014/main" id="{6600F404-00A8-43E3-838A-01D1B3291E3B}"/>
              </a:ext>
            </a:extLst>
          </p:cNvPr>
          <p:cNvGrpSpPr/>
          <p:nvPr/>
        </p:nvGrpSpPr>
        <p:grpSpPr>
          <a:xfrm>
            <a:off x="5005377" y="3723398"/>
            <a:ext cx="578880" cy="206640"/>
            <a:chOff x="5005377" y="3723398"/>
            <a:chExt cx="578880" cy="206640"/>
          </a:xfrm>
        </p:grpSpPr>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3A41C3FA-BB5F-4B63-9BA4-52DFB19243B6}"/>
                    </a:ext>
                  </a:extLst>
                </p14:cNvPr>
                <p14:cNvContentPartPr/>
                <p14:nvPr/>
              </p14:nvContentPartPr>
              <p14:xfrm>
                <a:off x="5081337" y="3742118"/>
                <a:ext cx="132120" cy="75240"/>
              </p14:xfrm>
            </p:contentPart>
          </mc:Choice>
          <mc:Fallback xmlns="">
            <p:pic>
              <p:nvPicPr>
                <p:cNvPr id="39" name="Ink 38">
                  <a:extLst>
                    <a:ext uri="{FF2B5EF4-FFF2-40B4-BE49-F238E27FC236}">
                      <a16:creationId xmlns:a16="http://schemas.microsoft.com/office/drawing/2014/main" id="{3A41C3FA-BB5F-4B63-9BA4-52DFB19243B6}"/>
                    </a:ext>
                  </a:extLst>
                </p:cNvPr>
                <p:cNvPicPr/>
                <p:nvPr/>
              </p:nvPicPr>
              <p:blipFill>
                <a:blip r:embed="rId59"/>
                <a:stretch>
                  <a:fillRect/>
                </a:stretch>
              </p:blipFill>
              <p:spPr>
                <a:xfrm>
                  <a:off x="5072697" y="3733118"/>
                  <a:ext cx="149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C0F22371-391C-4262-918C-DF42F3C332DF}"/>
                    </a:ext>
                  </a:extLst>
                </p14:cNvPr>
                <p14:cNvContentPartPr/>
                <p14:nvPr/>
              </p14:nvContentPartPr>
              <p14:xfrm>
                <a:off x="5284377" y="3723398"/>
                <a:ext cx="65880" cy="70200"/>
              </p14:xfrm>
            </p:contentPart>
          </mc:Choice>
          <mc:Fallback xmlns="">
            <p:pic>
              <p:nvPicPr>
                <p:cNvPr id="40" name="Ink 39">
                  <a:extLst>
                    <a:ext uri="{FF2B5EF4-FFF2-40B4-BE49-F238E27FC236}">
                      <a16:creationId xmlns:a16="http://schemas.microsoft.com/office/drawing/2014/main" id="{C0F22371-391C-4262-918C-DF42F3C332DF}"/>
                    </a:ext>
                  </a:extLst>
                </p:cNvPr>
                <p:cNvPicPr/>
                <p:nvPr/>
              </p:nvPicPr>
              <p:blipFill>
                <a:blip r:embed="rId61"/>
                <a:stretch>
                  <a:fillRect/>
                </a:stretch>
              </p:blipFill>
              <p:spPr>
                <a:xfrm>
                  <a:off x="5275737" y="3714398"/>
                  <a:ext cx="83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94190B63-4B54-4147-86A0-65257F79D3E3}"/>
                    </a:ext>
                  </a:extLst>
                </p14:cNvPr>
                <p14:cNvContentPartPr/>
                <p14:nvPr/>
              </p14:nvContentPartPr>
              <p14:xfrm>
                <a:off x="5381937" y="3747878"/>
                <a:ext cx="103680" cy="64440"/>
              </p14:xfrm>
            </p:contentPart>
          </mc:Choice>
          <mc:Fallback xmlns="">
            <p:pic>
              <p:nvPicPr>
                <p:cNvPr id="41" name="Ink 40">
                  <a:extLst>
                    <a:ext uri="{FF2B5EF4-FFF2-40B4-BE49-F238E27FC236}">
                      <a16:creationId xmlns:a16="http://schemas.microsoft.com/office/drawing/2014/main" id="{94190B63-4B54-4147-86A0-65257F79D3E3}"/>
                    </a:ext>
                  </a:extLst>
                </p:cNvPr>
                <p:cNvPicPr/>
                <p:nvPr/>
              </p:nvPicPr>
              <p:blipFill>
                <a:blip r:embed="rId63"/>
                <a:stretch>
                  <a:fillRect/>
                </a:stretch>
              </p:blipFill>
              <p:spPr>
                <a:xfrm>
                  <a:off x="5373297" y="3739238"/>
                  <a:ext cx="12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BE73B064-3CDF-4E8C-83B8-4175A14353D5}"/>
                    </a:ext>
                  </a:extLst>
                </p14:cNvPr>
                <p14:cNvContentPartPr/>
                <p14:nvPr/>
              </p14:nvContentPartPr>
              <p14:xfrm>
                <a:off x="5413257" y="3747878"/>
                <a:ext cx="38520" cy="76320"/>
              </p14:xfrm>
            </p:contentPart>
          </mc:Choice>
          <mc:Fallback xmlns="">
            <p:pic>
              <p:nvPicPr>
                <p:cNvPr id="42" name="Ink 41">
                  <a:extLst>
                    <a:ext uri="{FF2B5EF4-FFF2-40B4-BE49-F238E27FC236}">
                      <a16:creationId xmlns:a16="http://schemas.microsoft.com/office/drawing/2014/main" id="{BE73B064-3CDF-4E8C-83B8-4175A14353D5}"/>
                    </a:ext>
                  </a:extLst>
                </p:cNvPr>
                <p:cNvPicPr/>
                <p:nvPr/>
              </p:nvPicPr>
              <p:blipFill>
                <a:blip r:embed="rId65"/>
                <a:stretch>
                  <a:fillRect/>
                </a:stretch>
              </p:blipFill>
              <p:spPr>
                <a:xfrm>
                  <a:off x="5404257" y="3739238"/>
                  <a:ext cx="56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BBE1ED31-2BC8-4433-A402-C46FAC25EDA7}"/>
                    </a:ext>
                  </a:extLst>
                </p14:cNvPr>
                <p14:cNvContentPartPr/>
                <p14:nvPr/>
              </p14:nvContentPartPr>
              <p14:xfrm>
                <a:off x="5514417" y="3789998"/>
                <a:ext cx="63000" cy="50400"/>
              </p14:xfrm>
            </p:contentPart>
          </mc:Choice>
          <mc:Fallback xmlns="">
            <p:pic>
              <p:nvPicPr>
                <p:cNvPr id="43" name="Ink 42">
                  <a:extLst>
                    <a:ext uri="{FF2B5EF4-FFF2-40B4-BE49-F238E27FC236}">
                      <a16:creationId xmlns:a16="http://schemas.microsoft.com/office/drawing/2014/main" id="{BBE1ED31-2BC8-4433-A402-C46FAC25EDA7}"/>
                    </a:ext>
                  </a:extLst>
                </p:cNvPr>
                <p:cNvPicPr/>
                <p:nvPr/>
              </p:nvPicPr>
              <p:blipFill>
                <a:blip r:embed="rId67"/>
                <a:stretch>
                  <a:fillRect/>
                </a:stretch>
              </p:blipFill>
              <p:spPr>
                <a:xfrm>
                  <a:off x="5505417" y="3780998"/>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5B703E1B-19B1-4888-ABE8-637D91767CDB}"/>
                    </a:ext>
                  </a:extLst>
                </p14:cNvPr>
                <p14:cNvContentPartPr/>
                <p14:nvPr/>
              </p14:nvContentPartPr>
              <p14:xfrm>
                <a:off x="5548617" y="3782798"/>
                <a:ext cx="35640" cy="97560"/>
              </p14:xfrm>
            </p:contentPart>
          </mc:Choice>
          <mc:Fallback xmlns="">
            <p:pic>
              <p:nvPicPr>
                <p:cNvPr id="44" name="Ink 43">
                  <a:extLst>
                    <a:ext uri="{FF2B5EF4-FFF2-40B4-BE49-F238E27FC236}">
                      <a16:creationId xmlns:a16="http://schemas.microsoft.com/office/drawing/2014/main" id="{5B703E1B-19B1-4888-ABE8-637D91767CDB}"/>
                    </a:ext>
                  </a:extLst>
                </p:cNvPr>
                <p:cNvPicPr/>
                <p:nvPr/>
              </p:nvPicPr>
              <p:blipFill>
                <a:blip r:embed="rId69"/>
                <a:stretch>
                  <a:fillRect/>
                </a:stretch>
              </p:blipFill>
              <p:spPr>
                <a:xfrm>
                  <a:off x="5539617" y="3774158"/>
                  <a:ext cx="53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EEC625EA-A709-4029-97BA-433033071599}"/>
                    </a:ext>
                  </a:extLst>
                </p14:cNvPr>
                <p14:cNvContentPartPr/>
                <p14:nvPr/>
              </p14:nvContentPartPr>
              <p14:xfrm>
                <a:off x="5027337" y="3754718"/>
                <a:ext cx="47520" cy="91800"/>
              </p14:xfrm>
            </p:contentPart>
          </mc:Choice>
          <mc:Fallback xmlns="">
            <p:pic>
              <p:nvPicPr>
                <p:cNvPr id="45" name="Ink 44">
                  <a:extLst>
                    <a:ext uri="{FF2B5EF4-FFF2-40B4-BE49-F238E27FC236}">
                      <a16:creationId xmlns:a16="http://schemas.microsoft.com/office/drawing/2014/main" id="{EEC625EA-A709-4029-97BA-433033071599}"/>
                    </a:ext>
                  </a:extLst>
                </p:cNvPr>
                <p:cNvPicPr/>
                <p:nvPr/>
              </p:nvPicPr>
              <p:blipFill>
                <a:blip r:embed="rId71"/>
                <a:stretch>
                  <a:fillRect/>
                </a:stretch>
              </p:blipFill>
              <p:spPr>
                <a:xfrm>
                  <a:off x="5018337" y="3746078"/>
                  <a:ext cx="651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6CE2A0C2-A56C-4337-A6CD-5D2BC8A65F24}"/>
                    </a:ext>
                  </a:extLst>
                </p14:cNvPr>
                <p14:cNvContentPartPr/>
                <p14:nvPr/>
              </p14:nvContentPartPr>
              <p14:xfrm>
                <a:off x="5005377" y="3761918"/>
                <a:ext cx="34560" cy="168120"/>
              </p14:xfrm>
            </p:contentPart>
          </mc:Choice>
          <mc:Fallback xmlns="">
            <p:pic>
              <p:nvPicPr>
                <p:cNvPr id="46" name="Ink 45">
                  <a:extLst>
                    <a:ext uri="{FF2B5EF4-FFF2-40B4-BE49-F238E27FC236}">
                      <a16:creationId xmlns:a16="http://schemas.microsoft.com/office/drawing/2014/main" id="{6CE2A0C2-A56C-4337-A6CD-5D2BC8A65F24}"/>
                    </a:ext>
                  </a:extLst>
                </p:cNvPr>
                <p:cNvPicPr/>
                <p:nvPr/>
              </p:nvPicPr>
              <p:blipFill>
                <a:blip r:embed="rId73"/>
                <a:stretch>
                  <a:fillRect/>
                </a:stretch>
              </p:blipFill>
              <p:spPr>
                <a:xfrm>
                  <a:off x="4996737" y="3752918"/>
                  <a:ext cx="52200" cy="185760"/>
                </a:xfrm>
                <a:prstGeom prst="rect">
                  <a:avLst/>
                </a:prstGeom>
              </p:spPr>
            </p:pic>
          </mc:Fallback>
        </mc:AlternateContent>
      </p:grpSp>
      <p:grpSp>
        <p:nvGrpSpPr>
          <p:cNvPr id="57" name="Group 56">
            <a:extLst>
              <a:ext uri="{FF2B5EF4-FFF2-40B4-BE49-F238E27FC236}">
                <a16:creationId xmlns:a16="http://schemas.microsoft.com/office/drawing/2014/main" id="{5470643E-A305-443E-AC9C-EA74C5487491}"/>
              </a:ext>
            </a:extLst>
          </p:cNvPr>
          <p:cNvGrpSpPr/>
          <p:nvPr/>
        </p:nvGrpSpPr>
        <p:grpSpPr>
          <a:xfrm>
            <a:off x="3654657" y="3713318"/>
            <a:ext cx="507600" cy="235080"/>
            <a:chOff x="3654657" y="3713318"/>
            <a:chExt cx="507600" cy="235080"/>
          </a:xfrm>
        </p:grpSpPr>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FADE710D-6762-4660-ADA5-90C692B3F5AE}"/>
                    </a:ext>
                  </a:extLst>
                </p14:cNvPr>
                <p14:cNvContentPartPr/>
                <p14:nvPr/>
              </p14:nvContentPartPr>
              <p14:xfrm>
                <a:off x="3749697" y="3740678"/>
                <a:ext cx="67680" cy="74160"/>
              </p14:xfrm>
            </p:contentPart>
          </mc:Choice>
          <mc:Fallback xmlns="">
            <p:pic>
              <p:nvPicPr>
                <p:cNvPr id="48" name="Ink 47">
                  <a:extLst>
                    <a:ext uri="{FF2B5EF4-FFF2-40B4-BE49-F238E27FC236}">
                      <a16:creationId xmlns:a16="http://schemas.microsoft.com/office/drawing/2014/main" id="{FADE710D-6762-4660-ADA5-90C692B3F5AE}"/>
                    </a:ext>
                  </a:extLst>
                </p:cNvPr>
                <p:cNvPicPr/>
                <p:nvPr/>
              </p:nvPicPr>
              <p:blipFill>
                <a:blip r:embed="rId75"/>
                <a:stretch>
                  <a:fillRect/>
                </a:stretch>
              </p:blipFill>
              <p:spPr>
                <a:xfrm>
                  <a:off x="3741057" y="3732038"/>
                  <a:ext cx="85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6C6FDDF3-30D3-418F-8E75-A282463851F6}"/>
                    </a:ext>
                  </a:extLst>
                </p14:cNvPr>
                <p14:cNvContentPartPr/>
                <p14:nvPr/>
              </p14:nvContentPartPr>
              <p14:xfrm>
                <a:off x="3915657" y="3719798"/>
                <a:ext cx="29880" cy="89280"/>
              </p14:xfrm>
            </p:contentPart>
          </mc:Choice>
          <mc:Fallback xmlns="">
            <p:pic>
              <p:nvPicPr>
                <p:cNvPr id="49" name="Ink 48">
                  <a:extLst>
                    <a:ext uri="{FF2B5EF4-FFF2-40B4-BE49-F238E27FC236}">
                      <a16:creationId xmlns:a16="http://schemas.microsoft.com/office/drawing/2014/main" id="{6C6FDDF3-30D3-418F-8E75-A282463851F6}"/>
                    </a:ext>
                  </a:extLst>
                </p:cNvPr>
                <p:cNvPicPr/>
                <p:nvPr/>
              </p:nvPicPr>
              <p:blipFill>
                <a:blip r:embed="rId77"/>
                <a:stretch>
                  <a:fillRect/>
                </a:stretch>
              </p:blipFill>
              <p:spPr>
                <a:xfrm>
                  <a:off x="3906657" y="3710798"/>
                  <a:ext cx="47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F9780CE2-368E-4B55-9115-420D64EFAE8C}"/>
                    </a:ext>
                  </a:extLst>
                </p14:cNvPr>
                <p14:cNvContentPartPr/>
                <p14:nvPr/>
              </p14:nvContentPartPr>
              <p14:xfrm>
                <a:off x="3880737" y="3754358"/>
                <a:ext cx="118080" cy="21600"/>
              </p14:xfrm>
            </p:contentPart>
          </mc:Choice>
          <mc:Fallback xmlns="">
            <p:pic>
              <p:nvPicPr>
                <p:cNvPr id="50" name="Ink 49">
                  <a:extLst>
                    <a:ext uri="{FF2B5EF4-FFF2-40B4-BE49-F238E27FC236}">
                      <a16:creationId xmlns:a16="http://schemas.microsoft.com/office/drawing/2014/main" id="{F9780CE2-368E-4B55-9115-420D64EFAE8C}"/>
                    </a:ext>
                  </a:extLst>
                </p:cNvPr>
                <p:cNvPicPr/>
                <p:nvPr/>
              </p:nvPicPr>
              <p:blipFill>
                <a:blip r:embed="rId79"/>
                <a:stretch>
                  <a:fillRect/>
                </a:stretch>
              </p:blipFill>
              <p:spPr>
                <a:xfrm>
                  <a:off x="3872097" y="3745718"/>
                  <a:ext cx="135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04470E61-C6E3-4626-A297-7A83AC147616}"/>
                    </a:ext>
                  </a:extLst>
                </p14:cNvPr>
                <p14:cNvContentPartPr/>
                <p14:nvPr/>
              </p14:nvContentPartPr>
              <p14:xfrm>
                <a:off x="3993417" y="3734198"/>
                <a:ext cx="95400" cy="68400"/>
              </p14:xfrm>
            </p:contentPart>
          </mc:Choice>
          <mc:Fallback xmlns="">
            <p:pic>
              <p:nvPicPr>
                <p:cNvPr id="51" name="Ink 50">
                  <a:extLst>
                    <a:ext uri="{FF2B5EF4-FFF2-40B4-BE49-F238E27FC236}">
                      <a16:creationId xmlns:a16="http://schemas.microsoft.com/office/drawing/2014/main" id="{04470E61-C6E3-4626-A297-7A83AC147616}"/>
                    </a:ext>
                  </a:extLst>
                </p:cNvPr>
                <p:cNvPicPr/>
                <p:nvPr/>
              </p:nvPicPr>
              <p:blipFill>
                <a:blip r:embed="rId81"/>
                <a:stretch>
                  <a:fillRect/>
                </a:stretch>
              </p:blipFill>
              <p:spPr>
                <a:xfrm>
                  <a:off x="3984417" y="3725198"/>
                  <a:ext cx="113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351CEF47-160B-40DE-931B-857B772F755F}"/>
                    </a:ext>
                  </a:extLst>
                </p14:cNvPr>
                <p14:cNvContentPartPr/>
                <p14:nvPr/>
              </p14:nvContentPartPr>
              <p14:xfrm>
                <a:off x="4134537" y="3726998"/>
                <a:ext cx="27720" cy="51120"/>
              </p14:xfrm>
            </p:contentPart>
          </mc:Choice>
          <mc:Fallback xmlns="">
            <p:pic>
              <p:nvPicPr>
                <p:cNvPr id="53" name="Ink 52">
                  <a:extLst>
                    <a:ext uri="{FF2B5EF4-FFF2-40B4-BE49-F238E27FC236}">
                      <a16:creationId xmlns:a16="http://schemas.microsoft.com/office/drawing/2014/main" id="{351CEF47-160B-40DE-931B-857B772F755F}"/>
                    </a:ext>
                  </a:extLst>
                </p:cNvPr>
                <p:cNvPicPr/>
                <p:nvPr/>
              </p:nvPicPr>
              <p:blipFill>
                <a:blip r:embed="rId83"/>
                <a:stretch>
                  <a:fillRect/>
                </a:stretch>
              </p:blipFill>
              <p:spPr>
                <a:xfrm>
                  <a:off x="4125537" y="3718358"/>
                  <a:ext cx="453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C60DC7E9-2E8C-4DF3-B887-E875364519BE}"/>
                    </a:ext>
                  </a:extLst>
                </p14:cNvPr>
                <p14:cNvContentPartPr/>
                <p14:nvPr/>
              </p14:nvContentPartPr>
              <p14:xfrm>
                <a:off x="3658617" y="3719798"/>
                <a:ext cx="68760" cy="118440"/>
              </p14:xfrm>
            </p:contentPart>
          </mc:Choice>
          <mc:Fallback xmlns="">
            <p:pic>
              <p:nvPicPr>
                <p:cNvPr id="54" name="Ink 53">
                  <a:extLst>
                    <a:ext uri="{FF2B5EF4-FFF2-40B4-BE49-F238E27FC236}">
                      <a16:creationId xmlns:a16="http://schemas.microsoft.com/office/drawing/2014/main" id="{C60DC7E9-2E8C-4DF3-B887-E875364519BE}"/>
                    </a:ext>
                  </a:extLst>
                </p:cNvPr>
                <p:cNvPicPr/>
                <p:nvPr/>
              </p:nvPicPr>
              <p:blipFill>
                <a:blip r:embed="rId85"/>
                <a:stretch>
                  <a:fillRect/>
                </a:stretch>
              </p:blipFill>
              <p:spPr>
                <a:xfrm>
                  <a:off x="3649977" y="3711158"/>
                  <a:ext cx="86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0D2B3839-C4B6-42D7-9B9D-804C0EC70539}"/>
                    </a:ext>
                  </a:extLst>
                </p14:cNvPr>
                <p14:cNvContentPartPr/>
                <p14:nvPr/>
              </p14:nvContentPartPr>
              <p14:xfrm>
                <a:off x="3654657" y="3713318"/>
                <a:ext cx="30960" cy="235080"/>
              </p14:xfrm>
            </p:contentPart>
          </mc:Choice>
          <mc:Fallback xmlns="">
            <p:pic>
              <p:nvPicPr>
                <p:cNvPr id="55" name="Ink 54">
                  <a:extLst>
                    <a:ext uri="{FF2B5EF4-FFF2-40B4-BE49-F238E27FC236}">
                      <a16:creationId xmlns:a16="http://schemas.microsoft.com/office/drawing/2014/main" id="{0D2B3839-C4B6-42D7-9B9D-804C0EC70539}"/>
                    </a:ext>
                  </a:extLst>
                </p:cNvPr>
                <p:cNvPicPr/>
                <p:nvPr/>
              </p:nvPicPr>
              <p:blipFill>
                <a:blip r:embed="rId87"/>
                <a:stretch>
                  <a:fillRect/>
                </a:stretch>
              </p:blipFill>
              <p:spPr>
                <a:xfrm>
                  <a:off x="3645657" y="3704318"/>
                  <a:ext cx="48600" cy="252720"/>
                </a:xfrm>
                <a:prstGeom prst="rect">
                  <a:avLst/>
                </a:prstGeom>
              </p:spPr>
            </p:pic>
          </mc:Fallback>
        </mc:AlternateContent>
      </p:grpSp>
      <p:grpSp>
        <p:nvGrpSpPr>
          <p:cNvPr id="64" name="Group 63">
            <a:extLst>
              <a:ext uri="{FF2B5EF4-FFF2-40B4-BE49-F238E27FC236}">
                <a16:creationId xmlns:a16="http://schemas.microsoft.com/office/drawing/2014/main" id="{606CEB9E-1C28-407A-9EF0-200905BF4043}"/>
              </a:ext>
            </a:extLst>
          </p:cNvPr>
          <p:cNvGrpSpPr/>
          <p:nvPr/>
        </p:nvGrpSpPr>
        <p:grpSpPr>
          <a:xfrm>
            <a:off x="6550497" y="3698918"/>
            <a:ext cx="410040" cy="153720"/>
            <a:chOff x="6550497" y="3698918"/>
            <a:chExt cx="410040" cy="153720"/>
          </a:xfrm>
        </p:grpSpPr>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208F2072-63A7-4F5D-82A0-645E80307FE9}"/>
                    </a:ext>
                  </a:extLst>
                </p14:cNvPr>
                <p14:cNvContentPartPr/>
                <p14:nvPr/>
              </p14:nvContentPartPr>
              <p14:xfrm>
                <a:off x="6550497" y="3734198"/>
                <a:ext cx="94680" cy="91080"/>
              </p14:xfrm>
            </p:contentPart>
          </mc:Choice>
          <mc:Fallback xmlns="">
            <p:pic>
              <p:nvPicPr>
                <p:cNvPr id="58" name="Ink 57">
                  <a:extLst>
                    <a:ext uri="{FF2B5EF4-FFF2-40B4-BE49-F238E27FC236}">
                      <a16:creationId xmlns:a16="http://schemas.microsoft.com/office/drawing/2014/main" id="{208F2072-63A7-4F5D-82A0-645E80307FE9}"/>
                    </a:ext>
                  </a:extLst>
                </p:cNvPr>
                <p:cNvPicPr/>
                <p:nvPr/>
              </p:nvPicPr>
              <p:blipFill>
                <a:blip r:embed="rId89"/>
                <a:stretch>
                  <a:fillRect/>
                </a:stretch>
              </p:blipFill>
              <p:spPr>
                <a:xfrm>
                  <a:off x="6541497" y="3725198"/>
                  <a:ext cx="112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5B4BE1F3-A29F-4C7C-BE8D-F3038390FFFC}"/>
                    </a:ext>
                  </a:extLst>
                </p14:cNvPr>
                <p14:cNvContentPartPr/>
                <p14:nvPr/>
              </p14:nvContentPartPr>
              <p14:xfrm>
                <a:off x="6565977" y="3698918"/>
                <a:ext cx="37440" cy="153720"/>
              </p14:xfrm>
            </p:contentPart>
          </mc:Choice>
          <mc:Fallback xmlns="">
            <p:pic>
              <p:nvPicPr>
                <p:cNvPr id="59" name="Ink 58">
                  <a:extLst>
                    <a:ext uri="{FF2B5EF4-FFF2-40B4-BE49-F238E27FC236}">
                      <a16:creationId xmlns:a16="http://schemas.microsoft.com/office/drawing/2014/main" id="{5B4BE1F3-A29F-4C7C-BE8D-F3038390FFFC}"/>
                    </a:ext>
                  </a:extLst>
                </p:cNvPr>
                <p:cNvPicPr/>
                <p:nvPr/>
              </p:nvPicPr>
              <p:blipFill>
                <a:blip r:embed="rId91"/>
                <a:stretch>
                  <a:fillRect/>
                </a:stretch>
              </p:blipFill>
              <p:spPr>
                <a:xfrm>
                  <a:off x="6557337" y="3690278"/>
                  <a:ext cx="55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5DB084F7-BBE7-4419-8FBD-86788921F420}"/>
                    </a:ext>
                  </a:extLst>
                </p14:cNvPr>
                <p14:cNvContentPartPr/>
                <p14:nvPr/>
              </p14:nvContentPartPr>
              <p14:xfrm>
                <a:off x="6695937" y="3754718"/>
                <a:ext cx="37440" cy="89640"/>
              </p14:xfrm>
            </p:contentPart>
          </mc:Choice>
          <mc:Fallback xmlns="">
            <p:pic>
              <p:nvPicPr>
                <p:cNvPr id="60" name="Ink 59">
                  <a:extLst>
                    <a:ext uri="{FF2B5EF4-FFF2-40B4-BE49-F238E27FC236}">
                      <a16:creationId xmlns:a16="http://schemas.microsoft.com/office/drawing/2014/main" id="{5DB084F7-BBE7-4419-8FBD-86788921F420}"/>
                    </a:ext>
                  </a:extLst>
                </p:cNvPr>
                <p:cNvPicPr/>
                <p:nvPr/>
              </p:nvPicPr>
              <p:blipFill>
                <a:blip r:embed="rId93"/>
                <a:stretch>
                  <a:fillRect/>
                </a:stretch>
              </p:blipFill>
              <p:spPr>
                <a:xfrm>
                  <a:off x="6686937" y="3745718"/>
                  <a:ext cx="55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CCE56DF8-3F9D-43DD-999D-8F887883D809}"/>
                    </a:ext>
                  </a:extLst>
                </p14:cNvPr>
                <p14:cNvContentPartPr/>
                <p14:nvPr/>
              </p14:nvContentPartPr>
              <p14:xfrm>
                <a:off x="6756417" y="3781718"/>
                <a:ext cx="47880" cy="29880"/>
              </p14:xfrm>
            </p:contentPart>
          </mc:Choice>
          <mc:Fallback xmlns="">
            <p:pic>
              <p:nvPicPr>
                <p:cNvPr id="61" name="Ink 60">
                  <a:extLst>
                    <a:ext uri="{FF2B5EF4-FFF2-40B4-BE49-F238E27FC236}">
                      <a16:creationId xmlns:a16="http://schemas.microsoft.com/office/drawing/2014/main" id="{CCE56DF8-3F9D-43DD-999D-8F887883D809}"/>
                    </a:ext>
                  </a:extLst>
                </p:cNvPr>
                <p:cNvPicPr/>
                <p:nvPr/>
              </p:nvPicPr>
              <p:blipFill>
                <a:blip r:embed="rId95"/>
                <a:stretch>
                  <a:fillRect/>
                </a:stretch>
              </p:blipFill>
              <p:spPr>
                <a:xfrm>
                  <a:off x="6747777" y="3773078"/>
                  <a:ext cx="655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18AB754C-5BCC-448D-89FE-C3CC9BF398C2}"/>
                    </a:ext>
                  </a:extLst>
                </p14:cNvPr>
                <p14:cNvContentPartPr/>
                <p14:nvPr/>
              </p14:nvContentPartPr>
              <p14:xfrm>
                <a:off x="6819417" y="3769118"/>
                <a:ext cx="46440" cy="28440"/>
              </p14:xfrm>
            </p:contentPart>
          </mc:Choice>
          <mc:Fallback xmlns="">
            <p:pic>
              <p:nvPicPr>
                <p:cNvPr id="62" name="Ink 61">
                  <a:extLst>
                    <a:ext uri="{FF2B5EF4-FFF2-40B4-BE49-F238E27FC236}">
                      <a16:creationId xmlns:a16="http://schemas.microsoft.com/office/drawing/2014/main" id="{18AB754C-5BCC-448D-89FE-C3CC9BF398C2}"/>
                    </a:ext>
                  </a:extLst>
                </p:cNvPr>
                <p:cNvPicPr/>
                <p:nvPr/>
              </p:nvPicPr>
              <p:blipFill>
                <a:blip r:embed="rId97"/>
                <a:stretch>
                  <a:fillRect/>
                </a:stretch>
              </p:blipFill>
              <p:spPr>
                <a:xfrm>
                  <a:off x="6810777" y="3760118"/>
                  <a:ext cx="64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F07B8CBA-2616-42C9-B8F2-769C93B7F732}"/>
                    </a:ext>
                  </a:extLst>
                </p14:cNvPr>
                <p14:cNvContentPartPr/>
                <p14:nvPr/>
              </p14:nvContentPartPr>
              <p14:xfrm>
                <a:off x="6896097" y="3763718"/>
                <a:ext cx="64440" cy="48240"/>
              </p14:xfrm>
            </p:contentPart>
          </mc:Choice>
          <mc:Fallback xmlns="">
            <p:pic>
              <p:nvPicPr>
                <p:cNvPr id="63" name="Ink 62">
                  <a:extLst>
                    <a:ext uri="{FF2B5EF4-FFF2-40B4-BE49-F238E27FC236}">
                      <a16:creationId xmlns:a16="http://schemas.microsoft.com/office/drawing/2014/main" id="{F07B8CBA-2616-42C9-B8F2-769C93B7F732}"/>
                    </a:ext>
                  </a:extLst>
                </p:cNvPr>
                <p:cNvPicPr/>
                <p:nvPr/>
              </p:nvPicPr>
              <p:blipFill>
                <a:blip r:embed="rId99"/>
                <a:stretch>
                  <a:fillRect/>
                </a:stretch>
              </p:blipFill>
              <p:spPr>
                <a:xfrm>
                  <a:off x="6887457" y="3754718"/>
                  <a:ext cx="82080" cy="65880"/>
                </a:xfrm>
                <a:prstGeom prst="rect">
                  <a:avLst/>
                </a:prstGeom>
              </p:spPr>
            </p:pic>
          </mc:Fallback>
        </mc:AlternateContent>
      </p:grpSp>
      <p:grpSp>
        <p:nvGrpSpPr>
          <p:cNvPr id="73" name="Group 72">
            <a:extLst>
              <a:ext uri="{FF2B5EF4-FFF2-40B4-BE49-F238E27FC236}">
                <a16:creationId xmlns:a16="http://schemas.microsoft.com/office/drawing/2014/main" id="{79AAFFCA-5BC6-43BD-970D-733DBFA3EB87}"/>
              </a:ext>
            </a:extLst>
          </p:cNvPr>
          <p:cNvGrpSpPr/>
          <p:nvPr/>
        </p:nvGrpSpPr>
        <p:grpSpPr>
          <a:xfrm>
            <a:off x="7769457" y="3754718"/>
            <a:ext cx="690840" cy="174960"/>
            <a:chOff x="7769457" y="3754718"/>
            <a:chExt cx="690840" cy="174960"/>
          </a:xfrm>
        </p:grpSpPr>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FD7CB692-01BA-4F77-B23F-AF988BA308CD}"/>
                    </a:ext>
                  </a:extLst>
                </p14:cNvPr>
                <p14:cNvContentPartPr/>
                <p14:nvPr/>
              </p14:nvContentPartPr>
              <p14:xfrm>
                <a:off x="7769457" y="3779558"/>
                <a:ext cx="90360" cy="78480"/>
              </p14:xfrm>
            </p:contentPart>
          </mc:Choice>
          <mc:Fallback xmlns="">
            <p:pic>
              <p:nvPicPr>
                <p:cNvPr id="65" name="Ink 64">
                  <a:extLst>
                    <a:ext uri="{FF2B5EF4-FFF2-40B4-BE49-F238E27FC236}">
                      <a16:creationId xmlns:a16="http://schemas.microsoft.com/office/drawing/2014/main" id="{FD7CB692-01BA-4F77-B23F-AF988BA308CD}"/>
                    </a:ext>
                  </a:extLst>
                </p:cNvPr>
                <p:cNvPicPr/>
                <p:nvPr/>
              </p:nvPicPr>
              <p:blipFill>
                <a:blip r:embed="rId101"/>
                <a:stretch>
                  <a:fillRect/>
                </a:stretch>
              </p:blipFill>
              <p:spPr>
                <a:xfrm>
                  <a:off x="7760817" y="3770918"/>
                  <a:ext cx="108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AB56431A-043E-4F93-8F8A-081D0EA0FB39}"/>
                    </a:ext>
                  </a:extLst>
                </p14:cNvPr>
                <p14:cNvContentPartPr/>
                <p14:nvPr/>
              </p14:nvContentPartPr>
              <p14:xfrm>
                <a:off x="7776297" y="3754718"/>
                <a:ext cx="52560" cy="174960"/>
              </p14:xfrm>
            </p:contentPart>
          </mc:Choice>
          <mc:Fallback xmlns="">
            <p:pic>
              <p:nvPicPr>
                <p:cNvPr id="66" name="Ink 65">
                  <a:extLst>
                    <a:ext uri="{FF2B5EF4-FFF2-40B4-BE49-F238E27FC236}">
                      <a16:creationId xmlns:a16="http://schemas.microsoft.com/office/drawing/2014/main" id="{AB56431A-043E-4F93-8F8A-081D0EA0FB39}"/>
                    </a:ext>
                  </a:extLst>
                </p:cNvPr>
                <p:cNvPicPr/>
                <p:nvPr/>
              </p:nvPicPr>
              <p:blipFill>
                <a:blip r:embed="rId103"/>
                <a:stretch>
                  <a:fillRect/>
                </a:stretch>
              </p:blipFill>
              <p:spPr>
                <a:xfrm>
                  <a:off x="7767297" y="3746078"/>
                  <a:ext cx="70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195A4FC3-8675-498D-AC9A-E23D89EEDFDB}"/>
                    </a:ext>
                  </a:extLst>
                </p14:cNvPr>
                <p14:cNvContentPartPr/>
                <p14:nvPr/>
              </p14:nvContentPartPr>
              <p14:xfrm>
                <a:off x="7895097" y="3796478"/>
                <a:ext cx="79560" cy="101520"/>
              </p14:xfrm>
            </p:contentPart>
          </mc:Choice>
          <mc:Fallback xmlns="">
            <p:pic>
              <p:nvPicPr>
                <p:cNvPr id="67" name="Ink 66">
                  <a:extLst>
                    <a:ext uri="{FF2B5EF4-FFF2-40B4-BE49-F238E27FC236}">
                      <a16:creationId xmlns:a16="http://schemas.microsoft.com/office/drawing/2014/main" id="{195A4FC3-8675-498D-AC9A-E23D89EEDFDB}"/>
                    </a:ext>
                  </a:extLst>
                </p:cNvPr>
                <p:cNvPicPr/>
                <p:nvPr/>
              </p:nvPicPr>
              <p:blipFill>
                <a:blip r:embed="rId105"/>
                <a:stretch>
                  <a:fillRect/>
                </a:stretch>
              </p:blipFill>
              <p:spPr>
                <a:xfrm>
                  <a:off x="7886097" y="3787838"/>
                  <a:ext cx="97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3585F691-F964-4A47-BFC0-63E05A9593A6}"/>
                    </a:ext>
                  </a:extLst>
                </p14:cNvPr>
                <p14:cNvContentPartPr/>
                <p14:nvPr/>
              </p14:nvContentPartPr>
              <p14:xfrm>
                <a:off x="8007777" y="3775598"/>
                <a:ext cx="74520" cy="89640"/>
              </p14:xfrm>
            </p:contentPart>
          </mc:Choice>
          <mc:Fallback xmlns="">
            <p:pic>
              <p:nvPicPr>
                <p:cNvPr id="68" name="Ink 67">
                  <a:extLst>
                    <a:ext uri="{FF2B5EF4-FFF2-40B4-BE49-F238E27FC236}">
                      <a16:creationId xmlns:a16="http://schemas.microsoft.com/office/drawing/2014/main" id="{3585F691-F964-4A47-BFC0-63E05A9593A6}"/>
                    </a:ext>
                  </a:extLst>
                </p:cNvPr>
                <p:cNvPicPr/>
                <p:nvPr/>
              </p:nvPicPr>
              <p:blipFill>
                <a:blip r:embed="rId107"/>
                <a:stretch>
                  <a:fillRect/>
                </a:stretch>
              </p:blipFill>
              <p:spPr>
                <a:xfrm>
                  <a:off x="7998777" y="3766958"/>
                  <a:ext cx="92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4F05D166-A8A9-4399-9FC7-0DFA49A1667E}"/>
                    </a:ext>
                  </a:extLst>
                </p14:cNvPr>
                <p14:cNvContentPartPr/>
                <p14:nvPr/>
              </p14:nvContentPartPr>
              <p14:xfrm>
                <a:off x="8112537" y="3783518"/>
                <a:ext cx="47160" cy="52560"/>
              </p14:xfrm>
            </p:contentPart>
          </mc:Choice>
          <mc:Fallback xmlns="">
            <p:pic>
              <p:nvPicPr>
                <p:cNvPr id="69" name="Ink 68">
                  <a:extLst>
                    <a:ext uri="{FF2B5EF4-FFF2-40B4-BE49-F238E27FC236}">
                      <a16:creationId xmlns:a16="http://schemas.microsoft.com/office/drawing/2014/main" id="{4F05D166-A8A9-4399-9FC7-0DFA49A1667E}"/>
                    </a:ext>
                  </a:extLst>
                </p:cNvPr>
                <p:cNvPicPr/>
                <p:nvPr/>
              </p:nvPicPr>
              <p:blipFill>
                <a:blip r:embed="rId109"/>
                <a:stretch>
                  <a:fillRect/>
                </a:stretch>
              </p:blipFill>
              <p:spPr>
                <a:xfrm>
                  <a:off x="8103897" y="3774878"/>
                  <a:ext cx="648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FA3FD7A8-1B2F-49CF-BCAB-1C54C11825B5}"/>
                    </a:ext>
                  </a:extLst>
                </p14:cNvPr>
                <p14:cNvContentPartPr/>
                <p14:nvPr/>
              </p14:nvContentPartPr>
              <p14:xfrm>
                <a:off x="8201457" y="3782798"/>
                <a:ext cx="7920" cy="47880"/>
              </p14:xfrm>
            </p:contentPart>
          </mc:Choice>
          <mc:Fallback xmlns="">
            <p:pic>
              <p:nvPicPr>
                <p:cNvPr id="70" name="Ink 69">
                  <a:extLst>
                    <a:ext uri="{FF2B5EF4-FFF2-40B4-BE49-F238E27FC236}">
                      <a16:creationId xmlns:a16="http://schemas.microsoft.com/office/drawing/2014/main" id="{FA3FD7A8-1B2F-49CF-BCAB-1C54C11825B5}"/>
                    </a:ext>
                  </a:extLst>
                </p:cNvPr>
                <p:cNvPicPr/>
                <p:nvPr/>
              </p:nvPicPr>
              <p:blipFill>
                <a:blip r:embed="rId111"/>
                <a:stretch>
                  <a:fillRect/>
                </a:stretch>
              </p:blipFill>
              <p:spPr>
                <a:xfrm>
                  <a:off x="8192457" y="3774158"/>
                  <a:ext cx="255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234F326F-23BD-44B9-A92E-454DBF66E1B9}"/>
                    </a:ext>
                  </a:extLst>
                </p14:cNvPr>
                <p14:cNvContentPartPr/>
                <p14:nvPr/>
              </p14:nvContentPartPr>
              <p14:xfrm>
                <a:off x="8292177" y="3817718"/>
                <a:ext cx="51840" cy="7560"/>
              </p14:xfrm>
            </p:contentPart>
          </mc:Choice>
          <mc:Fallback xmlns="">
            <p:pic>
              <p:nvPicPr>
                <p:cNvPr id="71" name="Ink 70">
                  <a:extLst>
                    <a:ext uri="{FF2B5EF4-FFF2-40B4-BE49-F238E27FC236}">
                      <a16:creationId xmlns:a16="http://schemas.microsoft.com/office/drawing/2014/main" id="{234F326F-23BD-44B9-A92E-454DBF66E1B9}"/>
                    </a:ext>
                  </a:extLst>
                </p:cNvPr>
                <p:cNvPicPr/>
                <p:nvPr/>
              </p:nvPicPr>
              <p:blipFill>
                <a:blip r:embed="rId113"/>
                <a:stretch>
                  <a:fillRect/>
                </a:stretch>
              </p:blipFill>
              <p:spPr>
                <a:xfrm>
                  <a:off x="8283537" y="3808718"/>
                  <a:ext cx="69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A877D2CC-4F1F-41E6-A976-29A79B3958EE}"/>
                    </a:ext>
                  </a:extLst>
                </p14:cNvPr>
                <p14:cNvContentPartPr/>
                <p14:nvPr/>
              </p14:nvContentPartPr>
              <p14:xfrm>
                <a:off x="8452737" y="3817718"/>
                <a:ext cx="7560" cy="360"/>
              </p14:xfrm>
            </p:contentPart>
          </mc:Choice>
          <mc:Fallback xmlns="">
            <p:pic>
              <p:nvPicPr>
                <p:cNvPr id="72" name="Ink 71">
                  <a:extLst>
                    <a:ext uri="{FF2B5EF4-FFF2-40B4-BE49-F238E27FC236}">
                      <a16:creationId xmlns:a16="http://schemas.microsoft.com/office/drawing/2014/main" id="{A877D2CC-4F1F-41E6-A976-29A79B3958EE}"/>
                    </a:ext>
                  </a:extLst>
                </p:cNvPr>
                <p:cNvPicPr/>
                <p:nvPr/>
              </p:nvPicPr>
              <p:blipFill>
                <a:blip r:embed="rId115"/>
                <a:stretch>
                  <a:fillRect/>
                </a:stretch>
              </p:blipFill>
              <p:spPr>
                <a:xfrm>
                  <a:off x="8443737" y="3808718"/>
                  <a:ext cx="25200" cy="18000"/>
                </a:xfrm>
                <a:prstGeom prst="rect">
                  <a:avLst/>
                </a:prstGeom>
              </p:spPr>
            </p:pic>
          </mc:Fallback>
        </mc:AlternateContent>
      </p:grpSp>
      <p:sp>
        <p:nvSpPr>
          <p:cNvPr id="74" name="TextBox 73">
            <a:extLst>
              <a:ext uri="{FF2B5EF4-FFF2-40B4-BE49-F238E27FC236}">
                <a16:creationId xmlns:a16="http://schemas.microsoft.com/office/drawing/2014/main" id="{EABD5123-7F3E-4FD8-BE01-4D02616F6FBE}"/>
              </a:ext>
            </a:extLst>
          </p:cNvPr>
          <p:cNvSpPr txBox="1"/>
          <p:nvPr/>
        </p:nvSpPr>
        <p:spPr>
          <a:xfrm>
            <a:off x="161129" y="1195102"/>
            <a:ext cx="3588568" cy="646331"/>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solidFill>
                <a:latin typeface="+mn-lt"/>
              </a:rPr>
              <a:t>Sampling Distribution of the MEAN</a:t>
            </a:r>
          </a:p>
        </p:txBody>
      </p:sp>
      <p:sp>
        <p:nvSpPr>
          <p:cNvPr id="75" name="TextBox 74">
            <a:extLst>
              <a:ext uri="{FF2B5EF4-FFF2-40B4-BE49-F238E27FC236}">
                <a16:creationId xmlns:a16="http://schemas.microsoft.com/office/drawing/2014/main" id="{981143FD-A90E-495D-BFC0-DC7E14C8A702}"/>
              </a:ext>
            </a:extLst>
          </p:cNvPr>
          <p:cNvSpPr txBox="1"/>
          <p:nvPr/>
        </p:nvSpPr>
        <p:spPr>
          <a:xfrm>
            <a:off x="6003297" y="1730768"/>
            <a:ext cx="3200807"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Normal Distribution</a:t>
            </a:r>
          </a:p>
        </p:txBody>
      </p:sp>
    </p:spTree>
    <p:extLst>
      <p:ext uri="{BB962C8B-B14F-4D97-AF65-F5344CB8AC3E}">
        <p14:creationId xmlns:p14="http://schemas.microsoft.com/office/powerpoint/2010/main" val="30657556"/>
      </p:ext>
    </p:extLst>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F4E2-C99F-4C9A-9438-DEDE4EC9CA88}"/>
              </a:ext>
            </a:extLst>
          </p:cNvPr>
          <p:cNvSpPr>
            <a:spLocks noGrp="1"/>
          </p:cNvSpPr>
          <p:nvPr>
            <p:ph type="title"/>
          </p:nvPr>
        </p:nvSpPr>
        <p:spPr>
          <a:xfrm>
            <a:off x="0" y="22860"/>
            <a:ext cx="4295219" cy="640080"/>
          </a:xfrm>
        </p:spPr>
        <p:txBody>
          <a:bodyPr/>
          <a:lstStyle/>
          <a:p>
            <a:r>
              <a:rPr lang="en-US" dirty="0"/>
              <a:t>Central Limit Theorem</a:t>
            </a:r>
          </a:p>
        </p:txBody>
      </p:sp>
      <p:grpSp>
        <p:nvGrpSpPr>
          <p:cNvPr id="4" name="Group 3">
            <a:extLst>
              <a:ext uri="{FF2B5EF4-FFF2-40B4-BE49-F238E27FC236}">
                <a16:creationId xmlns:a16="http://schemas.microsoft.com/office/drawing/2014/main" id="{69C0FA5D-35E2-4719-8F2D-F62EF0D5CB1E}"/>
              </a:ext>
            </a:extLst>
          </p:cNvPr>
          <p:cNvGrpSpPr/>
          <p:nvPr/>
        </p:nvGrpSpPr>
        <p:grpSpPr>
          <a:xfrm>
            <a:off x="711778" y="1655272"/>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7DF212E-5039-4547-8E4D-9D6A04B647E4}"/>
                    </a:ext>
                  </a:extLst>
                </p14:cNvPr>
                <p14:cNvContentPartPr/>
                <p14:nvPr/>
              </p14:nvContentPartPr>
              <p14:xfrm>
                <a:off x="836937" y="1521278"/>
                <a:ext cx="63720" cy="1243080"/>
              </p14:xfrm>
            </p:contentPart>
          </mc:Choice>
          <mc:Fallback xmlns="">
            <p:pic>
              <p:nvPicPr>
                <p:cNvPr id="5" name="Ink 4">
                  <a:extLst>
                    <a:ext uri="{FF2B5EF4-FFF2-40B4-BE49-F238E27FC236}">
                      <a16:creationId xmlns:a16="http://schemas.microsoft.com/office/drawing/2014/main" id="{67DF212E-5039-4547-8E4D-9D6A04B647E4}"/>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806D210-4605-4E8C-B08C-617A3A419530}"/>
                    </a:ext>
                  </a:extLst>
                </p14:cNvPr>
                <p14:cNvContentPartPr/>
                <p14:nvPr/>
              </p14:nvContentPartPr>
              <p14:xfrm>
                <a:off x="669897" y="2587598"/>
                <a:ext cx="1758600" cy="36720"/>
              </p14:xfrm>
            </p:contentPart>
          </mc:Choice>
          <mc:Fallback xmlns="">
            <p:pic>
              <p:nvPicPr>
                <p:cNvPr id="6" name="Ink 5">
                  <a:extLst>
                    <a:ext uri="{FF2B5EF4-FFF2-40B4-BE49-F238E27FC236}">
                      <a16:creationId xmlns:a16="http://schemas.microsoft.com/office/drawing/2014/main" id="{2806D210-4605-4E8C-B08C-617A3A419530}"/>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161947D-9A09-4FB8-804C-D15EDB8E0502}"/>
                    </a:ext>
                  </a:extLst>
                </p14:cNvPr>
                <p14:cNvContentPartPr/>
                <p14:nvPr/>
              </p14:nvContentPartPr>
              <p14:xfrm>
                <a:off x="921177" y="1540718"/>
                <a:ext cx="2227320" cy="839880"/>
              </p14:xfrm>
            </p:contentPart>
          </mc:Choice>
          <mc:Fallback xmlns="">
            <p:pic>
              <p:nvPicPr>
                <p:cNvPr id="7" name="Ink 6">
                  <a:extLst>
                    <a:ext uri="{FF2B5EF4-FFF2-40B4-BE49-F238E27FC236}">
                      <a16:creationId xmlns:a16="http://schemas.microsoft.com/office/drawing/2014/main" id="{8161947D-9A09-4FB8-804C-D15EDB8E0502}"/>
                    </a:ext>
                  </a:extLst>
                </p:cNvPr>
                <p:cNvPicPr/>
                <p:nvPr/>
              </p:nvPicPr>
              <p:blipFill>
                <a:blip r:embed="rId7"/>
                <a:stretch>
                  <a:fillRect/>
                </a:stretch>
              </p:blipFill>
              <p:spPr>
                <a:xfrm>
                  <a:off x="912177" y="1531718"/>
                  <a:ext cx="2244960" cy="857520"/>
                </a:xfrm>
                <a:prstGeom prst="rect">
                  <a:avLst/>
                </a:prstGeom>
              </p:spPr>
            </p:pic>
          </mc:Fallback>
        </mc:AlternateContent>
      </p:grpSp>
      <p:pic>
        <p:nvPicPr>
          <p:cNvPr id="8" name="Picture 7">
            <a:extLst>
              <a:ext uri="{FF2B5EF4-FFF2-40B4-BE49-F238E27FC236}">
                <a16:creationId xmlns:a16="http://schemas.microsoft.com/office/drawing/2014/main" id="{F8779B53-938C-4D0B-9920-8BDECC4AF6C2}"/>
              </a:ext>
            </a:extLst>
          </p:cNvPr>
          <p:cNvPicPr>
            <a:picLocks noChangeAspect="1"/>
          </p:cNvPicPr>
          <p:nvPr/>
        </p:nvPicPr>
        <p:blipFill>
          <a:blip r:embed="rId8"/>
          <a:stretch>
            <a:fillRect/>
          </a:stretch>
        </p:blipFill>
        <p:spPr>
          <a:xfrm>
            <a:off x="4418496" y="1320984"/>
            <a:ext cx="4013726" cy="1547336"/>
          </a:xfrm>
          <a:prstGeom prst="rect">
            <a:avLst/>
          </a:prstGeom>
        </p:spPr>
      </p:pic>
      <p:sp>
        <p:nvSpPr>
          <p:cNvPr id="9" name="TextBox 8">
            <a:extLst>
              <a:ext uri="{FF2B5EF4-FFF2-40B4-BE49-F238E27FC236}">
                <a16:creationId xmlns:a16="http://schemas.microsoft.com/office/drawing/2014/main" id="{CC24C145-5C49-4D83-81D7-EF607B9E9219}"/>
              </a:ext>
            </a:extLst>
          </p:cNvPr>
          <p:cNvSpPr txBox="1"/>
          <p:nvPr/>
        </p:nvSpPr>
        <p:spPr>
          <a:xfrm>
            <a:off x="279206" y="928273"/>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Original distribution </a:t>
            </a:r>
            <a:endParaRPr lang="en-US" sz="1400" b="1" dirty="0">
              <a:solidFill>
                <a:schemeClr val="bg2"/>
              </a:solidFill>
              <a:latin typeface="+mn-lt"/>
            </a:endParaRPr>
          </a:p>
        </p:txBody>
      </p:sp>
      <p:sp>
        <p:nvSpPr>
          <p:cNvPr id="10" name="TextBox 9">
            <a:extLst>
              <a:ext uri="{FF2B5EF4-FFF2-40B4-BE49-F238E27FC236}">
                <a16:creationId xmlns:a16="http://schemas.microsoft.com/office/drawing/2014/main" id="{8F5ED67B-8421-410F-935C-BE90D5E52911}"/>
              </a:ext>
            </a:extLst>
          </p:cNvPr>
          <p:cNvSpPr txBox="1"/>
          <p:nvPr/>
        </p:nvSpPr>
        <p:spPr>
          <a:xfrm>
            <a:off x="4948539" y="913351"/>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Sampling distribution </a:t>
            </a:r>
            <a:endParaRPr lang="en-US" sz="1400" b="1" dirty="0">
              <a:solidFill>
                <a:schemeClr val="bg2"/>
              </a:solidFill>
              <a:latin typeface="+mn-lt"/>
            </a:endParaRPr>
          </a:p>
        </p:txBody>
      </p:sp>
      <p:sp>
        <p:nvSpPr>
          <p:cNvPr id="11" name="TextBox 10">
            <a:extLst>
              <a:ext uri="{FF2B5EF4-FFF2-40B4-BE49-F238E27FC236}">
                <a16:creationId xmlns:a16="http://schemas.microsoft.com/office/drawing/2014/main" id="{6C91ED42-F6E8-4528-8E84-668D4C8B4008}"/>
              </a:ext>
            </a:extLst>
          </p:cNvPr>
          <p:cNvSpPr txBox="1"/>
          <p:nvPr/>
        </p:nvSpPr>
        <p:spPr>
          <a:xfrm>
            <a:off x="373438" y="3163686"/>
            <a:ext cx="6205356"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No matter the underlying distribution, the sampling distribution approximates a normal distribution, and the mean of the sampling distribution will be same as the population mean</a:t>
            </a:r>
          </a:p>
        </p:txBody>
      </p:sp>
      <p:sp>
        <p:nvSpPr>
          <p:cNvPr id="12" name="Rectangle 11">
            <a:extLst>
              <a:ext uri="{FF2B5EF4-FFF2-40B4-BE49-F238E27FC236}">
                <a16:creationId xmlns:a16="http://schemas.microsoft.com/office/drawing/2014/main" id="{6725BC00-9303-484B-ABAB-A7945E85F11B}"/>
              </a:ext>
            </a:extLst>
          </p:cNvPr>
          <p:cNvSpPr/>
          <p:nvPr/>
        </p:nvSpPr>
        <p:spPr>
          <a:xfrm>
            <a:off x="184974" y="3218510"/>
            <a:ext cx="188464" cy="599508"/>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3" name="Rectangle 12">
            <a:extLst>
              <a:ext uri="{FF2B5EF4-FFF2-40B4-BE49-F238E27FC236}">
                <a16:creationId xmlns:a16="http://schemas.microsoft.com/office/drawing/2014/main" id="{E7772B37-3DD2-48A0-8E29-14FE716C0269}"/>
              </a:ext>
            </a:extLst>
          </p:cNvPr>
          <p:cNvSpPr/>
          <p:nvPr/>
        </p:nvSpPr>
        <p:spPr>
          <a:xfrm>
            <a:off x="6756788" y="3218510"/>
            <a:ext cx="1807859" cy="1547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600" dirty="0">
                <a:solidFill>
                  <a:schemeClr val="tx2"/>
                </a:solidFill>
                <a:latin typeface="+mn-lt"/>
              </a:rPr>
              <a:t>Usually for CLT to be applied with need sample size of at least </a:t>
            </a:r>
            <a:r>
              <a:rPr lang="en-US" sz="1600" b="1" dirty="0">
                <a:solidFill>
                  <a:schemeClr val="tx2"/>
                </a:solidFill>
                <a:latin typeface="+mn-lt"/>
              </a:rPr>
              <a:t>30</a:t>
            </a:r>
            <a:r>
              <a:rPr lang="en-US" sz="1600" dirty="0">
                <a:solidFill>
                  <a:schemeClr val="tx2"/>
                </a:solidFill>
                <a:latin typeface="+mn-lt"/>
              </a:rPr>
              <a:t> observations</a:t>
            </a:r>
          </a:p>
        </p:txBody>
      </p:sp>
      <p:grpSp>
        <p:nvGrpSpPr>
          <p:cNvPr id="29" name="Group 28">
            <a:extLst>
              <a:ext uri="{FF2B5EF4-FFF2-40B4-BE49-F238E27FC236}">
                <a16:creationId xmlns:a16="http://schemas.microsoft.com/office/drawing/2014/main" id="{514CDB31-EDC9-4278-A60D-6B7938E9EDE0}"/>
              </a:ext>
            </a:extLst>
          </p:cNvPr>
          <p:cNvGrpSpPr/>
          <p:nvPr/>
        </p:nvGrpSpPr>
        <p:grpSpPr>
          <a:xfrm>
            <a:off x="7706097" y="1514275"/>
            <a:ext cx="1128600" cy="679320"/>
            <a:chOff x="7706097" y="1514275"/>
            <a:chExt cx="1128600" cy="679320"/>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67B1361C-8F18-405F-B256-EE432185C2E4}"/>
                    </a:ext>
                  </a:extLst>
                </p14:cNvPr>
                <p14:cNvContentPartPr/>
                <p14:nvPr/>
              </p14:nvContentPartPr>
              <p14:xfrm>
                <a:off x="7706097" y="1710475"/>
                <a:ext cx="111960" cy="203400"/>
              </p14:xfrm>
            </p:contentPart>
          </mc:Choice>
          <mc:Fallback xmlns="">
            <p:pic>
              <p:nvPicPr>
                <p:cNvPr id="14" name="Ink 13">
                  <a:extLst>
                    <a:ext uri="{FF2B5EF4-FFF2-40B4-BE49-F238E27FC236}">
                      <a16:creationId xmlns:a16="http://schemas.microsoft.com/office/drawing/2014/main" id="{67B1361C-8F18-405F-B256-EE432185C2E4}"/>
                    </a:ext>
                  </a:extLst>
                </p:cNvPr>
                <p:cNvPicPr/>
                <p:nvPr/>
              </p:nvPicPr>
              <p:blipFill>
                <a:blip r:embed="rId10"/>
                <a:stretch>
                  <a:fillRect/>
                </a:stretch>
              </p:blipFill>
              <p:spPr>
                <a:xfrm>
                  <a:off x="7697097" y="1701835"/>
                  <a:ext cx="1296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F08825A2-E2F9-490A-B262-08CE2F5CAD07}"/>
                    </a:ext>
                  </a:extLst>
                </p14:cNvPr>
                <p14:cNvContentPartPr/>
                <p14:nvPr/>
              </p14:nvContentPartPr>
              <p14:xfrm>
                <a:off x="7859097" y="1576195"/>
                <a:ext cx="119520" cy="490680"/>
              </p14:xfrm>
            </p:contentPart>
          </mc:Choice>
          <mc:Fallback xmlns="">
            <p:pic>
              <p:nvPicPr>
                <p:cNvPr id="15" name="Ink 14">
                  <a:extLst>
                    <a:ext uri="{FF2B5EF4-FFF2-40B4-BE49-F238E27FC236}">
                      <a16:creationId xmlns:a16="http://schemas.microsoft.com/office/drawing/2014/main" id="{F08825A2-E2F9-490A-B262-08CE2F5CAD07}"/>
                    </a:ext>
                  </a:extLst>
                </p:cNvPr>
                <p:cNvPicPr/>
                <p:nvPr/>
              </p:nvPicPr>
              <p:blipFill>
                <a:blip r:embed="rId12"/>
                <a:stretch>
                  <a:fillRect/>
                </a:stretch>
              </p:blipFill>
              <p:spPr>
                <a:xfrm>
                  <a:off x="7850457" y="1567555"/>
                  <a:ext cx="1371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A751389F-F962-4641-86A5-48F83C3EFDCA}"/>
                    </a:ext>
                  </a:extLst>
                </p14:cNvPr>
                <p14:cNvContentPartPr/>
                <p14:nvPr/>
              </p14:nvContentPartPr>
              <p14:xfrm>
                <a:off x="7991937" y="1756915"/>
                <a:ext cx="147960" cy="148680"/>
              </p14:xfrm>
            </p:contentPart>
          </mc:Choice>
          <mc:Fallback xmlns="">
            <p:pic>
              <p:nvPicPr>
                <p:cNvPr id="16" name="Ink 15">
                  <a:extLst>
                    <a:ext uri="{FF2B5EF4-FFF2-40B4-BE49-F238E27FC236}">
                      <a16:creationId xmlns:a16="http://schemas.microsoft.com/office/drawing/2014/main" id="{A751389F-F962-4641-86A5-48F83C3EFDCA}"/>
                    </a:ext>
                  </a:extLst>
                </p:cNvPr>
                <p:cNvPicPr/>
                <p:nvPr/>
              </p:nvPicPr>
              <p:blipFill>
                <a:blip r:embed="rId14"/>
                <a:stretch>
                  <a:fillRect/>
                </a:stretch>
              </p:blipFill>
              <p:spPr>
                <a:xfrm>
                  <a:off x="7983297" y="1747915"/>
                  <a:ext cx="165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175F7BB1-A7C1-46E6-ADEA-A9BE7FE84043}"/>
                    </a:ext>
                  </a:extLst>
                </p14:cNvPr>
                <p14:cNvContentPartPr/>
                <p14:nvPr/>
              </p14:nvContentPartPr>
              <p14:xfrm>
                <a:off x="8209737" y="1807315"/>
                <a:ext cx="20160" cy="84960"/>
              </p14:xfrm>
            </p:contentPart>
          </mc:Choice>
          <mc:Fallback xmlns="">
            <p:pic>
              <p:nvPicPr>
                <p:cNvPr id="18" name="Ink 17">
                  <a:extLst>
                    <a:ext uri="{FF2B5EF4-FFF2-40B4-BE49-F238E27FC236}">
                      <a16:creationId xmlns:a16="http://schemas.microsoft.com/office/drawing/2014/main" id="{175F7BB1-A7C1-46E6-ADEA-A9BE7FE84043}"/>
                    </a:ext>
                  </a:extLst>
                </p:cNvPr>
                <p:cNvPicPr/>
                <p:nvPr/>
              </p:nvPicPr>
              <p:blipFill>
                <a:blip r:embed="rId16"/>
                <a:stretch>
                  <a:fillRect/>
                </a:stretch>
              </p:blipFill>
              <p:spPr>
                <a:xfrm>
                  <a:off x="8200737" y="1798675"/>
                  <a:ext cx="378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4CF6FB66-8AC4-4992-BBBD-150210516A4D}"/>
                    </a:ext>
                  </a:extLst>
                </p14:cNvPr>
                <p14:cNvContentPartPr/>
                <p14:nvPr/>
              </p14:nvContentPartPr>
              <p14:xfrm>
                <a:off x="8376057" y="1768435"/>
                <a:ext cx="187920" cy="50760"/>
              </p14:xfrm>
            </p:contentPart>
          </mc:Choice>
          <mc:Fallback xmlns="">
            <p:pic>
              <p:nvPicPr>
                <p:cNvPr id="19" name="Ink 18">
                  <a:extLst>
                    <a:ext uri="{FF2B5EF4-FFF2-40B4-BE49-F238E27FC236}">
                      <a16:creationId xmlns:a16="http://schemas.microsoft.com/office/drawing/2014/main" id="{4CF6FB66-8AC4-4992-BBBD-150210516A4D}"/>
                    </a:ext>
                  </a:extLst>
                </p:cNvPr>
                <p:cNvPicPr/>
                <p:nvPr/>
              </p:nvPicPr>
              <p:blipFill>
                <a:blip r:embed="rId18"/>
                <a:stretch>
                  <a:fillRect/>
                </a:stretch>
              </p:blipFill>
              <p:spPr>
                <a:xfrm>
                  <a:off x="8367417" y="1759795"/>
                  <a:ext cx="205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4921B5F0-30BF-4B50-90E6-A3CF5FD604A5}"/>
                    </a:ext>
                  </a:extLst>
                </p14:cNvPr>
                <p14:cNvContentPartPr/>
                <p14:nvPr/>
              </p14:nvContentPartPr>
              <p14:xfrm>
                <a:off x="8585217" y="1661155"/>
                <a:ext cx="76320" cy="78120"/>
              </p14:xfrm>
            </p:contentPart>
          </mc:Choice>
          <mc:Fallback xmlns="">
            <p:pic>
              <p:nvPicPr>
                <p:cNvPr id="20" name="Ink 19">
                  <a:extLst>
                    <a:ext uri="{FF2B5EF4-FFF2-40B4-BE49-F238E27FC236}">
                      <a16:creationId xmlns:a16="http://schemas.microsoft.com/office/drawing/2014/main" id="{4921B5F0-30BF-4B50-90E6-A3CF5FD604A5}"/>
                    </a:ext>
                  </a:extLst>
                </p:cNvPr>
                <p:cNvPicPr/>
                <p:nvPr/>
              </p:nvPicPr>
              <p:blipFill>
                <a:blip r:embed="rId20"/>
                <a:stretch>
                  <a:fillRect/>
                </a:stretch>
              </p:blipFill>
              <p:spPr>
                <a:xfrm>
                  <a:off x="8576217" y="1652155"/>
                  <a:ext cx="93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F9ABCCC-C501-4B8E-A7CB-D400283D3D0B}"/>
                    </a:ext>
                  </a:extLst>
                </p14:cNvPr>
                <p14:cNvContentPartPr/>
                <p14:nvPr/>
              </p14:nvContentPartPr>
              <p14:xfrm>
                <a:off x="8390097" y="1877515"/>
                <a:ext cx="323280" cy="17640"/>
              </p14:xfrm>
            </p:contentPart>
          </mc:Choice>
          <mc:Fallback xmlns="">
            <p:pic>
              <p:nvPicPr>
                <p:cNvPr id="21" name="Ink 20">
                  <a:extLst>
                    <a:ext uri="{FF2B5EF4-FFF2-40B4-BE49-F238E27FC236}">
                      <a16:creationId xmlns:a16="http://schemas.microsoft.com/office/drawing/2014/main" id="{6F9ABCCC-C501-4B8E-A7CB-D400283D3D0B}"/>
                    </a:ext>
                  </a:extLst>
                </p:cNvPr>
                <p:cNvPicPr/>
                <p:nvPr/>
              </p:nvPicPr>
              <p:blipFill>
                <a:blip r:embed="rId22"/>
                <a:stretch>
                  <a:fillRect/>
                </a:stretch>
              </p:blipFill>
              <p:spPr>
                <a:xfrm>
                  <a:off x="8381097" y="1868515"/>
                  <a:ext cx="340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FFD77F7-F515-4ACD-B9EF-8FC78CC46E9B}"/>
                    </a:ext>
                  </a:extLst>
                </p14:cNvPr>
                <p14:cNvContentPartPr/>
                <p14:nvPr/>
              </p14:nvContentPartPr>
              <p14:xfrm>
                <a:off x="8686377" y="1514275"/>
                <a:ext cx="148320" cy="679320"/>
              </p14:xfrm>
            </p:contentPart>
          </mc:Choice>
          <mc:Fallback xmlns="">
            <p:pic>
              <p:nvPicPr>
                <p:cNvPr id="24" name="Ink 23">
                  <a:extLst>
                    <a:ext uri="{FF2B5EF4-FFF2-40B4-BE49-F238E27FC236}">
                      <a16:creationId xmlns:a16="http://schemas.microsoft.com/office/drawing/2014/main" id="{3FFD77F7-F515-4ACD-B9EF-8FC78CC46E9B}"/>
                    </a:ext>
                  </a:extLst>
                </p:cNvPr>
                <p:cNvPicPr/>
                <p:nvPr/>
              </p:nvPicPr>
              <p:blipFill>
                <a:blip r:embed="rId24"/>
                <a:stretch>
                  <a:fillRect/>
                </a:stretch>
              </p:blipFill>
              <p:spPr>
                <a:xfrm>
                  <a:off x="8677377" y="1505275"/>
                  <a:ext cx="16596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CBF6917F-DB44-4161-B42E-C858281ABBBB}"/>
                    </a:ext>
                  </a:extLst>
                </p14:cNvPr>
                <p14:cNvContentPartPr/>
                <p14:nvPr/>
              </p14:nvContentPartPr>
              <p14:xfrm>
                <a:off x="8476497" y="1968235"/>
                <a:ext cx="97560" cy="139680"/>
              </p14:xfrm>
            </p:contentPart>
          </mc:Choice>
          <mc:Fallback xmlns="">
            <p:pic>
              <p:nvPicPr>
                <p:cNvPr id="28" name="Ink 27">
                  <a:extLst>
                    <a:ext uri="{FF2B5EF4-FFF2-40B4-BE49-F238E27FC236}">
                      <a16:creationId xmlns:a16="http://schemas.microsoft.com/office/drawing/2014/main" id="{CBF6917F-DB44-4161-B42E-C858281ABBBB}"/>
                    </a:ext>
                  </a:extLst>
                </p:cNvPr>
                <p:cNvPicPr/>
                <p:nvPr/>
              </p:nvPicPr>
              <p:blipFill>
                <a:blip r:embed="rId26"/>
                <a:stretch>
                  <a:fillRect/>
                </a:stretch>
              </p:blipFill>
              <p:spPr>
                <a:xfrm>
                  <a:off x="8467497" y="1959235"/>
                  <a:ext cx="115200" cy="157320"/>
                </a:xfrm>
                <a:prstGeom prst="rect">
                  <a:avLst/>
                </a:prstGeom>
              </p:spPr>
            </p:pic>
          </mc:Fallback>
        </mc:AlternateContent>
      </p:grpSp>
      <p:grpSp>
        <p:nvGrpSpPr>
          <p:cNvPr id="35" name="Group 34">
            <a:extLst>
              <a:ext uri="{FF2B5EF4-FFF2-40B4-BE49-F238E27FC236}">
                <a16:creationId xmlns:a16="http://schemas.microsoft.com/office/drawing/2014/main" id="{11D89019-0806-462E-91FA-2CF2F2A6ABE4}"/>
              </a:ext>
            </a:extLst>
          </p:cNvPr>
          <p:cNvGrpSpPr/>
          <p:nvPr/>
        </p:nvGrpSpPr>
        <p:grpSpPr>
          <a:xfrm>
            <a:off x="104337" y="1856995"/>
            <a:ext cx="403920" cy="223200"/>
            <a:chOff x="104337" y="1856995"/>
            <a:chExt cx="403920" cy="223200"/>
          </a:xfrm>
        </p:grpSpPr>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124E01D0-D2E8-4711-9DCC-F4E4A9C14678}"/>
                    </a:ext>
                  </a:extLst>
                </p14:cNvPr>
                <p14:cNvContentPartPr/>
                <p14:nvPr/>
              </p14:nvContentPartPr>
              <p14:xfrm>
                <a:off x="104337" y="1926475"/>
                <a:ext cx="145440" cy="153720"/>
              </p14:xfrm>
            </p:contentPart>
          </mc:Choice>
          <mc:Fallback xmlns="">
            <p:pic>
              <p:nvPicPr>
                <p:cNvPr id="30" name="Ink 29">
                  <a:extLst>
                    <a:ext uri="{FF2B5EF4-FFF2-40B4-BE49-F238E27FC236}">
                      <a16:creationId xmlns:a16="http://schemas.microsoft.com/office/drawing/2014/main" id="{124E01D0-D2E8-4711-9DCC-F4E4A9C14678}"/>
                    </a:ext>
                  </a:extLst>
                </p:cNvPr>
                <p:cNvPicPr/>
                <p:nvPr/>
              </p:nvPicPr>
              <p:blipFill>
                <a:blip r:embed="rId28"/>
                <a:stretch>
                  <a:fillRect/>
                </a:stretch>
              </p:blipFill>
              <p:spPr>
                <a:xfrm>
                  <a:off x="95697" y="1917475"/>
                  <a:ext cx="163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89177487-C6E1-40D1-B28D-BD61321D9761}"/>
                    </a:ext>
                  </a:extLst>
                </p14:cNvPr>
                <p14:cNvContentPartPr/>
                <p14:nvPr/>
              </p14:nvContentPartPr>
              <p14:xfrm>
                <a:off x="281097" y="1955635"/>
                <a:ext cx="137160" cy="56160"/>
              </p14:xfrm>
            </p:contentPart>
          </mc:Choice>
          <mc:Fallback xmlns="">
            <p:pic>
              <p:nvPicPr>
                <p:cNvPr id="31" name="Ink 30">
                  <a:extLst>
                    <a:ext uri="{FF2B5EF4-FFF2-40B4-BE49-F238E27FC236}">
                      <a16:creationId xmlns:a16="http://schemas.microsoft.com/office/drawing/2014/main" id="{89177487-C6E1-40D1-B28D-BD61321D9761}"/>
                    </a:ext>
                  </a:extLst>
                </p:cNvPr>
                <p:cNvPicPr/>
                <p:nvPr/>
              </p:nvPicPr>
              <p:blipFill>
                <a:blip r:embed="rId30"/>
                <a:stretch>
                  <a:fillRect/>
                </a:stretch>
              </p:blipFill>
              <p:spPr>
                <a:xfrm>
                  <a:off x="272457" y="1946995"/>
                  <a:ext cx="154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2FDA5ECC-EFB9-46D7-ADD4-C48D13149557}"/>
                    </a:ext>
                  </a:extLst>
                </p14:cNvPr>
                <p14:cNvContentPartPr/>
                <p14:nvPr/>
              </p14:nvContentPartPr>
              <p14:xfrm>
                <a:off x="404577" y="1856995"/>
                <a:ext cx="103680" cy="77760"/>
              </p14:xfrm>
            </p:contentPart>
          </mc:Choice>
          <mc:Fallback xmlns="">
            <p:pic>
              <p:nvPicPr>
                <p:cNvPr id="32" name="Ink 31">
                  <a:extLst>
                    <a:ext uri="{FF2B5EF4-FFF2-40B4-BE49-F238E27FC236}">
                      <a16:creationId xmlns:a16="http://schemas.microsoft.com/office/drawing/2014/main" id="{2FDA5ECC-EFB9-46D7-ADD4-C48D13149557}"/>
                    </a:ext>
                  </a:extLst>
                </p:cNvPr>
                <p:cNvPicPr/>
                <p:nvPr/>
              </p:nvPicPr>
              <p:blipFill>
                <a:blip r:embed="rId32"/>
                <a:stretch>
                  <a:fillRect/>
                </a:stretch>
              </p:blipFill>
              <p:spPr>
                <a:xfrm>
                  <a:off x="395937" y="1848355"/>
                  <a:ext cx="121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AFF3A8AC-157D-4B12-B887-5B24F08B28D7}"/>
                    </a:ext>
                  </a:extLst>
                </p14:cNvPr>
                <p14:cNvContentPartPr/>
                <p14:nvPr/>
              </p14:nvContentPartPr>
              <p14:xfrm>
                <a:off x="341937" y="1960315"/>
                <a:ext cx="10800" cy="15120"/>
              </p14:xfrm>
            </p:contentPart>
          </mc:Choice>
          <mc:Fallback xmlns="">
            <p:pic>
              <p:nvPicPr>
                <p:cNvPr id="34" name="Ink 33">
                  <a:extLst>
                    <a:ext uri="{FF2B5EF4-FFF2-40B4-BE49-F238E27FC236}">
                      <a16:creationId xmlns:a16="http://schemas.microsoft.com/office/drawing/2014/main" id="{AFF3A8AC-157D-4B12-B887-5B24F08B28D7}"/>
                    </a:ext>
                  </a:extLst>
                </p:cNvPr>
                <p:cNvPicPr/>
                <p:nvPr/>
              </p:nvPicPr>
              <p:blipFill>
                <a:blip r:embed="rId34"/>
                <a:stretch>
                  <a:fillRect/>
                </a:stretch>
              </p:blipFill>
              <p:spPr>
                <a:xfrm>
                  <a:off x="332937" y="1951675"/>
                  <a:ext cx="28440" cy="3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5837E66D-2498-4C3D-95B5-AB89EC23DC8D}"/>
                  </a:ext>
                </a:extLst>
              </p14:cNvPr>
              <p14:cNvContentPartPr/>
              <p14:nvPr/>
            </p14:nvContentPartPr>
            <p14:xfrm>
              <a:off x="-496143" y="1095595"/>
              <a:ext cx="360" cy="360"/>
            </p14:xfrm>
          </p:contentPart>
        </mc:Choice>
        <mc:Fallback xmlns="">
          <p:pic>
            <p:nvPicPr>
              <p:cNvPr id="36" name="Ink 35">
                <a:extLst>
                  <a:ext uri="{FF2B5EF4-FFF2-40B4-BE49-F238E27FC236}">
                    <a16:creationId xmlns:a16="http://schemas.microsoft.com/office/drawing/2014/main" id="{5837E66D-2498-4C3D-95B5-AB89EC23DC8D}"/>
                  </a:ext>
                </a:extLst>
              </p:cNvPr>
              <p:cNvPicPr/>
              <p:nvPr/>
            </p:nvPicPr>
            <p:blipFill>
              <a:blip r:embed="rId36"/>
              <a:stretch>
                <a:fillRect/>
              </a:stretch>
            </p:blipFill>
            <p:spPr>
              <a:xfrm>
                <a:off x="-504783" y="1086595"/>
                <a:ext cx="18000" cy="18000"/>
              </a:xfrm>
              <a:prstGeom prst="rect">
                <a:avLst/>
              </a:prstGeom>
            </p:spPr>
          </p:pic>
        </mc:Fallback>
      </mc:AlternateContent>
    </p:spTree>
    <p:extLst>
      <p:ext uri="{BB962C8B-B14F-4D97-AF65-F5344CB8AC3E}">
        <p14:creationId xmlns:p14="http://schemas.microsoft.com/office/powerpoint/2010/main" val="3012613294"/>
      </p:ext>
    </p:extLst>
  </p:cSld>
  <p:clrMapOvr>
    <a:masterClrMapping/>
  </p:clrMapOvr>
  <p:transition spd="med">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AB86-8B83-4388-9E31-E03CF8FFCD09}"/>
              </a:ext>
            </a:extLst>
          </p:cNvPr>
          <p:cNvSpPr>
            <a:spLocks noGrp="1"/>
          </p:cNvSpPr>
          <p:nvPr>
            <p:ph type="title"/>
          </p:nvPr>
        </p:nvSpPr>
        <p:spPr>
          <a:xfrm>
            <a:off x="0" y="0"/>
            <a:ext cx="4295219" cy="640080"/>
          </a:xfrm>
        </p:spPr>
        <p:txBody>
          <a:bodyPr/>
          <a:lstStyle/>
          <a:p>
            <a:r>
              <a:rPr lang="en-US" dirty="0"/>
              <a:t>Why CLT is important ? </a:t>
            </a:r>
          </a:p>
        </p:txBody>
      </p:sp>
      <p:sp>
        <p:nvSpPr>
          <p:cNvPr id="3" name="Content Placeholder 2">
            <a:extLst>
              <a:ext uri="{FF2B5EF4-FFF2-40B4-BE49-F238E27FC236}">
                <a16:creationId xmlns:a16="http://schemas.microsoft.com/office/drawing/2014/main" id="{08E511C3-797A-4799-81E2-1343734E3DF9}"/>
              </a:ext>
            </a:extLst>
          </p:cNvPr>
          <p:cNvSpPr>
            <a:spLocks noGrp="1"/>
          </p:cNvSpPr>
          <p:nvPr>
            <p:ph sz="half" idx="13"/>
          </p:nvPr>
        </p:nvSpPr>
        <p:spPr>
          <a:xfrm>
            <a:off x="162637" y="971550"/>
            <a:ext cx="7361967" cy="3200400"/>
          </a:xfrm>
        </p:spPr>
        <p:txBody>
          <a:bodyPr/>
          <a:lstStyle/>
          <a:p>
            <a:r>
              <a:rPr lang="en-US" dirty="0"/>
              <a:t>They approx. a wide variety of random variable</a:t>
            </a:r>
          </a:p>
          <a:p>
            <a:r>
              <a:rPr lang="en-US" dirty="0"/>
              <a:t>Distributions of sample with large enough sample sizes could be approximated to normal</a:t>
            </a:r>
          </a:p>
          <a:p>
            <a:r>
              <a:rPr lang="en-US" dirty="0"/>
              <a:t>All Computable statistics are elegant</a:t>
            </a:r>
          </a:p>
          <a:p>
            <a:r>
              <a:rPr lang="en-US" dirty="0"/>
              <a:t>Decision based on normal distribution insights have a good track record</a:t>
            </a:r>
          </a:p>
        </p:txBody>
      </p:sp>
      <p:sp>
        <p:nvSpPr>
          <p:cNvPr id="4" name="Rectangle 3">
            <a:extLst>
              <a:ext uri="{FF2B5EF4-FFF2-40B4-BE49-F238E27FC236}">
                <a16:creationId xmlns:a16="http://schemas.microsoft.com/office/drawing/2014/main" id="{F6AB9167-933D-4D18-BC21-28DC93BCCFFC}"/>
              </a:ext>
            </a:extLst>
          </p:cNvPr>
          <p:cNvSpPr/>
          <p:nvPr/>
        </p:nvSpPr>
        <p:spPr>
          <a:xfrm>
            <a:off x="823658" y="2645478"/>
            <a:ext cx="7056934" cy="1640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CLT allows us to perform test, solve problems and make inferences using the normal distribution, even when the population is not normally distributed</a:t>
            </a:r>
          </a:p>
        </p:txBody>
      </p:sp>
    </p:spTree>
    <p:extLst>
      <p:ext uri="{BB962C8B-B14F-4D97-AF65-F5344CB8AC3E}">
        <p14:creationId xmlns:p14="http://schemas.microsoft.com/office/powerpoint/2010/main" val="4272512511"/>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B5D2-0728-491B-B188-E55DA3F71DBD}"/>
              </a:ext>
            </a:extLst>
          </p:cNvPr>
          <p:cNvSpPr>
            <a:spLocks noGrp="1"/>
          </p:cNvSpPr>
          <p:nvPr>
            <p:ph type="title"/>
          </p:nvPr>
        </p:nvSpPr>
        <p:spPr>
          <a:xfrm>
            <a:off x="80166" y="146626"/>
            <a:ext cx="8556530" cy="640080"/>
          </a:xfrm>
        </p:spPr>
        <p:txBody>
          <a:bodyPr/>
          <a:lstStyle/>
          <a:p>
            <a:r>
              <a:rPr lang="en-US" dirty="0"/>
              <a:t>Why Sample should be Random &amp; Representative? </a:t>
            </a:r>
          </a:p>
        </p:txBody>
      </p:sp>
      <p:sp>
        <p:nvSpPr>
          <p:cNvPr id="3" name="Content Placeholder 2">
            <a:extLst>
              <a:ext uri="{FF2B5EF4-FFF2-40B4-BE49-F238E27FC236}">
                <a16:creationId xmlns:a16="http://schemas.microsoft.com/office/drawing/2014/main" id="{FB513912-8764-42DB-B71C-BF2285B701A9}"/>
              </a:ext>
            </a:extLst>
          </p:cNvPr>
          <p:cNvSpPr>
            <a:spLocks noGrp="1"/>
          </p:cNvSpPr>
          <p:nvPr>
            <p:ph sz="half" idx="1"/>
          </p:nvPr>
        </p:nvSpPr>
        <p:spPr>
          <a:xfrm>
            <a:off x="186635" y="885589"/>
            <a:ext cx="8694317" cy="3780355"/>
          </a:xfrm>
        </p:spPr>
        <p:txBody>
          <a:bodyPr>
            <a:normAutofit/>
          </a:bodyPr>
          <a:lstStyle/>
          <a:p>
            <a:r>
              <a:rPr lang="en-US" sz="1800" dirty="0">
                <a:solidFill>
                  <a:schemeClr val="bg2">
                    <a:lumMod val="50000"/>
                    <a:lumOff val="50000"/>
                  </a:schemeClr>
                </a:solidFill>
              </a:rPr>
              <a:t>Sampling involves selecting units from a population of interest such that the sampling units </a:t>
            </a:r>
            <a:r>
              <a:rPr lang="en-US" sz="1800" b="1" dirty="0">
                <a:solidFill>
                  <a:schemeClr val="accent1"/>
                </a:solidFill>
              </a:rPr>
              <a:t>represent the whole population</a:t>
            </a:r>
            <a:r>
              <a:rPr lang="en-US" sz="1800" dirty="0">
                <a:solidFill>
                  <a:schemeClr val="bg2">
                    <a:lumMod val="50000"/>
                    <a:lumOff val="50000"/>
                  </a:schemeClr>
                </a:solidFill>
              </a:rPr>
              <a:t>. If sample is bias the resultant statistics can bias and will not be representative. </a:t>
            </a:r>
          </a:p>
          <a:p>
            <a:r>
              <a:rPr lang="en-US" sz="1800" dirty="0">
                <a:solidFill>
                  <a:schemeClr val="bg2">
                    <a:lumMod val="50000"/>
                    <a:lumOff val="50000"/>
                  </a:schemeClr>
                </a:solidFill>
              </a:rPr>
              <a:t>Random sampling is one such procedure that selects a sample of units from a population </a:t>
            </a:r>
            <a:r>
              <a:rPr lang="en-US" sz="1800" b="1" dirty="0">
                <a:solidFill>
                  <a:schemeClr val="accent1"/>
                </a:solidFill>
              </a:rPr>
              <a:t>by chance</a:t>
            </a:r>
            <a:r>
              <a:rPr lang="en-US" sz="1800" dirty="0">
                <a:solidFill>
                  <a:schemeClr val="bg2">
                    <a:lumMod val="50000"/>
                    <a:lumOff val="50000"/>
                  </a:schemeClr>
                </a:solidFill>
              </a:rPr>
              <a:t>, typically to </a:t>
            </a:r>
            <a:r>
              <a:rPr lang="en-US" sz="1800" b="1" dirty="0">
                <a:solidFill>
                  <a:schemeClr val="accent1"/>
                </a:solidFill>
              </a:rPr>
              <a:t>facilitate generalization </a:t>
            </a:r>
            <a:r>
              <a:rPr lang="en-US" sz="1800" dirty="0">
                <a:solidFill>
                  <a:schemeClr val="bg2">
                    <a:lumMod val="50000"/>
                    <a:lumOff val="50000"/>
                  </a:schemeClr>
                </a:solidFill>
              </a:rPr>
              <a:t>from the sample to the population. </a:t>
            </a:r>
          </a:p>
          <a:p>
            <a:r>
              <a:rPr lang="en-US" sz="1800" dirty="0">
                <a:solidFill>
                  <a:schemeClr val="bg2">
                    <a:lumMod val="50000"/>
                    <a:lumOff val="50000"/>
                  </a:schemeClr>
                </a:solidFill>
              </a:rPr>
              <a:t>Random sampling ensures that results obtained from your sample should approximate what would have been obtained </a:t>
            </a:r>
            <a:r>
              <a:rPr lang="en-US" sz="1800" b="1" dirty="0">
                <a:solidFill>
                  <a:schemeClr val="accent1"/>
                </a:solidFill>
              </a:rPr>
              <a:t>if the entire population had been measured</a:t>
            </a:r>
            <a:r>
              <a:rPr lang="en-US" sz="1800" dirty="0">
                <a:solidFill>
                  <a:schemeClr val="bg2">
                    <a:lumMod val="50000"/>
                    <a:lumOff val="50000"/>
                  </a:schemeClr>
                </a:solidFill>
              </a:rPr>
              <a:t>. The simplest random sample allows all the units in the population to have an </a:t>
            </a:r>
            <a:r>
              <a:rPr lang="en-US" sz="1800" b="1" dirty="0">
                <a:solidFill>
                  <a:schemeClr val="accent1"/>
                </a:solidFill>
              </a:rPr>
              <a:t>equal chance </a:t>
            </a:r>
            <a:r>
              <a:rPr lang="en-US" sz="1800" dirty="0">
                <a:solidFill>
                  <a:schemeClr val="bg2">
                    <a:lumMod val="50000"/>
                    <a:lumOff val="50000"/>
                  </a:schemeClr>
                </a:solidFill>
              </a:rPr>
              <a:t>of being selected. </a:t>
            </a:r>
            <a:r>
              <a:rPr lang="en-US" sz="1800" b="1" i="1" dirty="0">
                <a:solidFill>
                  <a:schemeClr val="bg2">
                    <a:lumMod val="50000"/>
                    <a:lumOff val="50000"/>
                  </a:schemeClr>
                </a:solidFill>
              </a:rPr>
              <a:t>Often in practice we rely on more complex sampling techniques.</a:t>
            </a:r>
          </a:p>
        </p:txBody>
      </p:sp>
    </p:spTree>
    <p:extLst>
      <p:ext uri="{BB962C8B-B14F-4D97-AF65-F5344CB8AC3E}">
        <p14:creationId xmlns:p14="http://schemas.microsoft.com/office/powerpoint/2010/main" val="3661297187"/>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D8AD-5CBA-47F4-B48F-371D8D233987}"/>
              </a:ext>
            </a:extLst>
          </p:cNvPr>
          <p:cNvSpPr>
            <a:spLocks noGrp="1"/>
          </p:cNvSpPr>
          <p:nvPr>
            <p:ph type="title"/>
          </p:nvPr>
        </p:nvSpPr>
        <p:spPr>
          <a:xfrm>
            <a:off x="0" y="22860"/>
            <a:ext cx="6931292" cy="640080"/>
          </a:xfrm>
        </p:spPr>
        <p:txBody>
          <a:bodyPr/>
          <a:lstStyle/>
          <a:p>
            <a:r>
              <a:rPr lang="en-US" dirty="0"/>
              <a:t>Probability</a:t>
            </a:r>
          </a:p>
        </p:txBody>
      </p:sp>
      <p:sp>
        <p:nvSpPr>
          <p:cNvPr id="3" name="Content Placeholder 2">
            <a:extLst>
              <a:ext uri="{FF2B5EF4-FFF2-40B4-BE49-F238E27FC236}">
                <a16:creationId xmlns:a16="http://schemas.microsoft.com/office/drawing/2014/main" id="{80C827C4-36EC-4BB1-B754-40EF4DA9490F}"/>
              </a:ext>
            </a:extLst>
          </p:cNvPr>
          <p:cNvSpPr>
            <a:spLocks noGrp="1"/>
          </p:cNvSpPr>
          <p:nvPr>
            <p:ph sz="half" idx="13"/>
          </p:nvPr>
        </p:nvSpPr>
        <p:spPr>
          <a:xfrm>
            <a:off x="0" y="650114"/>
            <a:ext cx="8960422" cy="3843272"/>
          </a:xfrm>
        </p:spPr>
        <p:txBody>
          <a:bodyPr/>
          <a:lstStyle/>
          <a:p>
            <a:r>
              <a:rPr lang="en-US" dirty="0">
                <a:solidFill>
                  <a:schemeClr val="bg2">
                    <a:lumMod val="50000"/>
                    <a:lumOff val="50000"/>
                  </a:schemeClr>
                </a:solidFill>
              </a:rPr>
              <a:t>How likely something is to happen.</a:t>
            </a:r>
          </a:p>
          <a:p>
            <a:r>
              <a:rPr lang="en-US" dirty="0">
                <a:solidFill>
                  <a:schemeClr val="bg2">
                    <a:lumMod val="50000"/>
                    <a:lumOff val="50000"/>
                  </a:schemeClr>
                </a:solidFill>
              </a:rPr>
              <a:t>Many events can't be predicted with total certainty. The best we can say is how likely they are to happen, using the idea of probability.</a:t>
            </a:r>
          </a:p>
          <a:p>
            <a:r>
              <a:rPr lang="en-US" b="1" dirty="0">
                <a:solidFill>
                  <a:schemeClr val="bg2">
                    <a:lumMod val="50000"/>
                    <a:lumOff val="50000"/>
                  </a:schemeClr>
                </a:solidFill>
              </a:rPr>
              <a:t>Tossing a Coin</a:t>
            </a:r>
          </a:p>
        </p:txBody>
      </p:sp>
      <p:pic>
        <p:nvPicPr>
          <p:cNvPr id="5" name="Picture 4" descr="A hand with a coin in the background&#10;&#10;Description automatically generated with low confidence">
            <a:extLst>
              <a:ext uri="{FF2B5EF4-FFF2-40B4-BE49-F238E27FC236}">
                <a16:creationId xmlns:a16="http://schemas.microsoft.com/office/drawing/2014/main" id="{3475738F-4AC8-441F-8555-75C1B04F0D4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119" y="2304173"/>
            <a:ext cx="1515252" cy="1917946"/>
          </a:xfrm>
          <a:prstGeom prst="rect">
            <a:avLst/>
          </a:prstGeom>
        </p:spPr>
      </p:pic>
      <p:sp>
        <p:nvSpPr>
          <p:cNvPr id="7" name="TextBox 6">
            <a:extLst>
              <a:ext uri="{FF2B5EF4-FFF2-40B4-BE49-F238E27FC236}">
                <a16:creationId xmlns:a16="http://schemas.microsoft.com/office/drawing/2014/main" id="{92A89A0C-0BCE-4B1A-B37D-83F3C0C7CF08}"/>
              </a:ext>
            </a:extLst>
          </p:cNvPr>
          <p:cNvSpPr txBox="1"/>
          <p:nvPr/>
        </p:nvSpPr>
        <p:spPr>
          <a:xfrm>
            <a:off x="3147490" y="2945333"/>
            <a:ext cx="3420275"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lumMod val="50000"/>
                    <a:lumOff val="50000"/>
                  </a:schemeClr>
                </a:solidFill>
                <a:latin typeface="+mn-lt"/>
              </a:rPr>
              <a:t>Head or Tail ? </a:t>
            </a:r>
            <a:endParaRPr lang="en-US" sz="1400" b="1" dirty="0">
              <a:solidFill>
                <a:schemeClr val="bg2">
                  <a:lumMod val="50000"/>
                  <a:lumOff val="50000"/>
                </a:schemeClr>
              </a:solidFill>
              <a:latin typeface="+mn-lt"/>
            </a:endParaRPr>
          </a:p>
        </p:txBody>
      </p:sp>
    </p:spTree>
    <p:extLst>
      <p:ext uri="{BB962C8B-B14F-4D97-AF65-F5344CB8AC3E}">
        <p14:creationId xmlns:p14="http://schemas.microsoft.com/office/powerpoint/2010/main" val="1367373909"/>
      </p:ext>
    </p:extLst>
  </p:cSld>
  <p:clrMapOvr>
    <a:masterClrMapping/>
  </p:clrMapOvr>
  <p:transition spd="med">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0665-F41C-4D7C-A1F3-2F9ACDCFF020}"/>
              </a:ext>
            </a:extLst>
          </p:cNvPr>
          <p:cNvSpPr>
            <a:spLocks noGrp="1"/>
          </p:cNvSpPr>
          <p:nvPr>
            <p:ph type="title"/>
          </p:nvPr>
        </p:nvSpPr>
        <p:spPr>
          <a:xfrm>
            <a:off x="0" y="2286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24E31847-FB72-4A28-9F16-6E09BAC2AC14}"/>
              </a:ext>
            </a:extLst>
          </p:cNvPr>
          <p:cNvSpPr>
            <a:spLocks noGrp="1"/>
          </p:cNvSpPr>
          <p:nvPr>
            <p:ph sz="half" idx="13"/>
          </p:nvPr>
        </p:nvSpPr>
        <p:spPr>
          <a:xfrm>
            <a:off x="48843" y="742688"/>
            <a:ext cx="8492752" cy="3200400"/>
          </a:xfrm>
        </p:spPr>
        <p:txBody>
          <a:bodyPr/>
          <a:lstStyle/>
          <a:p>
            <a:r>
              <a:rPr lang="en-US" dirty="0"/>
              <a:t>Throwing Dice</a:t>
            </a:r>
          </a:p>
        </p:txBody>
      </p:sp>
      <p:pic>
        <p:nvPicPr>
          <p:cNvPr id="5" name="Picture 4" descr="A close up of a dice&#10;&#10;Description automatically generated with medium confidence">
            <a:extLst>
              <a:ext uri="{FF2B5EF4-FFF2-40B4-BE49-F238E27FC236}">
                <a16:creationId xmlns:a16="http://schemas.microsoft.com/office/drawing/2014/main" id="{AFBA4308-42D6-4B96-81B0-080B9E4373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2405" y="1201096"/>
            <a:ext cx="2634293" cy="1971115"/>
          </a:xfrm>
          <a:prstGeom prst="rect">
            <a:avLst/>
          </a:prstGeom>
        </p:spPr>
      </p:pic>
      <p:sp>
        <p:nvSpPr>
          <p:cNvPr id="6" name="TextBox 5">
            <a:extLst>
              <a:ext uri="{FF2B5EF4-FFF2-40B4-BE49-F238E27FC236}">
                <a16:creationId xmlns:a16="http://schemas.microsoft.com/office/drawing/2014/main" id="{7C40165F-EBB2-411F-9F49-049391ED8FC5}"/>
              </a:ext>
            </a:extLst>
          </p:cNvPr>
          <p:cNvSpPr txBox="1"/>
          <p:nvPr/>
        </p:nvSpPr>
        <p:spPr>
          <a:xfrm>
            <a:off x="48843" y="3535463"/>
            <a:ext cx="2634293" cy="338554"/>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Probability Formula </a:t>
            </a:r>
            <a:endParaRPr lang="en-US" sz="1400" b="1" dirty="0">
              <a:solidFill>
                <a:schemeClr val="bg2"/>
              </a:solidFill>
              <a:latin typeface="+mn-lt"/>
            </a:endParaRPr>
          </a:p>
        </p:txBody>
      </p:sp>
      <p:pic>
        <p:nvPicPr>
          <p:cNvPr id="8" name="Picture 7">
            <a:extLst>
              <a:ext uri="{FF2B5EF4-FFF2-40B4-BE49-F238E27FC236}">
                <a16:creationId xmlns:a16="http://schemas.microsoft.com/office/drawing/2014/main" id="{CEAD1E4D-C022-435E-BA29-C8D081FF1739}"/>
              </a:ext>
            </a:extLst>
          </p:cNvPr>
          <p:cNvPicPr>
            <a:picLocks noChangeAspect="1"/>
          </p:cNvPicPr>
          <p:nvPr/>
        </p:nvPicPr>
        <p:blipFill>
          <a:blip r:embed="rId4"/>
          <a:stretch>
            <a:fillRect/>
          </a:stretch>
        </p:blipFill>
        <p:spPr>
          <a:xfrm>
            <a:off x="494082" y="3874017"/>
            <a:ext cx="8601075" cy="885825"/>
          </a:xfrm>
          <a:prstGeom prst="rect">
            <a:avLst/>
          </a:prstGeom>
        </p:spPr>
      </p:pic>
    </p:spTree>
    <p:extLst>
      <p:ext uri="{BB962C8B-B14F-4D97-AF65-F5344CB8AC3E}">
        <p14:creationId xmlns:p14="http://schemas.microsoft.com/office/powerpoint/2010/main" val="3091052118"/>
      </p:ext>
    </p:extLst>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CE0D-4FDD-4402-BFC6-C4E1021E3033}"/>
              </a:ext>
            </a:extLst>
          </p:cNvPr>
          <p:cNvSpPr>
            <a:spLocks noGrp="1"/>
          </p:cNvSpPr>
          <p:nvPr>
            <p:ph type="title"/>
          </p:nvPr>
        </p:nvSpPr>
        <p:spPr>
          <a:xfrm>
            <a:off x="0" y="0"/>
            <a:ext cx="4295219" cy="640080"/>
          </a:xfrm>
        </p:spPr>
        <p:txBody>
          <a:bodyPr/>
          <a:lstStyle/>
          <a:p>
            <a:r>
              <a:rPr lang="en-US" dirty="0"/>
              <a:t>Probability Example</a:t>
            </a:r>
          </a:p>
        </p:txBody>
      </p:sp>
      <p:sp>
        <p:nvSpPr>
          <p:cNvPr id="3" name="Content Placeholder 2">
            <a:extLst>
              <a:ext uri="{FF2B5EF4-FFF2-40B4-BE49-F238E27FC236}">
                <a16:creationId xmlns:a16="http://schemas.microsoft.com/office/drawing/2014/main" id="{6A7FAF5B-4E17-4FA5-AF73-E751EC3EBBBA}"/>
              </a:ext>
            </a:extLst>
          </p:cNvPr>
          <p:cNvSpPr>
            <a:spLocks noGrp="1"/>
          </p:cNvSpPr>
          <p:nvPr>
            <p:ph sz="half" idx="13"/>
          </p:nvPr>
        </p:nvSpPr>
        <p:spPr>
          <a:xfrm>
            <a:off x="85856" y="640080"/>
            <a:ext cx="8157704" cy="3200400"/>
          </a:xfrm>
        </p:spPr>
        <p:txBody>
          <a:bodyPr/>
          <a:lstStyle/>
          <a:p>
            <a:r>
              <a:rPr lang="en-US" dirty="0"/>
              <a:t>Ex 1 : the chances of rolling a "4" with a die</a:t>
            </a:r>
          </a:p>
          <a:p>
            <a:endParaRPr lang="en-US" dirty="0"/>
          </a:p>
          <a:p>
            <a:endParaRPr lang="en-US" dirty="0"/>
          </a:p>
          <a:p>
            <a:r>
              <a:rPr lang="en-US" dirty="0"/>
              <a:t>Ex 2 : there are 5 marbles in a bag: 4 are blue, and 1 is red. What is the probability that a blue marble gets picked?</a:t>
            </a:r>
          </a:p>
        </p:txBody>
      </p:sp>
      <p:pic>
        <p:nvPicPr>
          <p:cNvPr id="7" name="Picture 6" descr="A picture containing indoor, floor, blue, close&#10;&#10;Description automatically generated">
            <a:extLst>
              <a:ext uri="{FF2B5EF4-FFF2-40B4-BE49-F238E27FC236}">
                <a16:creationId xmlns:a16="http://schemas.microsoft.com/office/drawing/2014/main" id="{EC87BBCD-760D-40AA-A681-7E2FD88DA11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0866" y="2397240"/>
            <a:ext cx="2163803" cy="1443240"/>
          </a:xfrm>
          <a:prstGeom prst="rect">
            <a:avLst/>
          </a:prstGeom>
        </p:spPr>
      </p:pic>
      <p:pic>
        <p:nvPicPr>
          <p:cNvPr id="10" name="Picture 9" descr="A picture containing red, cherry, vegetable&#10;&#10;Description automatically generated">
            <a:extLst>
              <a:ext uri="{FF2B5EF4-FFF2-40B4-BE49-F238E27FC236}">
                <a16:creationId xmlns:a16="http://schemas.microsoft.com/office/drawing/2014/main" id="{8C11656E-03F2-47CC-8B80-2E364003ED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86150" y="2934718"/>
            <a:ext cx="1428750" cy="1428750"/>
          </a:xfrm>
          <a:prstGeom prst="rect">
            <a:avLst/>
          </a:prstGeom>
        </p:spPr>
      </p:pic>
    </p:spTree>
    <p:extLst>
      <p:ext uri="{BB962C8B-B14F-4D97-AF65-F5344CB8AC3E}">
        <p14:creationId xmlns:p14="http://schemas.microsoft.com/office/powerpoint/2010/main" val="3429128477"/>
      </p:ext>
    </p:extLst>
  </p:cSld>
  <p:clrMapOvr>
    <a:masterClrMapping/>
  </p:clrMapOvr>
  <p:transition spd="med">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5086-BB20-41DD-A145-1AF442DC95A9}"/>
              </a:ext>
            </a:extLst>
          </p:cNvPr>
          <p:cNvSpPr>
            <a:spLocks noGrp="1"/>
          </p:cNvSpPr>
          <p:nvPr>
            <p:ph type="title"/>
          </p:nvPr>
        </p:nvSpPr>
        <p:spPr>
          <a:xfrm>
            <a:off x="0" y="22860"/>
            <a:ext cx="4295219" cy="640080"/>
          </a:xfrm>
        </p:spPr>
        <p:txBody>
          <a:bodyPr/>
          <a:lstStyle/>
          <a:p>
            <a:r>
              <a:rPr lang="en-US" dirty="0"/>
              <a:t>Probability Line</a:t>
            </a:r>
          </a:p>
        </p:txBody>
      </p:sp>
      <p:pic>
        <p:nvPicPr>
          <p:cNvPr id="5" name="Content Placeholder 4">
            <a:extLst>
              <a:ext uri="{FF2B5EF4-FFF2-40B4-BE49-F238E27FC236}">
                <a16:creationId xmlns:a16="http://schemas.microsoft.com/office/drawing/2014/main" id="{ACB318F2-CE07-4621-BEC5-E2E661CF3436}"/>
              </a:ext>
            </a:extLst>
          </p:cNvPr>
          <p:cNvPicPr>
            <a:picLocks noGrp="1" noChangeAspect="1"/>
          </p:cNvPicPr>
          <p:nvPr>
            <p:ph sz="half" idx="13"/>
          </p:nvPr>
        </p:nvPicPr>
        <p:blipFill>
          <a:blip r:embed="rId2"/>
          <a:stretch>
            <a:fillRect/>
          </a:stretch>
        </p:blipFill>
        <p:spPr>
          <a:xfrm>
            <a:off x="1105452" y="2384342"/>
            <a:ext cx="5681518" cy="2208672"/>
          </a:xfrm>
        </p:spPr>
      </p:pic>
      <p:sp>
        <p:nvSpPr>
          <p:cNvPr id="7" name="TextBox 6">
            <a:extLst>
              <a:ext uri="{FF2B5EF4-FFF2-40B4-BE49-F238E27FC236}">
                <a16:creationId xmlns:a16="http://schemas.microsoft.com/office/drawing/2014/main" id="{05CF8509-6037-4CBA-8398-BA0579C00A57}"/>
              </a:ext>
            </a:extLst>
          </p:cNvPr>
          <p:cNvSpPr txBox="1"/>
          <p:nvPr/>
        </p:nvSpPr>
        <p:spPr>
          <a:xfrm>
            <a:off x="76782" y="662940"/>
            <a:ext cx="7859652" cy="1169551"/>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is the chance that something will happen. It can be shown on a probability line</a:t>
            </a:r>
          </a:p>
          <a:p>
            <a:pPr>
              <a:spcBef>
                <a:spcPts val="0"/>
              </a:spcBef>
              <a:spcAft>
                <a:spcPts val="0"/>
              </a:spcAft>
              <a:buClr>
                <a:schemeClr val="bg1"/>
              </a:buCl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does not tell us exactly what will happen, it is just a guide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Range of Probability : Between 0 and 1</a:t>
            </a:r>
          </a:p>
        </p:txBody>
      </p:sp>
    </p:spTree>
    <p:extLst>
      <p:ext uri="{BB962C8B-B14F-4D97-AF65-F5344CB8AC3E}">
        <p14:creationId xmlns:p14="http://schemas.microsoft.com/office/powerpoint/2010/main" val="1473195285"/>
      </p:ext>
    </p:extLst>
  </p:cSld>
  <p:clrMapOvr>
    <a:masterClrMapping/>
  </p:clrMapOvr>
  <p:transition spd="med">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BAEC-C6AA-4DAE-9256-FBDECF1BF0EE}"/>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FFAA7F65-22A8-4A3C-90D2-11A20B2B9B82}"/>
              </a:ext>
            </a:extLst>
          </p:cNvPr>
          <p:cNvSpPr>
            <a:spLocks noGrp="1"/>
          </p:cNvSpPr>
          <p:nvPr>
            <p:ph sz="half" idx="13"/>
          </p:nvPr>
        </p:nvSpPr>
        <p:spPr>
          <a:xfrm>
            <a:off x="160525" y="770609"/>
            <a:ext cx="8269387" cy="3200400"/>
          </a:xfrm>
        </p:spPr>
        <p:txBody>
          <a:bodyPr/>
          <a:lstStyle/>
          <a:p>
            <a:r>
              <a:rPr lang="en-US" b="1" dirty="0"/>
              <a:t>Experiment : </a:t>
            </a:r>
            <a:r>
              <a:rPr lang="en-US" b="0" i="0" dirty="0">
                <a:solidFill>
                  <a:srgbClr val="333333"/>
                </a:solidFill>
                <a:effectLst/>
                <a:latin typeface="Verdana" panose="020B0604030504040204" pitchFamily="34" charset="0"/>
              </a:rPr>
              <a:t>a repeatable procedure with a set of possible results.</a:t>
            </a:r>
          </a:p>
          <a:p>
            <a:r>
              <a:rPr lang="en-US" dirty="0">
                <a:solidFill>
                  <a:srgbClr val="333333"/>
                </a:solidFill>
                <a:latin typeface="Verdana" panose="020B0604030504040204" pitchFamily="34" charset="0"/>
              </a:rPr>
              <a:t>Ex : Throwing a dice</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B4BB22FB-62A6-4A5D-81EC-A14BFEE56C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0462" y="2107563"/>
            <a:ext cx="2634293" cy="1971115"/>
          </a:xfrm>
          <a:prstGeom prst="rect">
            <a:avLst/>
          </a:prstGeom>
        </p:spPr>
      </p:pic>
    </p:spTree>
    <p:extLst>
      <p:ext uri="{BB962C8B-B14F-4D97-AF65-F5344CB8AC3E}">
        <p14:creationId xmlns:p14="http://schemas.microsoft.com/office/powerpoint/2010/main" val="1315040994"/>
      </p:ext>
    </p:extLst>
  </p:cSld>
  <p:clrMapOvr>
    <a:masterClrMapping/>
  </p:clrMapOvr>
  <p:transition spd="med">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5611-A63B-47E6-8CEF-CD66AE7C7D30}"/>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6D34550C-3232-4CA6-BCC9-0C77271244F4}"/>
              </a:ext>
            </a:extLst>
          </p:cNvPr>
          <p:cNvSpPr>
            <a:spLocks noGrp="1"/>
          </p:cNvSpPr>
          <p:nvPr>
            <p:ph sz="half" idx="13"/>
          </p:nvPr>
        </p:nvSpPr>
        <p:spPr>
          <a:xfrm>
            <a:off x="78876" y="791549"/>
            <a:ext cx="7145582" cy="3200400"/>
          </a:xfrm>
        </p:spPr>
        <p:txBody>
          <a:bodyPr/>
          <a:lstStyle/>
          <a:p>
            <a:r>
              <a:rPr lang="en-US" b="1" dirty="0"/>
              <a:t>Outcome : </a:t>
            </a:r>
            <a:r>
              <a:rPr lang="en-US" b="0" i="0" dirty="0">
                <a:solidFill>
                  <a:srgbClr val="333333"/>
                </a:solidFill>
                <a:effectLst/>
                <a:latin typeface="Verdana" panose="020B0604030504040204" pitchFamily="34" charset="0"/>
              </a:rPr>
              <a:t>A possible result of an experiment.</a:t>
            </a:r>
          </a:p>
          <a:p>
            <a:r>
              <a:rPr lang="en-US" dirty="0">
                <a:solidFill>
                  <a:srgbClr val="333333"/>
                </a:solidFill>
                <a:latin typeface="Verdana" panose="020B0604030504040204" pitchFamily="34" charset="0"/>
              </a:rPr>
              <a:t>Ex : Getting a 6</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F51748E5-DF80-48C6-9067-FE2BF74E949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72410" y="1695734"/>
            <a:ext cx="2634293" cy="1971115"/>
          </a:xfrm>
          <a:prstGeom prst="rect">
            <a:avLst/>
          </a:prstGeom>
        </p:spPr>
      </p:pic>
    </p:spTree>
    <p:extLst>
      <p:ext uri="{BB962C8B-B14F-4D97-AF65-F5344CB8AC3E}">
        <p14:creationId xmlns:p14="http://schemas.microsoft.com/office/powerpoint/2010/main" val="4073158111"/>
      </p:ext>
    </p:extLst>
  </p:cSld>
  <p:clrMapOvr>
    <a:masterClrMapping/>
  </p:clrMapOvr>
  <p:transition spd="med">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F1E7-9A94-4879-97D7-7A8013D8B905}"/>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1A0EDEF0-1655-4751-97B5-A92270149DFC}"/>
              </a:ext>
            </a:extLst>
          </p:cNvPr>
          <p:cNvSpPr>
            <a:spLocks noGrp="1"/>
          </p:cNvSpPr>
          <p:nvPr>
            <p:ph sz="half" idx="13"/>
          </p:nvPr>
        </p:nvSpPr>
        <p:spPr>
          <a:xfrm>
            <a:off x="83744" y="749668"/>
            <a:ext cx="8422950" cy="3200400"/>
          </a:xfrm>
        </p:spPr>
        <p:txBody>
          <a:bodyPr/>
          <a:lstStyle/>
          <a:p>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all the possible outcomes of an experiment.</a:t>
            </a:r>
          </a:p>
          <a:p>
            <a:r>
              <a:rPr lang="en-US" dirty="0">
                <a:solidFill>
                  <a:srgbClr val="333333"/>
                </a:solidFill>
                <a:latin typeface="Verdana" panose="020B0604030504040204" pitchFamily="34" charset="0"/>
              </a:rPr>
              <a:t>Ex : choosing a card from a deck</a:t>
            </a:r>
            <a:endParaRPr lang="en-US" dirty="0"/>
          </a:p>
        </p:txBody>
      </p:sp>
      <p:pic>
        <p:nvPicPr>
          <p:cNvPr id="7" name="Picture 6">
            <a:extLst>
              <a:ext uri="{FF2B5EF4-FFF2-40B4-BE49-F238E27FC236}">
                <a16:creationId xmlns:a16="http://schemas.microsoft.com/office/drawing/2014/main" id="{314346DD-1DA0-45D8-A3F2-C4703B7CFA47}"/>
              </a:ext>
            </a:extLst>
          </p:cNvPr>
          <p:cNvPicPr>
            <a:picLocks noChangeAspect="1"/>
          </p:cNvPicPr>
          <p:nvPr/>
        </p:nvPicPr>
        <p:blipFill>
          <a:blip r:embed="rId2"/>
          <a:stretch>
            <a:fillRect/>
          </a:stretch>
        </p:blipFill>
        <p:spPr>
          <a:xfrm>
            <a:off x="5479420" y="1453909"/>
            <a:ext cx="3490076" cy="2582887"/>
          </a:xfrm>
          <a:prstGeom prst="rect">
            <a:avLst/>
          </a:prstGeom>
        </p:spPr>
      </p:pic>
    </p:spTree>
    <p:extLst>
      <p:ext uri="{BB962C8B-B14F-4D97-AF65-F5344CB8AC3E}">
        <p14:creationId xmlns:p14="http://schemas.microsoft.com/office/powerpoint/2010/main" val="2829562172"/>
      </p:ext>
    </p:extLst>
  </p:cSld>
  <p:clrMapOvr>
    <a:masterClrMapping/>
  </p:clrMapOvr>
  <p:transition spd="med">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37BA-BF16-422D-8941-6AE0A4714DB0}"/>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4C7E0A7D-2472-441B-B8F0-89DA756599F4}"/>
              </a:ext>
            </a:extLst>
          </p:cNvPr>
          <p:cNvSpPr>
            <a:spLocks noGrp="1"/>
          </p:cNvSpPr>
          <p:nvPr>
            <p:ph sz="half" idx="13"/>
          </p:nvPr>
        </p:nvSpPr>
        <p:spPr>
          <a:xfrm>
            <a:off x="64915" y="640080"/>
            <a:ext cx="8164685" cy="3200400"/>
          </a:xfrm>
        </p:spPr>
        <p:txBody>
          <a:bodyPr/>
          <a:lstStyle/>
          <a:p>
            <a:r>
              <a:rPr lang="en-US" b="1" i="0" dirty="0">
                <a:solidFill>
                  <a:srgbClr val="333333"/>
                </a:solidFill>
                <a:effectLst/>
                <a:latin typeface="Verdana" panose="020B0604030504040204" pitchFamily="34" charset="0"/>
              </a:rPr>
              <a:t>Sample Point:</a:t>
            </a:r>
            <a:r>
              <a:rPr lang="en-US" b="0" i="0" dirty="0">
                <a:solidFill>
                  <a:srgbClr val="333333"/>
                </a:solidFill>
                <a:effectLst/>
                <a:latin typeface="Verdana" panose="020B0604030504040204" pitchFamily="34" charset="0"/>
              </a:rPr>
              <a:t> just one of the possible outcomes</a:t>
            </a:r>
          </a:p>
          <a:p>
            <a:endParaRPr lang="en-US" b="0" i="0" dirty="0">
              <a:solidFill>
                <a:srgbClr val="333333"/>
              </a:solidFill>
              <a:effectLst/>
              <a:latin typeface="Verdana" panose="020B0604030504040204" pitchFamily="34" charset="0"/>
            </a:endParaRPr>
          </a:p>
          <a:p>
            <a:pPr marL="0" indent="0">
              <a:buNone/>
            </a:pPr>
            <a:r>
              <a:rPr lang="en-US" b="1" dirty="0">
                <a:solidFill>
                  <a:srgbClr val="333333"/>
                </a:solidFill>
                <a:latin typeface="Verdana" panose="020B0604030504040204" pitchFamily="34" charset="0"/>
              </a:rPr>
              <a:t>Ex : Deck of Cards</a:t>
            </a:r>
          </a:p>
          <a:p>
            <a:pPr lvl="1">
              <a:buFont typeface="Arial" panose="020B0604020202020204" pitchFamily="34" charset="0"/>
              <a:buChar char="•"/>
            </a:pPr>
            <a:r>
              <a:rPr lang="en-US" sz="1400" dirty="0">
                <a:solidFill>
                  <a:srgbClr val="333333"/>
                </a:solidFill>
                <a:latin typeface="Verdana" panose="020B0604030504040204" pitchFamily="34" charset="0"/>
              </a:rPr>
              <a:t>the 5 of Clubs is a sample point</a:t>
            </a:r>
          </a:p>
          <a:p>
            <a:pPr lvl="1">
              <a:buFont typeface="Arial" panose="020B0604020202020204" pitchFamily="34" charset="0"/>
              <a:buChar char="•"/>
            </a:pPr>
            <a:r>
              <a:rPr lang="en-US" sz="1400" dirty="0">
                <a:solidFill>
                  <a:srgbClr val="333333"/>
                </a:solidFill>
                <a:latin typeface="Verdana" panose="020B0604030504040204" pitchFamily="34" charset="0"/>
              </a:rPr>
              <a:t>the King of Hearts is a sample point</a:t>
            </a:r>
          </a:p>
          <a:p>
            <a:pPr lvl="1">
              <a:buFont typeface="Arial" panose="020B0604020202020204" pitchFamily="34" charset="0"/>
              <a:buChar char="•"/>
            </a:pPr>
            <a:r>
              <a:rPr lang="en-US" dirty="0">
                <a:solidFill>
                  <a:srgbClr val="333333"/>
                </a:solidFill>
                <a:latin typeface="Verdana" panose="020B0604030504040204" pitchFamily="34" charset="0"/>
              </a:rPr>
              <a:t>"King" is not a sample point. There are 4 Kings, so that is 4 different sample points.3</a:t>
            </a:r>
          </a:p>
          <a:p>
            <a:pPr marL="0" indent="0" algn="l">
              <a:buNone/>
            </a:pPr>
            <a:endParaRPr lang="en-US" dirty="0">
              <a:solidFill>
                <a:srgbClr val="333333"/>
              </a:solidFill>
              <a:latin typeface="Verdana" panose="020B0604030504040204" pitchFamily="34" charset="0"/>
            </a:endParaRPr>
          </a:p>
          <a:p>
            <a:pPr marL="0" indent="0">
              <a:buNone/>
            </a:pPr>
            <a:r>
              <a:rPr lang="en-US" b="1" dirty="0">
                <a:solidFill>
                  <a:srgbClr val="333333"/>
                </a:solidFill>
                <a:latin typeface="Verdana" panose="020B0604030504040204" pitchFamily="34" charset="0"/>
              </a:rPr>
              <a:t>Ex : Throwing a dice</a:t>
            </a:r>
          </a:p>
          <a:p>
            <a:pPr marL="0" indent="0">
              <a:buNone/>
            </a:pPr>
            <a:r>
              <a:rPr lang="en-US" dirty="0">
                <a:solidFill>
                  <a:srgbClr val="333333"/>
                </a:solidFill>
                <a:latin typeface="Verdana" panose="020B0604030504040204" pitchFamily="34" charset="0"/>
              </a:rPr>
              <a:t>There are 6 different sample points in the sample space.</a:t>
            </a:r>
          </a:p>
        </p:txBody>
      </p:sp>
      <p:pic>
        <p:nvPicPr>
          <p:cNvPr id="5" name="Picture 4">
            <a:extLst>
              <a:ext uri="{FF2B5EF4-FFF2-40B4-BE49-F238E27FC236}">
                <a16:creationId xmlns:a16="http://schemas.microsoft.com/office/drawing/2014/main" id="{590E487C-0915-4FFC-8400-CE05A8362E94}"/>
              </a:ext>
            </a:extLst>
          </p:cNvPr>
          <p:cNvPicPr>
            <a:picLocks noChangeAspect="1"/>
          </p:cNvPicPr>
          <p:nvPr/>
        </p:nvPicPr>
        <p:blipFill>
          <a:blip r:embed="rId2"/>
          <a:stretch>
            <a:fillRect/>
          </a:stretch>
        </p:blipFill>
        <p:spPr>
          <a:xfrm>
            <a:off x="2805621" y="3666527"/>
            <a:ext cx="2338752" cy="1143644"/>
          </a:xfrm>
          <a:prstGeom prst="rect">
            <a:avLst/>
          </a:prstGeom>
        </p:spPr>
      </p:pic>
    </p:spTree>
    <p:extLst>
      <p:ext uri="{BB962C8B-B14F-4D97-AF65-F5344CB8AC3E}">
        <p14:creationId xmlns:p14="http://schemas.microsoft.com/office/powerpoint/2010/main" val="1035050059"/>
      </p:ext>
    </p:extLst>
  </p:cSld>
  <p:clrMapOvr>
    <a:masterClrMapping/>
  </p:clrMapOvr>
  <p:transition spd="med">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5C09-F52C-461C-B60C-A89B0B1C7754}"/>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A6526305-67A1-4B4D-8A20-D0804E209C5F}"/>
              </a:ext>
            </a:extLst>
          </p:cNvPr>
          <p:cNvSpPr>
            <a:spLocks noGrp="1"/>
          </p:cNvSpPr>
          <p:nvPr>
            <p:ph sz="half" idx="13"/>
          </p:nvPr>
        </p:nvSpPr>
        <p:spPr>
          <a:xfrm>
            <a:off x="137160" y="798529"/>
            <a:ext cx="8869680" cy="3200400"/>
          </a:xfrm>
        </p:spPr>
        <p:txBody>
          <a:bodyPr>
            <a:normAutofit/>
          </a:bodyPr>
          <a:lstStyle/>
          <a:p>
            <a:r>
              <a:rPr lang="en-US" b="1" i="0" dirty="0">
                <a:solidFill>
                  <a:srgbClr val="333333"/>
                </a:solidFill>
                <a:effectLst/>
                <a:latin typeface="Verdana" panose="020B0604030504040204" pitchFamily="34" charset="0"/>
              </a:rPr>
              <a:t>Event:</a:t>
            </a:r>
            <a:r>
              <a:rPr lang="en-US" b="0" i="0" dirty="0">
                <a:solidFill>
                  <a:srgbClr val="333333"/>
                </a:solidFill>
                <a:effectLst/>
                <a:latin typeface="Verdana" panose="020B0604030504040204" pitchFamily="34" charset="0"/>
              </a:rPr>
              <a:t> one </a:t>
            </a:r>
            <a:r>
              <a:rPr lang="en-US" b="1" i="0" dirty="0">
                <a:solidFill>
                  <a:srgbClr val="333333"/>
                </a:solidFill>
                <a:effectLst/>
                <a:latin typeface="Verdana" panose="020B0604030504040204" pitchFamily="34" charset="0"/>
              </a:rPr>
              <a:t>or more</a:t>
            </a:r>
            <a:r>
              <a:rPr lang="en-US" b="0" i="0" dirty="0">
                <a:solidFill>
                  <a:srgbClr val="333333"/>
                </a:solidFill>
                <a:effectLst/>
                <a:latin typeface="Verdana" panose="020B0604030504040204" pitchFamily="34" charset="0"/>
              </a:rPr>
              <a:t> outcomes of an experiment</a:t>
            </a:r>
          </a:p>
          <a:p>
            <a:r>
              <a:rPr lang="en-US" dirty="0"/>
              <a:t>Example Events:</a:t>
            </a:r>
          </a:p>
          <a:p>
            <a:pPr lvl="1"/>
            <a:r>
              <a:rPr lang="en-US" dirty="0"/>
              <a:t>An event can be just one outcome:</a:t>
            </a:r>
          </a:p>
        </p:txBody>
      </p:sp>
    </p:spTree>
    <p:extLst>
      <p:ext uri="{BB962C8B-B14F-4D97-AF65-F5344CB8AC3E}">
        <p14:creationId xmlns:p14="http://schemas.microsoft.com/office/powerpoint/2010/main" val="3707714688"/>
      </p:ext>
    </p:extLst>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F548-4820-4ED8-BE4E-E946B39FF719}"/>
              </a:ext>
            </a:extLst>
          </p:cNvPr>
          <p:cNvSpPr>
            <a:spLocks noGrp="1"/>
          </p:cNvSpPr>
          <p:nvPr>
            <p:ph type="title"/>
          </p:nvPr>
        </p:nvSpPr>
        <p:spPr>
          <a:xfrm>
            <a:off x="0" y="22860"/>
            <a:ext cx="6560519" cy="640080"/>
          </a:xfrm>
        </p:spPr>
        <p:txBody>
          <a:bodyPr/>
          <a:lstStyle/>
          <a:p>
            <a:r>
              <a:rPr lang="en-US" dirty="0"/>
              <a:t>Probability – </a:t>
            </a:r>
            <a:r>
              <a:rPr lang="en-US" dirty="0">
                <a:solidFill>
                  <a:schemeClr val="bg2">
                    <a:lumMod val="50000"/>
                    <a:lumOff val="50000"/>
                  </a:schemeClr>
                </a:solidFill>
              </a:rPr>
              <a:t>Let’s use the words</a:t>
            </a:r>
          </a:p>
        </p:txBody>
      </p:sp>
      <p:sp>
        <p:nvSpPr>
          <p:cNvPr id="3" name="Content Placeholder 2">
            <a:extLst>
              <a:ext uri="{FF2B5EF4-FFF2-40B4-BE49-F238E27FC236}">
                <a16:creationId xmlns:a16="http://schemas.microsoft.com/office/drawing/2014/main" id="{C2052F85-B5EB-40E8-BC7B-31955E33B4C8}"/>
              </a:ext>
            </a:extLst>
          </p:cNvPr>
          <p:cNvSpPr>
            <a:spLocks noGrp="1"/>
          </p:cNvSpPr>
          <p:nvPr>
            <p:ph sz="half" idx="13"/>
          </p:nvPr>
        </p:nvSpPr>
        <p:spPr>
          <a:xfrm>
            <a:off x="64915" y="826450"/>
            <a:ext cx="8590474" cy="1058191"/>
          </a:xfrm>
        </p:spPr>
        <p:txBody>
          <a:bodyPr/>
          <a:lstStyle/>
          <a:p>
            <a:r>
              <a:rPr lang="en-US" b="0" i="0" dirty="0">
                <a:solidFill>
                  <a:srgbClr val="333333"/>
                </a:solidFill>
                <a:effectLst/>
                <a:latin typeface="Verdana" panose="020B0604030504040204" pitchFamily="34" charset="0"/>
              </a:rPr>
              <a:t>Example: Alex wants to see how many times a "double" comes up when throwing 2 dice.</a:t>
            </a:r>
          </a:p>
          <a:p>
            <a:pPr algn="l"/>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is all possible </a:t>
            </a:r>
            <a:r>
              <a:rPr lang="en-US" b="1" i="0" dirty="0">
                <a:solidFill>
                  <a:srgbClr val="333333"/>
                </a:solidFill>
                <a:effectLst/>
                <a:latin typeface="Verdana" panose="020B0604030504040204" pitchFamily="34" charset="0"/>
              </a:rPr>
              <a:t>Outcomes</a:t>
            </a:r>
            <a:r>
              <a:rPr lang="en-US" b="0" i="0" dirty="0">
                <a:solidFill>
                  <a:srgbClr val="333333"/>
                </a:solidFill>
                <a:effectLst/>
                <a:latin typeface="Verdana" panose="020B0604030504040204" pitchFamily="34" charset="0"/>
              </a:rPr>
              <a:t> (36 Sample Points):</a:t>
            </a:r>
          </a:p>
          <a:p>
            <a:pPr algn="ctr"/>
            <a:r>
              <a:rPr lang="en-US" b="0" i="0" dirty="0">
                <a:solidFill>
                  <a:srgbClr val="333333"/>
                </a:solidFill>
                <a:effectLst/>
                <a:latin typeface="Verdana" panose="020B0604030504040204" pitchFamily="34" charset="0"/>
              </a:rPr>
              <a:t>{1,1} {1,2} {1,3} {1,4} ... {6,3} {6,4} {6,5} {6,6}</a:t>
            </a:r>
          </a:p>
          <a:p>
            <a:pPr marL="0" indent="0" algn="ctr">
              <a:buNone/>
            </a:pPr>
            <a:endParaRPr lang="en-US" dirty="0">
              <a:solidFill>
                <a:srgbClr val="333333"/>
              </a:solidFill>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endParaRPr lang="en-US" dirty="0"/>
          </a:p>
        </p:txBody>
      </p:sp>
      <p:pic>
        <p:nvPicPr>
          <p:cNvPr id="7" name="Picture 6">
            <a:extLst>
              <a:ext uri="{FF2B5EF4-FFF2-40B4-BE49-F238E27FC236}">
                <a16:creationId xmlns:a16="http://schemas.microsoft.com/office/drawing/2014/main" id="{010950B7-163A-4CF8-9365-717E34D03FB2}"/>
              </a:ext>
            </a:extLst>
          </p:cNvPr>
          <p:cNvPicPr>
            <a:picLocks noChangeAspect="1"/>
          </p:cNvPicPr>
          <p:nvPr/>
        </p:nvPicPr>
        <p:blipFill>
          <a:blip r:embed="rId2"/>
          <a:stretch>
            <a:fillRect/>
          </a:stretch>
        </p:blipFill>
        <p:spPr>
          <a:xfrm>
            <a:off x="6372551" y="1947324"/>
            <a:ext cx="2638825" cy="1561475"/>
          </a:xfrm>
          <a:prstGeom prst="rect">
            <a:avLst/>
          </a:prstGeom>
        </p:spPr>
      </p:pic>
      <p:sp>
        <p:nvSpPr>
          <p:cNvPr id="8" name="TextBox 7">
            <a:extLst>
              <a:ext uri="{FF2B5EF4-FFF2-40B4-BE49-F238E27FC236}">
                <a16:creationId xmlns:a16="http://schemas.microsoft.com/office/drawing/2014/main" id="{593CF9C8-9783-4446-A95B-D1798AE0AA9D}"/>
              </a:ext>
            </a:extLst>
          </p:cNvPr>
          <p:cNvSpPr txBox="1"/>
          <p:nvPr/>
        </p:nvSpPr>
        <p:spPr>
          <a:xfrm>
            <a:off x="104702" y="2038205"/>
            <a:ext cx="6170455" cy="892552"/>
          </a:xfrm>
          <a:prstGeom prst="rect">
            <a:avLst/>
          </a:prstGeom>
          <a:noFill/>
        </p:spPr>
        <p:txBody>
          <a:bodyPr wrap="square" rtlCol="0">
            <a:spAutoFit/>
          </a:bodyPr>
          <a:lstStyle/>
          <a:p>
            <a:pPr marL="228600"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The Event Alex is looking for is a "double", where both dice have the same number. It is made up of these 6 Sample Points:</a:t>
            </a:r>
          </a:p>
          <a:p>
            <a:pPr marL="1600200" lvl="3"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{1,1} {2,2} {3,3} {4,4} {5,5} and {6,6}</a:t>
            </a:r>
          </a:p>
        </p:txBody>
      </p:sp>
      <p:pic>
        <p:nvPicPr>
          <p:cNvPr id="10" name="Picture 9">
            <a:extLst>
              <a:ext uri="{FF2B5EF4-FFF2-40B4-BE49-F238E27FC236}">
                <a16:creationId xmlns:a16="http://schemas.microsoft.com/office/drawing/2014/main" id="{D27E8F84-1492-48D3-A72C-C55AB9766896}"/>
              </a:ext>
            </a:extLst>
          </p:cNvPr>
          <p:cNvPicPr>
            <a:picLocks noChangeAspect="1"/>
          </p:cNvPicPr>
          <p:nvPr/>
        </p:nvPicPr>
        <p:blipFill>
          <a:blip r:embed="rId3"/>
          <a:stretch>
            <a:fillRect/>
          </a:stretch>
        </p:blipFill>
        <p:spPr>
          <a:xfrm>
            <a:off x="3280818" y="3154478"/>
            <a:ext cx="1842614" cy="1923906"/>
          </a:xfrm>
          <a:prstGeom prst="rect">
            <a:avLst/>
          </a:prstGeom>
        </p:spPr>
      </p:pic>
      <p:sp>
        <p:nvSpPr>
          <p:cNvPr id="11" name="TextBox 10">
            <a:extLst>
              <a:ext uri="{FF2B5EF4-FFF2-40B4-BE49-F238E27FC236}">
                <a16:creationId xmlns:a16="http://schemas.microsoft.com/office/drawing/2014/main" id="{4997F32A-66F2-4762-AF10-F27AF77B4AF8}"/>
              </a:ext>
            </a:extLst>
          </p:cNvPr>
          <p:cNvSpPr txBox="1"/>
          <p:nvPr/>
        </p:nvSpPr>
        <p:spPr>
          <a:xfrm>
            <a:off x="132624" y="3441215"/>
            <a:ext cx="255473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These are the results: </a:t>
            </a:r>
          </a:p>
        </p:txBody>
      </p:sp>
    </p:spTree>
    <p:extLst>
      <p:ext uri="{BB962C8B-B14F-4D97-AF65-F5344CB8AC3E}">
        <p14:creationId xmlns:p14="http://schemas.microsoft.com/office/powerpoint/2010/main" val="1334183108"/>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4F0-02D4-4D34-9B21-249283527E45}"/>
              </a:ext>
            </a:extLst>
          </p:cNvPr>
          <p:cNvSpPr>
            <a:spLocks noGrp="1"/>
          </p:cNvSpPr>
          <p:nvPr>
            <p:ph type="title"/>
          </p:nvPr>
        </p:nvSpPr>
        <p:spPr>
          <a:xfrm>
            <a:off x="0" y="22860"/>
            <a:ext cx="7955280" cy="640080"/>
          </a:xfrm>
        </p:spPr>
        <p:txBody>
          <a:bodyPr/>
          <a:lstStyle/>
          <a:p>
            <a:r>
              <a:rPr lang="en-US" b="1" dirty="0">
                <a:solidFill>
                  <a:schemeClr val="accent1"/>
                </a:solidFill>
              </a:rPr>
              <a:t>Bias in sampling :</a:t>
            </a:r>
            <a:br>
              <a:rPr lang="en-US" b="1" dirty="0">
                <a:solidFill>
                  <a:schemeClr val="accent1"/>
                </a:solidFill>
              </a:rPr>
            </a:br>
            <a:endParaRPr lang="en-US" dirty="0"/>
          </a:p>
        </p:txBody>
      </p:sp>
      <p:sp>
        <p:nvSpPr>
          <p:cNvPr id="3" name="Content Placeholder 2">
            <a:extLst>
              <a:ext uri="{FF2B5EF4-FFF2-40B4-BE49-F238E27FC236}">
                <a16:creationId xmlns:a16="http://schemas.microsoft.com/office/drawing/2014/main" id="{AC6D725B-4977-4966-9898-81C64E843334}"/>
              </a:ext>
            </a:extLst>
          </p:cNvPr>
          <p:cNvSpPr>
            <a:spLocks noGrp="1"/>
          </p:cNvSpPr>
          <p:nvPr>
            <p:ph sz="half" idx="1"/>
          </p:nvPr>
        </p:nvSpPr>
        <p:spPr>
          <a:xfrm>
            <a:off x="30893" y="523337"/>
            <a:ext cx="8603555" cy="4096826"/>
          </a:xfrm>
        </p:spPr>
        <p:txBody>
          <a:bodyPr>
            <a:normAutofit/>
          </a:bodyPr>
          <a:lstStyle/>
          <a:p>
            <a:pPr marL="0" indent="0">
              <a:buNone/>
            </a:pPr>
            <a:r>
              <a:rPr lang="en-US" sz="1200" dirty="0">
                <a:solidFill>
                  <a:schemeClr val="bg2">
                    <a:lumMod val="50000"/>
                    <a:lumOff val="50000"/>
                  </a:schemeClr>
                </a:solidFill>
              </a:rPr>
              <a:t>There are five important potential sources of bias that should be considered when selecting a sample, irrespective of the method used. Sampling bias may be introduced when:</a:t>
            </a:r>
          </a:p>
          <a:p>
            <a:r>
              <a:rPr lang="en-US" sz="1200" dirty="0">
                <a:solidFill>
                  <a:schemeClr val="bg2">
                    <a:lumMod val="50000"/>
                    <a:lumOff val="50000"/>
                  </a:schemeClr>
                </a:solidFill>
              </a:rPr>
              <a:t>Any pre-agreed sampling rules are deviated from</a:t>
            </a:r>
          </a:p>
          <a:p>
            <a:r>
              <a:rPr lang="en-US" sz="1200" dirty="0">
                <a:solidFill>
                  <a:schemeClr val="bg2">
                    <a:lumMod val="50000"/>
                    <a:lumOff val="50000"/>
                  </a:schemeClr>
                </a:solidFill>
              </a:rPr>
              <a:t>People in hard-to-reach groups are omitted</a:t>
            </a:r>
          </a:p>
          <a:p>
            <a:r>
              <a:rPr lang="en-US" sz="1200" dirty="0">
                <a:solidFill>
                  <a:schemeClr val="bg2">
                    <a:lumMod val="50000"/>
                    <a:lumOff val="50000"/>
                  </a:schemeClr>
                </a:solidFill>
              </a:rPr>
              <a:t>Selected individuals are replaced with others, for example if they are difficult to contact</a:t>
            </a:r>
          </a:p>
          <a:p>
            <a:r>
              <a:rPr lang="en-US" sz="1200" dirty="0">
                <a:solidFill>
                  <a:schemeClr val="bg2">
                    <a:lumMod val="50000"/>
                    <a:lumOff val="50000"/>
                  </a:schemeClr>
                </a:solidFill>
              </a:rPr>
              <a:t>There are low response rates</a:t>
            </a:r>
          </a:p>
          <a:p>
            <a:r>
              <a:rPr lang="en-US" sz="1200" dirty="0">
                <a:solidFill>
                  <a:schemeClr val="bg2">
                    <a:lumMod val="50000"/>
                    <a:lumOff val="50000"/>
                  </a:schemeClr>
                </a:solidFill>
              </a:rPr>
              <a:t>An out-of-date list is used as the sample frame (for example, if it excludes people who have recently moved to an area)</a:t>
            </a:r>
          </a:p>
          <a:p>
            <a:pPr marL="0" indent="0">
              <a:buNone/>
            </a:pPr>
            <a:endParaRPr lang="en-US" sz="1200" dirty="0">
              <a:solidFill>
                <a:schemeClr val="bg2">
                  <a:lumMod val="50000"/>
                  <a:lumOff val="50000"/>
                </a:schemeClr>
              </a:solidFill>
            </a:endParaRPr>
          </a:p>
          <a:p>
            <a:pPr marL="0" indent="0">
              <a:buNone/>
            </a:pPr>
            <a:r>
              <a:rPr lang="en-US" sz="2000" b="1" dirty="0">
                <a:solidFill>
                  <a:schemeClr val="accent1"/>
                </a:solidFill>
              </a:rPr>
              <a:t>Types of Sampling : </a:t>
            </a:r>
          </a:p>
          <a:p>
            <a:pPr marL="0" indent="0">
              <a:buNone/>
            </a:pPr>
            <a:r>
              <a:rPr lang="en-US" sz="1200" b="1" dirty="0">
                <a:solidFill>
                  <a:schemeClr val="accent1"/>
                </a:solidFill>
              </a:rPr>
              <a:t>Probability sampling </a:t>
            </a:r>
            <a:r>
              <a:rPr lang="en-US" sz="1200" dirty="0">
                <a:solidFill>
                  <a:schemeClr val="bg2">
                    <a:lumMod val="50000"/>
                    <a:lumOff val="50000"/>
                  </a:schemeClr>
                </a:solidFill>
              </a:rPr>
              <a:t>involves random selection, allowing you to make strong statistical inferences about the whole group.</a:t>
            </a:r>
          </a:p>
          <a:p>
            <a:pPr marL="0" indent="0">
              <a:buNone/>
            </a:pPr>
            <a:r>
              <a:rPr lang="en-US" sz="1200" b="1" dirty="0">
                <a:solidFill>
                  <a:schemeClr val="accent1"/>
                </a:solidFill>
              </a:rPr>
              <a:t>Non-probability</a:t>
            </a:r>
            <a:r>
              <a:rPr lang="en-US" sz="1200" dirty="0">
                <a:solidFill>
                  <a:schemeClr val="bg2">
                    <a:lumMod val="50000"/>
                    <a:lumOff val="50000"/>
                  </a:schemeClr>
                </a:solidFill>
              </a:rPr>
              <a:t> sampling involves non-random selection based on convenience or other criteria, allowing you to easily collect data.</a:t>
            </a:r>
          </a:p>
          <a:p>
            <a:pPr marL="0" indent="0">
              <a:buNone/>
            </a:pPr>
            <a:endParaRPr lang="en-US" sz="1600" b="1" dirty="0">
              <a:solidFill>
                <a:schemeClr val="accent1"/>
              </a:solidFill>
            </a:endParaRPr>
          </a:p>
          <a:p>
            <a:endParaRPr lang="en-US" dirty="0"/>
          </a:p>
        </p:txBody>
      </p:sp>
    </p:spTree>
    <p:extLst>
      <p:ext uri="{BB962C8B-B14F-4D97-AF65-F5344CB8AC3E}">
        <p14:creationId xmlns:p14="http://schemas.microsoft.com/office/powerpoint/2010/main" val="3121719466"/>
      </p:ext>
    </p:extLst>
  </p:cSld>
  <p:clrMapOvr>
    <a:masterClrMapping/>
  </p:clrMapOvr>
  <p:transition spd="med">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20B3A-BFEF-46FE-BCFB-6C1E194FE7E2}"/>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E895A45-2B38-45B6-A1B0-4B6527B5A775}"/>
              </a:ext>
            </a:extLst>
          </p:cNvPr>
          <p:cNvSpPr>
            <a:spLocks noGrp="1"/>
          </p:cNvSpPr>
          <p:nvPr>
            <p:ph sz="half" idx="13"/>
          </p:nvPr>
        </p:nvSpPr>
        <p:spPr>
          <a:xfrm>
            <a:off x="97704" y="640080"/>
            <a:ext cx="8395030" cy="3200400"/>
          </a:xfrm>
        </p:spPr>
        <p:txBody>
          <a:bodyPr/>
          <a:lstStyle/>
          <a:p>
            <a:r>
              <a:rPr lang="en-US" dirty="0"/>
              <a:t>When there are </a:t>
            </a:r>
            <a:r>
              <a:rPr lang="en-US" b="1" dirty="0"/>
              <a:t>m</a:t>
            </a:r>
            <a:r>
              <a:rPr lang="en-US" dirty="0"/>
              <a:t> ways to do one thing, and </a:t>
            </a:r>
            <a:r>
              <a:rPr lang="en-US" b="1" dirty="0"/>
              <a:t>n</a:t>
            </a:r>
            <a:r>
              <a:rPr lang="en-US" dirty="0"/>
              <a:t> ways to do another, then there are </a:t>
            </a:r>
            <a:r>
              <a:rPr lang="en-US" b="1" dirty="0" err="1"/>
              <a:t>m×n</a:t>
            </a:r>
            <a:r>
              <a:rPr lang="en-US" dirty="0"/>
              <a:t> ways of doing both.</a:t>
            </a: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you have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shirts and </a:t>
            </a:r>
            <a:r>
              <a:rPr lang="en-US" b="1" i="0" dirty="0">
                <a:solidFill>
                  <a:srgbClr val="333333"/>
                </a:solidFill>
                <a:effectLst/>
                <a:latin typeface="Verdana" panose="020B0604030504040204" pitchFamily="34" charset="0"/>
              </a:rPr>
              <a:t>4</a:t>
            </a:r>
            <a:r>
              <a:rPr lang="en-US" b="0" i="0" dirty="0">
                <a:solidFill>
                  <a:srgbClr val="333333"/>
                </a:solidFill>
                <a:effectLst/>
                <a:latin typeface="Verdana" panose="020B0604030504040204" pitchFamily="34" charset="0"/>
              </a:rPr>
              <a:t> pants.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3×4=12</a:t>
            </a:r>
            <a:r>
              <a:rPr lang="en-US" b="0" i="0" dirty="0">
                <a:solidFill>
                  <a:srgbClr val="333333"/>
                </a:solidFill>
                <a:effectLst/>
                <a:latin typeface="Verdana" panose="020B0604030504040204" pitchFamily="34" charset="0"/>
              </a:rPr>
              <a:t> different outfits.</a:t>
            </a:r>
          </a:p>
          <a:p>
            <a:pPr marL="342900" lvl="1" indent="0">
              <a:buNone/>
            </a:pPr>
            <a:endParaRPr lang="en-US" dirty="0">
              <a:solidFill>
                <a:srgbClr val="333333"/>
              </a:solidFill>
              <a:latin typeface="Verdana" panose="020B0604030504040204" pitchFamily="34" charset="0"/>
            </a:endParaRP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There are </a:t>
            </a:r>
            <a:r>
              <a:rPr lang="en-US" b="1" i="0" dirty="0">
                <a:solidFill>
                  <a:srgbClr val="333333"/>
                </a:solidFill>
                <a:effectLst/>
                <a:latin typeface="Verdana" panose="020B0604030504040204" pitchFamily="34" charset="0"/>
              </a:rPr>
              <a:t>6</a:t>
            </a:r>
            <a:r>
              <a:rPr lang="en-US" b="0" i="0" dirty="0">
                <a:solidFill>
                  <a:srgbClr val="333333"/>
                </a:solidFill>
                <a:effectLst/>
                <a:latin typeface="Verdana" panose="020B0604030504040204" pitchFamily="34" charset="0"/>
              </a:rPr>
              <a:t> flavors of ice-cream, and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different cones.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6×3=18</a:t>
            </a:r>
            <a:r>
              <a:rPr lang="en-US" b="0" i="0" dirty="0">
                <a:solidFill>
                  <a:srgbClr val="333333"/>
                </a:solidFill>
                <a:effectLst/>
                <a:latin typeface="Verdana" panose="020B0604030504040204" pitchFamily="34" charset="0"/>
              </a:rPr>
              <a:t> different single-scoop ice-creams you could order.</a:t>
            </a:r>
          </a:p>
          <a:p>
            <a:pPr marL="342900" lvl="1" indent="0">
              <a:buNone/>
            </a:pPr>
            <a:endParaRPr lang="en-US" b="0" i="0" dirty="0">
              <a:solidFill>
                <a:srgbClr val="333333"/>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1347032845"/>
      </p:ext>
    </p:extLst>
  </p:cSld>
  <p:clrMapOvr>
    <a:masterClrMapping/>
  </p:clrMapOvr>
  <p:transition spd="med">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532B-185A-4357-BE52-28EBAB6F3121}"/>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FE24EE5-9E37-494F-9C2B-DFF91D177E34}"/>
              </a:ext>
            </a:extLst>
          </p:cNvPr>
          <p:cNvSpPr>
            <a:spLocks noGrp="1"/>
          </p:cNvSpPr>
          <p:nvPr>
            <p:ph sz="half" idx="13"/>
          </p:nvPr>
        </p:nvSpPr>
        <p:spPr>
          <a:xfrm>
            <a:off x="0" y="640080"/>
            <a:ext cx="9483933" cy="3200400"/>
          </a:xfrm>
        </p:spPr>
        <p:txBody>
          <a:bodyPr/>
          <a:lstStyle/>
          <a:p>
            <a:r>
              <a:rPr lang="en-US" b="0" i="0" dirty="0">
                <a:solidFill>
                  <a:srgbClr val="333333"/>
                </a:solidFill>
                <a:effectLst/>
                <a:latin typeface="Verdana" panose="020B0604030504040204" pitchFamily="34" charset="0"/>
              </a:rPr>
              <a:t>It also works when you have more than 2 choices:</a:t>
            </a:r>
          </a:p>
          <a:p>
            <a:r>
              <a:rPr lang="en-US" b="0" i="0" dirty="0">
                <a:solidFill>
                  <a:srgbClr val="333333"/>
                </a:solidFill>
                <a:effectLst/>
                <a:latin typeface="Verdana" panose="020B0604030504040204" pitchFamily="34" charset="0"/>
              </a:rPr>
              <a:t>Example: You are buying a new car.</a:t>
            </a:r>
          </a:p>
          <a:p>
            <a:pPr lvl="1"/>
            <a:r>
              <a:rPr lang="en-US" dirty="0">
                <a:solidFill>
                  <a:srgbClr val="333333"/>
                </a:solidFill>
                <a:latin typeface="Verdana" panose="020B0604030504040204" pitchFamily="34" charset="0"/>
              </a:rPr>
              <a:t>There are 2 body styles</a:t>
            </a:r>
          </a:p>
          <a:p>
            <a:pPr lvl="1"/>
            <a:r>
              <a:rPr lang="en-US" b="0" i="0" dirty="0">
                <a:solidFill>
                  <a:srgbClr val="333333"/>
                </a:solidFill>
                <a:effectLst/>
                <a:latin typeface="Verdana" panose="020B0604030504040204" pitchFamily="34" charset="0"/>
              </a:rPr>
              <a:t>There are 5 colors available</a:t>
            </a:r>
          </a:p>
          <a:p>
            <a:pPr lvl="1"/>
            <a:r>
              <a:rPr lang="en-US" dirty="0">
                <a:solidFill>
                  <a:srgbClr val="333333"/>
                </a:solidFill>
                <a:latin typeface="Verdana" panose="020B0604030504040204" pitchFamily="34" charset="0"/>
              </a:rPr>
              <a:t>There are 3 models : </a:t>
            </a:r>
          </a:p>
          <a:p>
            <a:pPr lvl="2"/>
            <a:r>
              <a:rPr lang="en-US" b="0" i="0" dirty="0">
                <a:solidFill>
                  <a:srgbClr val="333333"/>
                </a:solidFill>
                <a:effectLst/>
                <a:latin typeface="Verdana" panose="020B0604030504040204" pitchFamily="34" charset="0"/>
              </a:rPr>
              <a:t>GL (standard model),</a:t>
            </a:r>
          </a:p>
          <a:p>
            <a:pPr lvl="2"/>
            <a:r>
              <a:rPr lang="en-US" b="0" i="0" dirty="0">
                <a:solidFill>
                  <a:srgbClr val="333333"/>
                </a:solidFill>
                <a:effectLst/>
                <a:latin typeface="Verdana" panose="020B0604030504040204" pitchFamily="34" charset="0"/>
              </a:rPr>
              <a:t>SS (sports model with bigger engine)</a:t>
            </a:r>
          </a:p>
          <a:p>
            <a:pPr lvl="2"/>
            <a:r>
              <a:rPr lang="en-US" b="0" i="0" dirty="0">
                <a:solidFill>
                  <a:srgbClr val="333333"/>
                </a:solidFill>
                <a:effectLst/>
                <a:latin typeface="Verdana" panose="020B0604030504040204" pitchFamily="34" charset="0"/>
              </a:rPr>
              <a:t>SL (luxury model with leather seats)</a:t>
            </a:r>
          </a:p>
          <a:p>
            <a:pPr lvl="2"/>
            <a:endParaRPr lang="en-US" b="0" i="0" dirty="0">
              <a:solidFill>
                <a:srgbClr val="333333"/>
              </a:solidFill>
              <a:effectLst/>
              <a:latin typeface="Verdana" panose="020B0604030504040204" pitchFamily="34" charset="0"/>
            </a:endParaRPr>
          </a:p>
          <a:p>
            <a:r>
              <a:rPr lang="en-US" b="1" dirty="0"/>
              <a:t>How many total choices you have ? </a:t>
            </a:r>
          </a:p>
          <a:p>
            <a:pPr marL="0" indent="0">
              <a:buNone/>
            </a:pPr>
            <a:endParaRPr lang="en-US" dirty="0"/>
          </a:p>
        </p:txBody>
      </p:sp>
      <p:pic>
        <p:nvPicPr>
          <p:cNvPr id="5" name="Picture 4" descr="A red car parked on a road&#10;&#10;Description automatically generated with medium confidence">
            <a:extLst>
              <a:ext uri="{FF2B5EF4-FFF2-40B4-BE49-F238E27FC236}">
                <a16:creationId xmlns:a16="http://schemas.microsoft.com/office/drawing/2014/main" id="{19F1B0FC-CF74-40A2-BF51-6C0B862B693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68238" y="0"/>
            <a:ext cx="2275761" cy="970241"/>
          </a:xfrm>
          <a:prstGeom prst="rect">
            <a:avLst/>
          </a:prstGeom>
        </p:spPr>
      </p:pic>
      <p:pic>
        <p:nvPicPr>
          <p:cNvPr id="7" name="Picture 6" descr="A red car parked on a road&#10;&#10;Description automatically generated with medium confidence">
            <a:extLst>
              <a:ext uri="{FF2B5EF4-FFF2-40B4-BE49-F238E27FC236}">
                <a16:creationId xmlns:a16="http://schemas.microsoft.com/office/drawing/2014/main" id="{5C777FBC-EC57-4116-9590-28C6560EB94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08171" y="970241"/>
            <a:ext cx="1935829" cy="1451872"/>
          </a:xfrm>
          <a:prstGeom prst="rect">
            <a:avLst/>
          </a:prstGeom>
        </p:spPr>
      </p:pic>
      <p:pic>
        <p:nvPicPr>
          <p:cNvPr id="10" name="Picture 9">
            <a:extLst>
              <a:ext uri="{FF2B5EF4-FFF2-40B4-BE49-F238E27FC236}">
                <a16:creationId xmlns:a16="http://schemas.microsoft.com/office/drawing/2014/main" id="{380E2F7E-32C4-431E-B6FF-0AF97B2D0F8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8674" y="2962944"/>
            <a:ext cx="1755072" cy="1755072"/>
          </a:xfrm>
          <a:prstGeom prst="rect">
            <a:avLst/>
          </a:prstGeom>
        </p:spPr>
      </p:pic>
    </p:spTree>
    <p:extLst>
      <p:ext uri="{BB962C8B-B14F-4D97-AF65-F5344CB8AC3E}">
        <p14:creationId xmlns:p14="http://schemas.microsoft.com/office/powerpoint/2010/main" val="2033431723"/>
      </p:ext>
    </p:extLst>
  </p:cSld>
  <p:clrMapOvr>
    <a:masterClrMapping/>
  </p:clrMapOvr>
  <p:transition spd="med">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8622-11D2-416A-A0DB-E3E9EFE6E75C}"/>
              </a:ext>
            </a:extLst>
          </p:cNvPr>
          <p:cNvSpPr>
            <a:spLocks noGrp="1"/>
          </p:cNvSpPr>
          <p:nvPr>
            <p:ph type="title"/>
          </p:nvPr>
        </p:nvSpPr>
        <p:spPr>
          <a:xfrm>
            <a:off x="0" y="22860"/>
            <a:ext cx="7230614" cy="640080"/>
          </a:xfrm>
        </p:spPr>
        <p:txBody>
          <a:bodyPr/>
          <a:lstStyle/>
          <a:p>
            <a:r>
              <a:rPr lang="en-US" dirty="0"/>
              <a:t>Basic Counting Principle – Ex continued</a:t>
            </a:r>
          </a:p>
        </p:txBody>
      </p:sp>
      <p:sp>
        <p:nvSpPr>
          <p:cNvPr id="3" name="Content Placeholder 2">
            <a:extLst>
              <a:ext uri="{FF2B5EF4-FFF2-40B4-BE49-F238E27FC236}">
                <a16:creationId xmlns:a16="http://schemas.microsoft.com/office/drawing/2014/main" id="{07E829D6-B167-49B9-8A62-F4EBDAFC55FF}"/>
              </a:ext>
            </a:extLst>
          </p:cNvPr>
          <p:cNvSpPr>
            <a:spLocks noGrp="1"/>
          </p:cNvSpPr>
          <p:nvPr>
            <p:ph sz="half" idx="13"/>
          </p:nvPr>
        </p:nvSpPr>
        <p:spPr>
          <a:xfrm>
            <a:off x="133670" y="2934669"/>
            <a:ext cx="8396077" cy="1633355"/>
          </a:xfrm>
        </p:spPr>
        <p:txBody>
          <a:bodyPr>
            <a:normAutofit/>
          </a:bodyPr>
          <a:lstStyle/>
          <a:p>
            <a:r>
              <a:rPr lang="en-US" dirty="0"/>
              <a:t>You can count the choices, or just do the simple calculation:</a:t>
            </a:r>
          </a:p>
          <a:p>
            <a:pPr marL="0" indent="0">
              <a:buNone/>
            </a:pPr>
            <a:endParaRPr lang="en-US" dirty="0"/>
          </a:p>
        </p:txBody>
      </p:sp>
      <p:pic>
        <p:nvPicPr>
          <p:cNvPr id="5" name="Picture 4">
            <a:extLst>
              <a:ext uri="{FF2B5EF4-FFF2-40B4-BE49-F238E27FC236}">
                <a16:creationId xmlns:a16="http://schemas.microsoft.com/office/drawing/2014/main" id="{8CBEB511-67A4-4D30-A170-5C33C7FD1431}"/>
              </a:ext>
            </a:extLst>
          </p:cNvPr>
          <p:cNvPicPr>
            <a:picLocks noChangeAspect="1"/>
          </p:cNvPicPr>
          <p:nvPr/>
        </p:nvPicPr>
        <p:blipFill>
          <a:blip r:embed="rId2"/>
          <a:stretch>
            <a:fillRect/>
          </a:stretch>
        </p:blipFill>
        <p:spPr>
          <a:xfrm>
            <a:off x="1033063" y="575476"/>
            <a:ext cx="6086693" cy="2155832"/>
          </a:xfrm>
          <a:prstGeom prst="rect">
            <a:avLst/>
          </a:prstGeom>
        </p:spPr>
      </p:pic>
    </p:spTree>
    <p:extLst>
      <p:ext uri="{BB962C8B-B14F-4D97-AF65-F5344CB8AC3E}">
        <p14:creationId xmlns:p14="http://schemas.microsoft.com/office/powerpoint/2010/main" val="2074760393"/>
      </p:ext>
    </p:extLst>
  </p:cSld>
  <p:clrMapOvr>
    <a:masterClrMapping/>
  </p:clrMapOvr>
  <p:transition spd="med">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364-C2E7-49F9-B5CC-663C189F5BEC}"/>
              </a:ext>
            </a:extLst>
          </p:cNvPr>
          <p:cNvSpPr>
            <a:spLocks noGrp="1"/>
          </p:cNvSpPr>
          <p:nvPr>
            <p:ph type="title"/>
          </p:nvPr>
        </p:nvSpPr>
        <p:spPr>
          <a:xfrm>
            <a:off x="0" y="0"/>
            <a:ext cx="6839726" cy="640080"/>
          </a:xfrm>
        </p:spPr>
        <p:txBody>
          <a:bodyPr/>
          <a:lstStyle/>
          <a:p>
            <a:r>
              <a:rPr lang="en-US" dirty="0"/>
              <a:t>Independent or Dependent </a:t>
            </a:r>
          </a:p>
        </p:txBody>
      </p:sp>
      <p:sp>
        <p:nvSpPr>
          <p:cNvPr id="3" name="Content Placeholder 2">
            <a:extLst>
              <a:ext uri="{FF2B5EF4-FFF2-40B4-BE49-F238E27FC236}">
                <a16:creationId xmlns:a16="http://schemas.microsoft.com/office/drawing/2014/main" id="{32BE9735-4EC7-4FA5-9C8E-FB6A20384A25}"/>
              </a:ext>
            </a:extLst>
          </p:cNvPr>
          <p:cNvSpPr>
            <a:spLocks noGrp="1"/>
          </p:cNvSpPr>
          <p:nvPr>
            <p:ph sz="half" idx="13"/>
          </p:nvPr>
        </p:nvSpPr>
        <p:spPr>
          <a:xfrm>
            <a:off x="0" y="640079"/>
            <a:ext cx="9144000" cy="3771377"/>
          </a:xfrm>
        </p:spPr>
        <p:txBody>
          <a:bodyPr>
            <a:normAutofit/>
          </a:bodyPr>
          <a:lstStyle/>
          <a:p>
            <a:pPr algn="l"/>
            <a:r>
              <a:rPr lang="en-US" sz="2000" b="0" i="0" dirty="0">
                <a:solidFill>
                  <a:srgbClr val="333333"/>
                </a:solidFill>
                <a:effectLst/>
                <a:latin typeface="Verdana" panose="020B0604030504040204" pitchFamily="34" charset="0"/>
              </a:rPr>
              <a:t>But it only works when all choices are </a:t>
            </a:r>
            <a:r>
              <a:rPr lang="en-US" sz="2000" b="1" i="0" dirty="0">
                <a:solidFill>
                  <a:srgbClr val="333333"/>
                </a:solidFill>
                <a:effectLst/>
                <a:latin typeface="Verdana" panose="020B0604030504040204" pitchFamily="34" charset="0"/>
              </a:rPr>
              <a:t>independent</a:t>
            </a:r>
            <a:r>
              <a:rPr lang="en-US" sz="2000" b="0" i="0" dirty="0">
                <a:solidFill>
                  <a:srgbClr val="333333"/>
                </a:solidFill>
                <a:effectLst/>
                <a:latin typeface="Verdana" panose="020B0604030504040204" pitchFamily="34" charset="0"/>
              </a:rPr>
              <a:t> of each other.</a:t>
            </a:r>
          </a:p>
          <a:p>
            <a:pPr algn="l"/>
            <a:r>
              <a:rPr lang="en-US" sz="2000" b="0" i="0" dirty="0">
                <a:solidFill>
                  <a:srgbClr val="333333"/>
                </a:solidFill>
                <a:effectLst/>
                <a:latin typeface="Verdana" panose="020B0604030504040204" pitchFamily="34" charset="0"/>
              </a:rPr>
              <a:t>If one choice affects another choice (i.e. </a:t>
            </a:r>
            <a:r>
              <a:rPr lang="en-US" sz="2000" b="1" i="0" dirty="0">
                <a:solidFill>
                  <a:srgbClr val="333333"/>
                </a:solidFill>
                <a:effectLst/>
                <a:latin typeface="Verdana" panose="020B0604030504040204" pitchFamily="34" charset="0"/>
              </a:rPr>
              <a:t>depends</a:t>
            </a:r>
            <a:r>
              <a:rPr lang="en-US" sz="2000" b="0" i="0" dirty="0">
                <a:solidFill>
                  <a:srgbClr val="333333"/>
                </a:solidFill>
                <a:effectLst/>
                <a:latin typeface="Verdana" panose="020B0604030504040204" pitchFamily="34" charset="0"/>
              </a:rPr>
              <a:t> on another choice), then a simple multiplication is not right.</a:t>
            </a:r>
          </a:p>
          <a:p>
            <a:pPr algn="l"/>
            <a:r>
              <a:rPr lang="en-US" sz="2000" dirty="0">
                <a:solidFill>
                  <a:srgbClr val="333333"/>
                </a:solidFill>
                <a:latin typeface="Verdana" panose="020B0604030504040204" pitchFamily="34" charset="0"/>
              </a:rPr>
              <a:t>Ex : you are buying a car, but the salesman says you can’t choose black for the hatchback.. </a:t>
            </a:r>
            <a:r>
              <a:rPr lang="en-US" sz="2000" b="1" i="1" dirty="0">
                <a:solidFill>
                  <a:srgbClr val="333333"/>
                </a:solidFill>
                <a:latin typeface="Verdana" panose="020B0604030504040204" pitchFamily="34" charset="0"/>
              </a:rPr>
              <a:t>Well then things change</a:t>
            </a:r>
            <a:endParaRPr lang="en-US" sz="2000" b="1" i="1" dirty="0">
              <a:solidFill>
                <a:srgbClr val="333333"/>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2871754504"/>
      </p:ext>
    </p:extLst>
  </p:cSld>
  <p:clrMapOvr>
    <a:masterClrMapping/>
  </p:clrMapOvr>
  <p:transition spd="med">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C05D-BE8C-4546-B006-9B88F0538A05}"/>
              </a:ext>
            </a:extLst>
          </p:cNvPr>
          <p:cNvSpPr>
            <a:spLocks noGrp="1"/>
          </p:cNvSpPr>
          <p:nvPr>
            <p:ph type="title"/>
          </p:nvPr>
        </p:nvSpPr>
        <p:spPr>
          <a:xfrm>
            <a:off x="0" y="0"/>
            <a:ext cx="7929453" cy="640080"/>
          </a:xfrm>
        </p:spPr>
        <p:txBody>
          <a:bodyPr/>
          <a:lstStyle/>
          <a:p>
            <a:r>
              <a:rPr lang="en-US" dirty="0"/>
              <a:t>Independent or Dependent – Ex continued </a:t>
            </a:r>
          </a:p>
        </p:txBody>
      </p:sp>
      <p:pic>
        <p:nvPicPr>
          <p:cNvPr id="4" name="Content Placeholder 3">
            <a:extLst>
              <a:ext uri="{FF2B5EF4-FFF2-40B4-BE49-F238E27FC236}">
                <a16:creationId xmlns:a16="http://schemas.microsoft.com/office/drawing/2014/main" id="{8F32F106-4CD4-40E0-87E2-661C2067C569}"/>
              </a:ext>
            </a:extLst>
          </p:cNvPr>
          <p:cNvPicPr>
            <a:picLocks noGrp="1" noChangeAspect="1"/>
          </p:cNvPicPr>
          <p:nvPr>
            <p:ph sz="half" idx="13"/>
          </p:nvPr>
        </p:nvPicPr>
        <p:blipFill>
          <a:blip r:embed="rId2"/>
          <a:stretch>
            <a:fillRect/>
          </a:stretch>
        </p:blipFill>
        <p:spPr>
          <a:xfrm>
            <a:off x="1740470" y="572928"/>
            <a:ext cx="5923738" cy="2422742"/>
          </a:xfrm>
          <a:prstGeom prst="rect">
            <a:avLst/>
          </a:prstGeom>
        </p:spPr>
      </p:pic>
      <p:sp>
        <p:nvSpPr>
          <p:cNvPr id="5" name="TextBox 4">
            <a:extLst>
              <a:ext uri="{FF2B5EF4-FFF2-40B4-BE49-F238E27FC236}">
                <a16:creationId xmlns:a16="http://schemas.microsoft.com/office/drawing/2014/main" id="{80CAC565-AB32-4C61-99D3-866831E99BC3}"/>
              </a:ext>
            </a:extLst>
          </p:cNvPr>
          <p:cNvSpPr txBox="1"/>
          <p:nvPr/>
        </p:nvSpPr>
        <p:spPr>
          <a:xfrm>
            <a:off x="-83763" y="3266711"/>
            <a:ext cx="8013216" cy="830997"/>
          </a:xfrm>
          <a:prstGeom prst="rect">
            <a:avLst/>
          </a:prstGeom>
          <a:noFill/>
        </p:spPr>
        <p:txBody>
          <a:bodyPr wrap="square" rtlCol="0">
            <a:spAutoFit/>
          </a:bodyPr>
          <a:lstStyle/>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Because your choices are </a:t>
            </a:r>
            <a:r>
              <a:rPr lang="en-US" sz="1600" b="1" i="0" dirty="0">
                <a:solidFill>
                  <a:srgbClr val="333333"/>
                </a:solidFill>
                <a:effectLst/>
                <a:latin typeface="Verdana" panose="020B0604030504040204" pitchFamily="34" charset="0"/>
              </a:rPr>
              <a:t>not independent</a:t>
            </a:r>
            <a:r>
              <a:rPr lang="en-US" sz="1600" b="0" i="0" dirty="0">
                <a:solidFill>
                  <a:srgbClr val="333333"/>
                </a:solidFill>
                <a:effectLst/>
                <a:latin typeface="Verdana" panose="020B0604030504040204" pitchFamily="34" charset="0"/>
              </a:rPr>
              <a:t> of each other.</a:t>
            </a:r>
          </a:p>
          <a:p>
            <a:pPr marL="171450" indent="-171450" algn="l">
              <a:buFont typeface="Arial" panose="020B0604020202020204" pitchFamily="34" charset="0"/>
              <a:buChar char="•"/>
            </a:pPr>
            <a:endParaRPr lang="en-US" sz="16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But you can still make your life easier with this calculation:</a:t>
            </a:r>
          </a:p>
        </p:txBody>
      </p:sp>
    </p:spTree>
    <p:extLst>
      <p:ext uri="{BB962C8B-B14F-4D97-AF65-F5344CB8AC3E}">
        <p14:creationId xmlns:p14="http://schemas.microsoft.com/office/powerpoint/2010/main" val="2852821484"/>
      </p:ext>
    </p:extLst>
  </p:cSld>
  <p:clrMapOvr>
    <a:masterClrMapping/>
  </p:clrMapOvr>
  <p:transition spd="med">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589F-FA7B-4274-8300-F7E79507DCCA}"/>
              </a:ext>
            </a:extLst>
          </p:cNvPr>
          <p:cNvSpPr>
            <a:spLocks noGrp="1"/>
          </p:cNvSpPr>
          <p:nvPr>
            <p:ph type="title"/>
          </p:nvPr>
        </p:nvSpPr>
        <p:spPr>
          <a:xfrm>
            <a:off x="0" y="0"/>
            <a:ext cx="7998431"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5702E1F5-822D-4D74-A37A-D6C43EA0C961}"/>
              </a:ext>
            </a:extLst>
          </p:cNvPr>
          <p:cNvSpPr>
            <a:spLocks noGrp="1"/>
          </p:cNvSpPr>
          <p:nvPr>
            <p:ph sz="half" idx="13"/>
          </p:nvPr>
        </p:nvSpPr>
        <p:spPr>
          <a:xfrm>
            <a:off x="0" y="826451"/>
            <a:ext cx="8869680" cy="3200400"/>
          </a:xfrm>
        </p:spPr>
        <p:txBody>
          <a:bodyPr/>
          <a:lstStyle/>
          <a:p>
            <a:r>
              <a:rPr lang="en-US" b="1" i="0" dirty="0">
                <a:solidFill>
                  <a:srgbClr val="333333"/>
                </a:solidFill>
                <a:effectLst/>
                <a:latin typeface="Verdana" panose="020B0604030504040204" pitchFamily="34" charset="0"/>
              </a:rPr>
              <a:t>Mutually Exclusive</a:t>
            </a:r>
            <a:r>
              <a:rPr lang="en-US" b="0" i="0" dirty="0">
                <a:solidFill>
                  <a:srgbClr val="333333"/>
                </a:solidFill>
                <a:effectLst/>
                <a:latin typeface="Verdana" panose="020B0604030504040204" pitchFamily="34" charset="0"/>
              </a:rPr>
              <a:t>: can't happen at the same time.</a:t>
            </a:r>
          </a:p>
          <a:p>
            <a:r>
              <a:rPr lang="en-US" dirty="0">
                <a:solidFill>
                  <a:srgbClr val="333333"/>
                </a:solidFill>
                <a:latin typeface="Verdana" panose="020B0604030504040204" pitchFamily="34" charset="0"/>
              </a:rPr>
              <a:t>Ex : </a:t>
            </a:r>
            <a:endParaRPr lang="en-US" dirty="0"/>
          </a:p>
        </p:txBody>
      </p:sp>
    </p:spTree>
    <p:extLst>
      <p:ext uri="{BB962C8B-B14F-4D97-AF65-F5344CB8AC3E}">
        <p14:creationId xmlns:p14="http://schemas.microsoft.com/office/powerpoint/2010/main" val="755309856"/>
      </p:ext>
    </p:extLst>
  </p:cSld>
  <p:clrMapOvr>
    <a:masterClrMapping/>
  </p:clrMapOvr>
  <p:transition spd="med">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F189-4C36-48C7-AAFE-3A8346E1656B}"/>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369F0675-EE2E-43C4-B836-74C1DD2FB138}"/>
              </a:ext>
            </a:extLst>
          </p:cNvPr>
          <p:cNvSpPr>
            <a:spLocks noGrp="1"/>
          </p:cNvSpPr>
          <p:nvPr>
            <p:ph sz="half" idx="13"/>
          </p:nvPr>
        </p:nvSpPr>
        <p:spPr>
          <a:xfrm>
            <a:off x="0" y="791549"/>
            <a:ext cx="8255427" cy="3200400"/>
          </a:xfrm>
        </p:spPr>
        <p:txBody>
          <a:bodyPr/>
          <a:lstStyle/>
          <a:p>
            <a:r>
              <a:rPr lang="en-US" dirty="0"/>
              <a:t>What is not Mutually exclusive ? </a:t>
            </a:r>
          </a:p>
          <a:p>
            <a:pPr lvl="1"/>
            <a:r>
              <a:rPr lang="en-US" b="0" i="0" dirty="0">
                <a:solidFill>
                  <a:srgbClr val="333333"/>
                </a:solidFill>
                <a:effectLst/>
                <a:latin typeface="Verdana" panose="020B0604030504040204" pitchFamily="34" charset="0"/>
              </a:rPr>
              <a:t>Turning left and scratching your head can happen at the same time</a:t>
            </a:r>
          </a:p>
          <a:p>
            <a:pPr lvl="1"/>
            <a:r>
              <a:rPr lang="en-US" b="0" i="0" dirty="0">
                <a:solidFill>
                  <a:srgbClr val="333333"/>
                </a:solidFill>
                <a:effectLst/>
                <a:latin typeface="Verdana" panose="020B0604030504040204" pitchFamily="34" charset="0"/>
              </a:rPr>
              <a:t>Kings and Hearts, because we can have a King of Hearts!</a:t>
            </a:r>
          </a:p>
          <a:p>
            <a:pPr lvl="1"/>
            <a:endParaRPr lang="en-US" dirty="0"/>
          </a:p>
        </p:txBody>
      </p:sp>
      <p:pic>
        <p:nvPicPr>
          <p:cNvPr id="5" name="Picture 4">
            <a:extLst>
              <a:ext uri="{FF2B5EF4-FFF2-40B4-BE49-F238E27FC236}">
                <a16:creationId xmlns:a16="http://schemas.microsoft.com/office/drawing/2014/main" id="{8A5CA808-E866-4F37-AFB1-7B95B345E15B}"/>
              </a:ext>
            </a:extLst>
          </p:cNvPr>
          <p:cNvPicPr>
            <a:picLocks noChangeAspect="1"/>
          </p:cNvPicPr>
          <p:nvPr/>
        </p:nvPicPr>
        <p:blipFill>
          <a:blip r:embed="rId2"/>
          <a:stretch>
            <a:fillRect/>
          </a:stretch>
        </p:blipFill>
        <p:spPr>
          <a:xfrm>
            <a:off x="1301144" y="1639970"/>
            <a:ext cx="4983007" cy="2645844"/>
          </a:xfrm>
          <a:prstGeom prst="rect">
            <a:avLst/>
          </a:prstGeom>
        </p:spPr>
      </p:pic>
    </p:spTree>
    <p:extLst>
      <p:ext uri="{BB962C8B-B14F-4D97-AF65-F5344CB8AC3E}">
        <p14:creationId xmlns:p14="http://schemas.microsoft.com/office/powerpoint/2010/main" val="383622476"/>
      </p:ext>
    </p:extLst>
  </p:cSld>
  <p:clrMapOvr>
    <a:masterClrMapping/>
  </p:clrMapOvr>
  <p:transition spd="med">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5768DA-60F5-4EC8-9D65-49B195895AA4}"/>
              </a:ext>
            </a:extLst>
          </p:cNvPr>
          <p:cNvSpPr/>
          <p:nvPr/>
        </p:nvSpPr>
        <p:spPr>
          <a:xfrm>
            <a:off x="1563554" y="1486773"/>
            <a:ext cx="5940110" cy="96326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4E0D191B-0B57-4455-A047-0BBF63CA3140}"/>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2958DAA0-CB47-4F7F-962D-D941FFEDF517}"/>
              </a:ext>
            </a:extLst>
          </p:cNvPr>
          <p:cNvSpPr>
            <a:spLocks noGrp="1"/>
          </p:cNvSpPr>
          <p:nvPr>
            <p:ph sz="half" idx="13"/>
          </p:nvPr>
        </p:nvSpPr>
        <p:spPr>
          <a:xfrm>
            <a:off x="0" y="742688"/>
            <a:ext cx="8892715" cy="3200400"/>
          </a:xfrm>
        </p:spPr>
        <p:txBody>
          <a:bodyPr/>
          <a:lstStyle/>
          <a:p>
            <a:r>
              <a:rPr lang="en-US" b="0" i="0" dirty="0">
                <a:solidFill>
                  <a:srgbClr val="333333"/>
                </a:solidFill>
                <a:effectLst/>
                <a:latin typeface="Verdana" panose="020B0604030504040204" pitchFamily="34" charset="0"/>
              </a:rPr>
              <a:t>When two events (call them "A" and "B") are Mutually Exclusive it is </a:t>
            </a:r>
            <a:r>
              <a:rPr lang="en-US" b="1" i="0" dirty="0">
                <a:solidFill>
                  <a:srgbClr val="333333"/>
                </a:solidFill>
                <a:effectLst/>
                <a:latin typeface="Verdana" panose="020B0604030504040204" pitchFamily="34" charset="0"/>
              </a:rPr>
              <a:t>impossible</a:t>
            </a:r>
            <a:r>
              <a:rPr lang="en-US" b="0" i="0" dirty="0">
                <a:solidFill>
                  <a:srgbClr val="333333"/>
                </a:solidFill>
                <a:effectLst/>
                <a:latin typeface="Verdana" panose="020B0604030504040204" pitchFamily="34" charset="0"/>
              </a:rPr>
              <a:t> for them to happen together:</a:t>
            </a:r>
          </a:p>
          <a:p>
            <a:endParaRPr lang="en-US" b="0" i="0" dirty="0">
              <a:solidFill>
                <a:srgbClr val="333333"/>
              </a:solidFill>
              <a:effectLst/>
              <a:latin typeface="Verdana" panose="020B0604030504040204" pitchFamily="34" charset="0"/>
            </a:endParaRPr>
          </a:p>
          <a:p>
            <a:pPr marL="0" indent="0" algn="ctr">
              <a:buNone/>
            </a:pPr>
            <a:r>
              <a:rPr lang="en-US" b="1" i="0" dirty="0">
                <a:solidFill>
                  <a:schemeClr val="tx2"/>
                </a:solidFill>
                <a:effectLst/>
                <a:latin typeface="Verdana" panose="020B0604030504040204" pitchFamily="34" charset="0"/>
              </a:rPr>
              <a:t>P(A and B) = 0</a:t>
            </a:r>
            <a:endParaRPr lang="en-US" b="0" i="0" dirty="0">
              <a:solidFill>
                <a:schemeClr val="tx2"/>
              </a:solidFill>
              <a:effectLst/>
              <a:latin typeface="Verdana" panose="020B0604030504040204" pitchFamily="34" charset="0"/>
            </a:endParaRPr>
          </a:p>
          <a:p>
            <a:pPr marL="0" indent="0" algn="ctr">
              <a:buNone/>
            </a:pPr>
            <a:r>
              <a:rPr lang="en-US" b="0" i="1" dirty="0">
                <a:solidFill>
                  <a:schemeClr val="tx2"/>
                </a:solidFill>
                <a:effectLst/>
                <a:latin typeface="Verdana" panose="020B0604030504040204" pitchFamily="34" charset="0"/>
              </a:rPr>
              <a:t>"The probability of A and B together equals 0 (impossible)"</a:t>
            </a:r>
            <a:endParaRPr lang="en-US" b="0" i="0" dirty="0">
              <a:solidFill>
                <a:schemeClr val="tx2"/>
              </a:solidFill>
              <a:effectLst/>
              <a:latin typeface="Verdana" panose="020B0604030504040204" pitchFamily="34" charset="0"/>
            </a:endParaRPr>
          </a:p>
          <a:p>
            <a:endParaRPr lang="en-US" dirty="0">
              <a:solidFill>
                <a:srgbClr val="333333"/>
              </a:solidFill>
              <a:latin typeface="Verdana" panose="020B0604030504040204" pitchFamily="34" charset="0"/>
            </a:endParaRPr>
          </a:p>
          <a:p>
            <a:pPr marL="0" indent="0">
              <a:buNone/>
            </a:pPr>
            <a:endParaRPr lang="en-US" dirty="0"/>
          </a:p>
        </p:txBody>
      </p:sp>
      <p:sp>
        <p:nvSpPr>
          <p:cNvPr id="5" name="TextBox 4">
            <a:extLst>
              <a:ext uri="{FF2B5EF4-FFF2-40B4-BE49-F238E27FC236}">
                <a16:creationId xmlns:a16="http://schemas.microsoft.com/office/drawing/2014/main" id="{8097A869-7708-4C6B-968B-2EDC5E08F3C9}"/>
              </a:ext>
            </a:extLst>
          </p:cNvPr>
          <p:cNvSpPr txBox="1"/>
          <p:nvPr/>
        </p:nvSpPr>
        <p:spPr>
          <a:xfrm>
            <a:off x="251285" y="2611785"/>
            <a:ext cx="8439004" cy="1169551"/>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AND Queen</a:t>
            </a:r>
          </a:p>
          <a:p>
            <a:pPr algn="l"/>
            <a:r>
              <a:rPr lang="en-US" sz="1400" dirty="0">
                <a:solidFill>
                  <a:srgbClr val="333333"/>
                </a:solidFill>
                <a:latin typeface="Verdana" panose="020B0604030504040204" pitchFamily="34" charset="0"/>
                <a:cs typeface="Arial" panose="020B0604020202020204" pitchFamily="34" charset="0"/>
              </a:rPr>
              <a:t>A card cannot be a King AND a Queen at the same time!</a:t>
            </a:r>
          </a:p>
          <a:p>
            <a:pPr algn="l"/>
            <a:endParaRPr lang="en-US" sz="1400" dirty="0">
              <a:solidFill>
                <a:srgbClr val="333333"/>
              </a:solidFill>
              <a:latin typeface="Verdana" panose="020B0604030504040204" pitchFamily="34" charset="0"/>
              <a:cs typeface="Arial" panose="020B0604020202020204" pitchFamily="34" charset="0"/>
            </a:endParaRPr>
          </a:p>
          <a:p>
            <a:pPr lvl="1">
              <a:buFont typeface="Arial" panose="020B0604020202020204" pitchFamily="34" charset="0"/>
              <a:buChar char="•"/>
            </a:pPr>
            <a:r>
              <a:rPr lang="en-US" sz="1400" dirty="0">
                <a:solidFill>
                  <a:srgbClr val="333333"/>
                </a:solidFill>
                <a:latin typeface="Verdana" panose="020B0604030504040204" pitchFamily="34" charset="0"/>
                <a:cs typeface="Arial" panose="020B0604020202020204" pitchFamily="34" charset="0"/>
              </a:rPr>
              <a:t>The probability of a King and a Queen is 0 (Impossible)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11582162"/>
      </p:ext>
    </p:extLst>
  </p:cSld>
  <p:clrMapOvr>
    <a:masterClrMapping/>
  </p:clrMapOvr>
  <p:transition spd="med">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344B-E63D-404F-831D-AAFAD851B968}"/>
              </a:ext>
            </a:extLst>
          </p:cNvPr>
          <p:cNvSpPr>
            <a:spLocks noGrp="1"/>
          </p:cNvSpPr>
          <p:nvPr>
            <p:ph type="title"/>
          </p:nvPr>
        </p:nvSpPr>
        <p:spPr>
          <a:xfrm>
            <a:off x="0" y="0"/>
            <a:ext cx="6944428" cy="640080"/>
          </a:xfrm>
        </p:spPr>
        <p:txBody>
          <a:bodyPr/>
          <a:lstStyle/>
          <a:p>
            <a:r>
              <a:rPr lang="en-US" dirty="0"/>
              <a:t>Mutually Exclusive Events</a:t>
            </a:r>
          </a:p>
        </p:txBody>
      </p:sp>
      <p:sp>
        <p:nvSpPr>
          <p:cNvPr id="4" name="TextBox 3">
            <a:extLst>
              <a:ext uri="{FF2B5EF4-FFF2-40B4-BE49-F238E27FC236}">
                <a16:creationId xmlns:a16="http://schemas.microsoft.com/office/drawing/2014/main" id="{DA48BC19-656E-4D18-88D1-31209889C88E}"/>
              </a:ext>
            </a:extLst>
          </p:cNvPr>
          <p:cNvSpPr txBox="1"/>
          <p:nvPr/>
        </p:nvSpPr>
        <p:spPr>
          <a:xfrm>
            <a:off x="83761" y="810906"/>
            <a:ext cx="8439004" cy="738664"/>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OR Queen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Find what's the probability of getting a king or Queen ? </a:t>
            </a:r>
          </a:p>
        </p:txBody>
      </p:sp>
    </p:spTree>
    <p:extLst>
      <p:ext uri="{BB962C8B-B14F-4D97-AF65-F5344CB8AC3E}">
        <p14:creationId xmlns:p14="http://schemas.microsoft.com/office/powerpoint/2010/main" val="2084172098"/>
      </p:ext>
    </p:extLst>
  </p:cSld>
  <p:clrMapOvr>
    <a:masterClrMapping/>
  </p:clrMapOvr>
  <p:transition spd="med">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3DEF-09FC-48BE-B29F-3608B56A38D7}"/>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9782BCFC-7E33-441B-BF58-D27E3E2886DC}"/>
              </a:ext>
            </a:extLst>
          </p:cNvPr>
          <p:cNvSpPr>
            <a:spLocks noGrp="1"/>
          </p:cNvSpPr>
          <p:nvPr>
            <p:ph sz="half" idx="13"/>
          </p:nvPr>
        </p:nvSpPr>
        <p:spPr>
          <a:xfrm>
            <a:off x="24412" y="700807"/>
            <a:ext cx="8541613" cy="3200400"/>
          </a:xfrm>
        </p:spPr>
        <p:txBody>
          <a:bodyPr>
            <a:normAutofit/>
          </a:bodyPr>
          <a:lstStyle/>
          <a:p>
            <a:pPr marL="0" indent="0">
              <a:buNone/>
            </a:pPr>
            <a:r>
              <a:rPr lang="en-US" sz="1800" b="1" dirty="0"/>
              <a:t>When events are not Mutually exclusive – be careful in calculation !!</a:t>
            </a:r>
          </a:p>
        </p:txBody>
      </p:sp>
      <p:pic>
        <p:nvPicPr>
          <p:cNvPr id="5" name="Picture 4">
            <a:extLst>
              <a:ext uri="{FF2B5EF4-FFF2-40B4-BE49-F238E27FC236}">
                <a16:creationId xmlns:a16="http://schemas.microsoft.com/office/drawing/2014/main" id="{46583470-E112-4013-8A44-9FFF9E00480B}"/>
              </a:ext>
            </a:extLst>
          </p:cNvPr>
          <p:cNvPicPr>
            <a:picLocks noChangeAspect="1"/>
          </p:cNvPicPr>
          <p:nvPr/>
        </p:nvPicPr>
        <p:blipFill>
          <a:blip r:embed="rId2"/>
          <a:stretch>
            <a:fillRect/>
          </a:stretch>
        </p:blipFill>
        <p:spPr>
          <a:xfrm>
            <a:off x="2044167" y="1109226"/>
            <a:ext cx="2011302" cy="1612960"/>
          </a:xfrm>
          <a:prstGeom prst="rect">
            <a:avLst/>
          </a:prstGeom>
        </p:spPr>
      </p:pic>
      <p:sp>
        <p:nvSpPr>
          <p:cNvPr id="6" name="TextBox 5">
            <a:extLst>
              <a:ext uri="{FF2B5EF4-FFF2-40B4-BE49-F238E27FC236}">
                <a16:creationId xmlns:a16="http://schemas.microsoft.com/office/drawing/2014/main" id="{6A2B0CE2-96F0-4A88-9B6E-E65CB299A76B}"/>
              </a:ext>
            </a:extLst>
          </p:cNvPr>
          <p:cNvSpPr txBox="1"/>
          <p:nvPr/>
        </p:nvSpPr>
        <p:spPr>
          <a:xfrm>
            <a:off x="160544" y="1354150"/>
            <a:ext cx="162637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What is the probability of getting a </a:t>
            </a:r>
            <a:r>
              <a:rPr lang="en-US" sz="1400" b="1" dirty="0">
                <a:solidFill>
                  <a:schemeClr val="bg2"/>
                </a:solidFill>
                <a:latin typeface="+mn-lt"/>
              </a:rPr>
              <a:t>KING</a:t>
            </a:r>
            <a:r>
              <a:rPr lang="en-US" sz="1400" dirty="0">
                <a:solidFill>
                  <a:schemeClr val="bg2"/>
                </a:solidFill>
                <a:latin typeface="+mn-lt"/>
              </a:rPr>
              <a:t> or </a:t>
            </a:r>
            <a:r>
              <a:rPr lang="en-US" sz="1400" b="1" dirty="0">
                <a:solidFill>
                  <a:schemeClr val="bg2"/>
                </a:solidFill>
                <a:latin typeface="+mn-lt"/>
              </a:rPr>
              <a:t>Heart</a:t>
            </a:r>
            <a:r>
              <a:rPr lang="en-US" sz="1400" dirty="0">
                <a:solidFill>
                  <a:schemeClr val="bg2"/>
                </a:solidFill>
                <a:latin typeface="+mn-lt"/>
              </a:rPr>
              <a:t> ?</a:t>
            </a:r>
          </a:p>
        </p:txBody>
      </p:sp>
      <p:sp>
        <p:nvSpPr>
          <p:cNvPr id="7" name="TextBox 6">
            <a:extLst>
              <a:ext uri="{FF2B5EF4-FFF2-40B4-BE49-F238E27FC236}">
                <a16:creationId xmlns:a16="http://schemas.microsoft.com/office/drawing/2014/main" id="{9B5D54AC-3A31-4E91-934F-134C027A601E}"/>
              </a:ext>
            </a:extLst>
          </p:cNvPr>
          <p:cNvSpPr txBox="1"/>
          <p:nvPr/>
        </p:nvSpPr>
        <p:spPr>
          <a:xfrm>
            <a:off x="4523139" y="1354150"/>
            <a:ext cx="3811164" cy="1600438"/>
          </a:xfrm>
          <a:prstGeom prst="rect">
            <a:avLst/>
          </a:prstGeom>
          <a:noFill/>
        </p:spPr>
        <p:txBody>
          <a:bodyPr wrap="square" rtlCol="0">
            <a:spAutoFit/>
          </a:bodyPr>
          <a:lstStyle/>
          <a:p>
            <a:pPr algn="l"/>
            <a:r>
              <a:rPr lang="en-US" sz="1400" dirty="0">
                <a:solidFill>
                  <a:schemeClr val="bg2"/>
                </a:solidFill>
                <a:latin typeface="+mn-lt"/>
              </a:rPr>
              <a:t>But Hearts or Kings is:</a:t>
            </a:r>
          </a:p>
          <a:p>
            <a:pPr algn="l"/>
            <a:endParaRPr lang="en-US" sz="1400" dirty="0">
              <a:solidFill>
                <a:schemeClr val="bg2"/>
              </a:solidFill>
              <a:latin typeface="+mn-lt"/>
            </a:endParaRPr>
          </a:p>
          <a:p>
            <a:pPr algn="l">
              <a:buFont typeface="Arial" panose="020B0604020202020204" pitchFamily="34" charset="0"/>
              <a:buChar char="•"/>
            </a:pPr>
            <a:r>
              <a:rPr lang="en-US" sz="1400" dirty="0">
                <a:solidFill>
                  <a:schemeClr val="bg2"/>
                </a:solidFill>
                <a:latin typeface="+mn-lt"/>
              </a:rPr>
              <a:t>all the Hearts (13 of them)</a:t>
            </a:r>
          </a:p>
          <a:p>
            <a:pPr algn="l">
              <a:buFont typeface="Arial" panose="020B0604020202020204" pitchFamily="34" charset="0"/>
              <a:buChar char="•"/>
            </a:pPr>
            <a:r>
              <a:rPr lang="en-US" sz="1400" dirty="0">
                <a:solidFill>
                  <a:schemeClr val="bg2"/>
                </a:solidFill>
                <a:latin typeface="+mn-lt"/>
              </a:rPr>
              <a:t>all the Kings (4 of them)</a:t>
            </a:r>
          </a:p>
          <a:p>
            <a:pPr algn="l"/>
            <a:endParaRPr lang="en-US" sz="1400" b="1" dirty="0">
              <a:solidFill>
                <a:schemeClr val="bg2"/>
              </a:solidFill>
              <a:latin typeface="+mn-lt"/>
            </a:endParaRPr>
          </a:p>
          <a:p>
            <a:pPr algn="l"/>
            <a:r>
              <a:rPr lang="en-US" sz="1400" b="1" dirty="0">
                <a:solidFill>
                  <a:srgbClr val="FF0000"/>
                </a:solidFill>
                <a:latin typeface="+mn-lt"/>
              </a:rPr>
              <a:t>But that counts the King of Hearts twice!</a:t>
            </a:r>
          </a:p>
          <a:p>
            <a:pPr>
              <a:spcBef>
                <a:spcPts val="0"/>
              </a:spcBef>
              <a:spcAft>
                <a:spcPts val="0"/>
              </a:spcAft>
              <a:buClr>
                <a:schemeClr val="bg1"/>
              </a:buClr>
            </a:pPr>
            <a:endParaRPr lang="en-US" sz="1400" dirty="0" err="1">
              <a:solidFill>
                <a:schemeClr val="bg2"/>
              </a:solidFill>
              <a:latin typeface="+mn-lt"/>
            </a:endParaRPr>
          </a:p>
        </p:txBody>
      </p:sp>
      <p:pic>
        <p:nvPicPr>
          <p:cNvPr id="10" name="Picture 9">
            <a:extLst>
              <a:ext uri="{FF2B5EF4-FFF2-40B4-BE49-F238E27FC236}">
                <a16:creationId xmlns:a16="http://schemas.microsoft.com/office/drawing/2014/main" id="{2227465D-37BE-4E4D-B9A3-EF881800E713}"/>
              </a:ext>
            </a:extLst>
          </p:cNvPr>
          <p:cNvPicPr>
            <a:picLocks noChangeAspect="1"/>
          </p:cNvPicPr>
          <p:nvPr/>
        </p:nvPicPr>
        <p:blipFill>
          <a:blip r:embed="rId3"/>
          <a:stretch>
            <a:fillRect/>
          </a:stretch>
        </p:blipFill>
        <p:spPr>
          <a:xfrm>
            <a:off x="1556574" y="3375529"/>
            <a:ext cx="6303080" cy="1754328"/>
          </a:xfrm>
          <a:prstGeom prst="rect">
            <a:avLst/>
          </a:prstGeom>
        </p:spPr>
      </p:pic>
      <p:sp>
        <p:nvSpPr>
          <p:cNvPr id="11" name="TextBox 10">
            <a:extLst>
              <a:ext uri="{FF2B5EF4-FFF2-40B4-BE49-F238E27FC236}">
                <a16:creationId xmlns:a16="http://schemas.microsoft.com/office/drawing/2014/main" id="{A0696F8E-B303-413C-B330-19C3FDC60711}"/>
              </a:ext>
            </a:extLst>
          </p:cNvPr>
          <p:cNvSpPr txBox="1"/>
          <p:nvPr/>
        </p:nvSpPr>
        <p:spPr>
          <a:xfrm>
            <a:off x="160544" y="2835244"/>
            <a:ext cx="2966564"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So, the correct answer is ? </a:t>
            </a:r>
          </a:p>
        </p:txBody>
      </p:sp>
    </p:spTree>
    <p:extLst>
      <p:ext uri="{BB962C8B-B14F-4D97-AF65-F5344CB8AC3E}">
        <p14:creationId xmlns:p14="http://schemas.microsoft.com/office/powerpoint/2010/main" val="4160957609"/>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937C-9F74-4776-9FBD-887D88497E3E}"/>
              </a:ext>
            </a:extLst>
          </p:cNvPr>
          <p:cNvSpPr>
            <a:spLocks noGrp="1"/>
          </p:cNvSpPr>
          <p:nvPr>
            <p:ph type="title"/>
          </p:nvPr>
        </p:nvSpPr>
        <p:spPr/>
        <p:txBody>
          <a:bodyPr/>
          <a:lstStyle/>
          <a:p>
            <a:r>
              <a:rPr lang="en-US" dirty="0"/>
              <a:t>Worksheet</a:t>
            </a:r>
          </a:p>
        </p:txBody>
      </p:sp>
    </p:spTree>
    <p:extLst>
      <p:ext uri="{BB962C8B-B14F-4D97-AF65-F5344CB8AC3E}">
        <p14:creationId xmlns:p14="http://schemas.microsoft.com/office/powerpoint/2010/main" val="2707576164"/>
      </p:ext>
    </p:extLst>
  </p:cSld>
  <p:clrMapOvr>
    <a:masterClrMapping/>
  </p:clrMapOvr>
  <p:transition spd="med">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C964-5A13-49A2-AC32-BC58DBBB541B}"/>
              </a:ext>
            </a:extLst>
          </p:cNvPr>
          <p:cNvSpPr>
            <a:spLocks noGrp="1"/>
          </p:cNvSpPr>
          <p:nvPr>
            <p:ph type="title"/>
          </p:nvPr>
        </p:nvSpPr>
        <p:spPr>
          <a:xfrm>
            <a:off x="0" y="22860"/>
            <a:ext cx="8780208" cy="640080"/>
          </a:xfrm>
        </p:spPr>
        <p:txBody>
          <a:bodyPr/>
          <a:lstStyle/>
          <a:p>
            <a:r>
              <a:rPr lang="en-US" sz="2800" b="1" dirty="0"/>
              <a:t>When events are not Mutually exclusive – be careful in calculation !!</a:t>
            </a:r>
            <a:br>
              <a:rPr lang="en-US" sz="2800" b="1" dirty="0"/>
            </a:br>
            <a:endParaRPr lang="en-US" dirty="0"/>
          </a:p>
        </p:txBody>
      </p:sp>
      <p:sp>
        <p:nvSpPr>
          <p:cNvPr id="3" name="Content Placeholder 2">
            <a:extLst>
              <a:ext uri="{FF2B5EF4-FFF2-40B4-BE49-F238E27FC236}">
                <a16:creationId xmlns:a16="http://schemas.microsoft.com/office/drawing/2014/main" id="{FA234F7A-145E-467A-AEB8-D9C930FC3B5E}"/>
              </a:ext>
            </a:extLst>
          </p:cNvPr>
          <p:cNvSpPr>
            <a:spLocks noGrp="1"/>
          </p:cNvSpPr>
          <p:nvPr>
            <p:ph sz="half" idx="13"/>
          </p:nvPr>
        </p:nvSpPr>
        <p:spPr>
          <a:xfrm>
            <a:off x="71895" y="1042835"/>
            <a:ext cx="8402010" cy="3200400"/>
          </a:xfrm>
        </p:spPr>
        <p:txBody>
          <a:bodyPr/>
          <a:lstStyle/>
          <a:p>
            <a:r>
              <a:rPr lang="en-US" b="1" i="0" dirty="0">
                <a:solidFill>
                  <a:srgbClr val="296BC2"/>
                </a:solidFill>
                <a:effectLst/>
                <a:latin typeface="Verdana" panose="020B0604030504040204" pitchFamily="34" charset="0"/>
              </a:rPr>
              <a:t>P(A or B) = P(A) + P(B) − P(A and B)</a:t>
            </a:r>
          </a:p>
          <a:p>
            <a:r>
              <a:rPr lang="en-US" b="0" i="1" dirty="0">
                <a:solidFill>
                  <a:srgbClr val="333333"/>
                </a:solidFill>
                <a:effectLst/>
                <a:latin typeface="Verdana" panose="020B0604030504040204" pitchFamily="34" charset="0"/>
              </a:rPr>
              <a:t>"The probability of A </a:t>
            </a:r>
            <a:r>
              <a:rPr lang="en-US" b="1" i="1" dirty="0">
                <a:solidFill>
                  <a:srgbClr val="333333"/>
                </a:solidFill>
                <a:effectLst/>
                <a:latin typeface="Verdana" panose="020B0604030504040204" pitchFamily="34" charset="0"/>
              </a:rPr>
              <a:t>or</a:t>
            </a:r>
            <a:r>
              <a:rPr lang="en-US" b="0" i="1" dirty="0">
                <a:solidFill>
                  <a:srgbClr val="333333"/>
                </a:solidFill>
                <a:effectLst/>
                <a:latin typeface="Verdana" panose="020B0604030504040204" pitchFamily="34" charset="0"/>
              </a:rPr>
              <a:t> B equals the probability of A </a:t>
            </a:r>
            <a:r>
              <a:rPr lang="en-US" b="1" i="1" dirty="0">
                <a:solidFill>
                  <a:srgbClr val="333333"/>
                </a:solidFill>
                <a:effectLst/>
                <a:latin typeface="Verdana" panose="020B0604030504040204" pitchFamily="34" charset="0"/>
              </a:rPr>
              <a:t>plus</a:t>
            </a:r>
            <a:r>
              <a:rPr lang="en-US" b="0" i="1" dirty="0">
                <a:solidFill>
                  <a:srgbClr val="333333"/>
                </a:solidFill>
                <a:effectLst/>
                <a:latin typeface="Verdana" panose="020B0604030504040204" pitchFamily="34" charset="0"/>
              </a:rPr>
              <a:t> the probability of B</a:t>
            </a:r>
            <a:br>
              <a:rPr lang="en-US" b="0" i="1" dirty="0">
                <a:solidFill>
                  <a:srgbClr val="333333"/>
                </a:solidFill>
                <a:effectLst/>
                <a:latin typeface="Verdana" panose="020B0604030504040204" pitchFamily="34" charset="0"/>
              </a:rPr>
            </a:br>
            <a:r>
              <a:rPr lang="en-US" b="1" i="1" dirty="0">
                <a:solidFill>
                  <a:srgbClr val="333333"/>
                </a:solidFill>
                <a:effectLst/>
                <a:latin typeface="Verdana" panose="020B0604030504040204" pitchFamily="34" charset="0"/>
              </a:rPr>
              <a:t>minus</a:t>
            </a:r>
            <a:r>
              <a:rPr lang="en-US" b="0" i="1" dirty="0">
                <a:solidFill>
                  <a:srgbClr val="333333"/>
                </a:solidFill>
                <a:effectLst/>
                <a:latin typeface="Verdana" panose="020B0604030504040204" pitchFamily="34" charset="0"/>
              </a:rPr>
              <a:t> the probability of A </a:t>
            </a:r>
            <a:r>
              <a:rPr lang="en-US" b="1" i="1" dirty="0">
                <a:solidFill>
                  <a:srgbClr val="333333"/>
                </a:solidFill>
                <a:effectLst/>
                <a:latin typeface="Verdana" panose="020B0604030504040204" pitchFamily="34" charset="0"/>
              </a:rPr>
              <a:t>and</a:t>
            </a:r>
            <a:r>
              <a:rPr lang="en-US" b="0" i="1" dirty="0">
                <a:solidFill>
                  <a:srgbClr val="333333"/>
                </a:solidFill>
                <a:effectLst/>
                <a:latin typeface="Verdana" panose="020B0604030504040204" pitchFamily="34" charset="0"/>
              </a:rPr>
              <a:t> B“</a:t>
            </a:r>
          </a:p>
          <a:p>
            <a:r>
              <a:rPr lang="en-US" i="1" dirty="0">
                <a:solidFill>
                  <a:srgbClr val="333333"/>
                </a:solidFill>
                <a:latin typeface="Verdana" panose="020B0604030504040204" pitchFamily="34" charset="0"/>
              </a:rPr>
              <a:t>Ex : 16 people study French, 21 study Spanish and there are 30 altogether. Work out the probabilities!</a:t>
            </a:r>
          </a:p>
          <a:p>
            <a:r>
              <a:rPr lang="en-US" b="0" i="0" dirty="0">
                <a:solidFill>
                  <a:srgbClr val="333333"/>
                </a:solidFill>
                <a:effectLst/>
                <a:latin typeface="Verdana" panose="020B0604030504040204" pitchFamily="34" charset="0"/>
              </a:rPr>
              <a:t>This is definitely a case of </a:t>
            </a:r>
            <a:r>
              <a:rPr lang="en-US" b="1" i="0" dirty="0">
                <a:solidFill>
                  <a:srgbClr val="333333"/>
                </a:solidFill>
                <a:effectLst/>
                <a:latin typeface="Verdana" panose="020B0604030504040204" pitchFamily="34" charset="0"/>
              </a:rPr>
              <a:t>not</a:t>
            </a:r>
            <a:r>
              <a:rPr lang="en-US" b="0" i="0" dirty="0">
                <a:solidFill>
                  <a:srgbClr val="333333"/>
                </a:solidFill>
                <a:effectLst/>
                <a:latin typeface="Verdana" panose="020B0604030504040204" pitchFamily="34" charset="0"/>
              </a:rPr>
              <a:t> Mutually Exclusive (you can study French AND Spanish).</a:t>
            </a:r>
            <a:endParaRPr lang="en-US" b="0" i="1" dirty="0">
              <a:solidFill>
                <a:srgbClr val="333333"/>
              </a:solidFill>
              <a:effectLst/>
              <a:latin typeface="Verdana" panose="020B0604030504040204" pitchFamily="34" charset="0"/>
            </a:endParaRPr>
          </a:p>
          <a:p>
            <a:pPr algn="l"/>
            <a:r>
              <a:rPr lang="en-US" b="0" i="0" dirty="0">
                <a:solidFill>
                  <a:srgbClr val="333333"/>
                </a:solidFill>
                <a:effectLst/>
                <a:latin typeface="Verdana" panose="020B0604030504040204" pitchFamily="34" charset="0"/>
              </a:rPr>
              <a:t>Let's say </a:t>
            </a:r>
            <a:r>
              <a:rPr lang="en-US" b="1" i="0" dirty="0">
                <a:solidFill>
                  <a:srgbClr val="333333"/>
                </a:solidFill>
                <a:effectLst/>
                <a:latin typeface="Verdana" panose="020B0604030504040204" pitchFamily="34" charset="0"/>
              </a:rPr>
              <a:t>b</a:t>
            </a:r>
            <a:r>
              <a:rPr lang="en-US" b="0" i="0" dirty="0">
                <a:solidFill>
                  <a:srgbClr val="333333"/>
                </a:solidFill>
                <a:effectLst/>
                <a:latin typeface="Verdana" panose="020B0604030504040204" pitchFamily="34" charset="0"/>
              </a:rPr>
              <a:t> is how many study both languages:</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French Only must be 16-b</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Spanish Only must be 21-b</a:t>
            </a:r>
          </a:p>
          <a:p>
            <a:r>
              <a:rPr lang="en-US" b="1" i="0" dirty="0">
                <a:solidFill>
                  <a:srgbClr val="296BC2"/>
                </a:solidFill>
                <a:effectLst/>
                <a:latin typeface="Verdana" panose="020B0604030504040204" pitchFamily="34" charset="0"/>
              </a:rPr>
              <a:t>And we get : </a:t>
            </a:r>
          </a:p>
          <a:p>
            <a:endParaRPr lang="en-US" dirty="0"/>
          </a:p>
        </p:txBody>
      </p:sp>
      <p:pic>
        <p:nvPicPr>
          <p:cNvPr id="5" name="Picture 4">
            <a:extLst>
              <a:ext uri="{FF2B5EF4-FFF2-40B4-BE49-F238E27FC236}">
                <a16:creationId xmlns:a16="http://schemas.microsoft.com/office/drawing/2014/main" id="{09BDB48C-2C80-4EBF-A09F-0ED942636CAE}"/>
              </a:ext>
            </a:extLst>
          </p:cNvPr>
          <p:cNvPicPr>
            <a:picLocks noChangeAspect="1"/>
          </p:cNvPicPr>
          <p:nvPr/>
        </p:nvPicPr>
        <p:blipFill>
          <a:blip r:embed="rId2"/>
          <a:stretch>
            <a:fillRect/>
          </a:stretch>
        </p:blipFill>
        <p:spPr>
          <a:xfrm>
            <a:off x="4118072" y="3152775"/>
            <a:ext cx="4286250" cy="1990725"/>
          </a:xfrm>
          <a:prstGeom prst="rect">
            <a:avLst/>
          </a:prstGeom>
        </p:spPr>
      </p:pic>
    </p:spTree>
    <p:extLst>
      <p:ext uri="{BB962C8B-B14F-4D97-AF65-F5344CB8AC3E}">
        <p14:creationId xmlns:p14="http://schemas.microsoft.com/office/powerpoint/2010/main" val="530449741"/>
      </p:ext>
    </p:extLst>
  </p:cSld>
  <p:clrMapOvr>
    <a:masterClrMapping/>
  </p:clrMapOvr>
  <p:transition spd="med">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C882-A288-45FD-9593-6B2F8D5668BA}"/>
              </a:ext>
            </a:extLst>
          </p:cNvPr>
          <p:cNvSpPr>
            <a:spLocks noGrp="1"/>
          </p:cNvSpPr>
          <p:nvPr>
            <p:ph type="title"/>
          </p:nvPr>
        </p:nvSpPr>
        <p:spPr>
          <a:xfrm>
            <a:off x="0" y="0"/>
            <a:ext cx="8870950" cy="640080"/>
          </a:xfrm>
        </p:spPr>
        <p:txBody>
          <a:bodyPr/>
          <a:lstStyle/>
          <a:p>
            <a:r>
              <a:rPr lang="en-US" sz="2800" b="1" dirty="0"/>
              <a:t>When events are not Mutually exclusive – be careful in calculation !!</a:t>
            </a:r>
            <a:endParaRPr lang="en-US" dirty="0"/>
          </a:p>
        </p:txBody>
      </p:sp>
      <p:pic>
        <p:nvPicPr>
          <p:cNvPr id="5" name="Content Placeholder 4">
            <a:extLst>
              <a:ext uri="{FF2B5EF4-FFF2-40B4-BE49-F238E27FC236}">
                <a16:creationId xmlns:a16="http://schemas.microsoft.com/office/drawing/2014/main" id="{9518B9F0-73A4-45CF-AB04-F2591F776DA0}"/>
              </a:ext>
            </a:extLst>
          </p:cNvPr>
          <p:cNvPicPr>
            <a:picLocks noGrp="1" noChangeAspect="1"/>
          </p:cNvPicPr>
          <p:nvPr>
            <p:ph sz="half" idx="13"/>
          </p:nvPr>
        </p:nvPicPr>
        <p:blipFill>
          <a:blip r:embed="rId2"/>
          <a:stretch>
            <a:fillRect/>
          </a:stretch>
        </p:blipFill>
        <p:spPr>
          <a:xfrm>
            <a:off x="222202" y="1680156"/>
            <a:ext cx="4283075" cy="1673201"/>
          </a:xfrm>
        </p:spPr>
      </p:pic>
      <p:pic>
        <p:nvPicPr>
          <p:cNvPr id="6" name="Picture 5">
            <a:extLst>
              <a:ext uri="{FF2B5EF4-FFF2-40B4-BE49-F238E27FC236}">
                <a16:creationId xmlns:a16="http://schemas.microsoft.com/office/drawing/2014/main" id="{09BDB48C-2C80-4EBF-A09F-0ED942636CAE}"/>
              </a:ext>
            </a:extLst>
          </p:cNvPr>
          <p:cNvPicPr>
            <a:picLocks noChangeAspect="1"/>
          </p:cNvPicPr>
          <p:nvPr/>
        </p:nvPicPr>
        <p:blipFill>
          <a:blip r:embed="rId3"/>
          <a:stretch>
            <a:fillRect/>
          </a:stretch>
        </p:blipFill>
        <p:spPr>
          <a:xfrm>
            <a:off x="5319210" y="898548"/>
            <a:ext cx="3602588" cy="1673202"/>
          </a:xfrm>
          <a:prstGeom prst="rect">
            <a:avLst/>
          </a:prstGeom>
        </p:spPr>
      </p:pic>
      <p:pic>
        <p:nvPicPr>
          <p:cNvPr id="8" name="Picture 7">
            <a:extLst>
              <a:ext uri="{FF2B5EF4-FFF2-40B4-BE49-F238E27FC236}">
                <a16:creationId xmlns:a16="http://schemas.microsoft.com/office/drawing/2014/main" id="{642F7A70-E2DC-4B17-9983-FAE6C2260F81}"/>
              </a:ext>
            </a:extLst>
          </p:cNvPr>
          <p:cNvPicPr>
            <a:picLocks noChangeAspect="1"/>
          </p:cNvPicPr>
          <p:nvPr/>
        </p:nvPicPr>
        <p:blipFill>
          <a:blip r:embed="rId4"/>
          <a:stretch>
            <a:fillRect/>
          </a:stretch>
        </p:blipFill>
        <p:spPr>
          <a:xfrm>
            <a:off x="5319210" y="2830218"/>
            <a:ext cx="3327279" cy="2293699"/>
          </a:xfrm>
          <a:prstGeom prst="rect">
            <a:avLst/>
          </a:prstGeom>
        </p:spPr>
      </p:pic>
    </p:spTree>
    <p:extLst>
      <p:ext uri="{BB962C8B-B14F-4D97-AF65-F5344CB8AC3E}">
        <p14:creationId xmlns:p14="http://schemas.microsoft.com/office/powerpoint/2010/main" val="1439727634"/>
      </p:ext>
    </p:extLst>
  </p:cSld>
  <p:clrMapOvr>
    <a:masterClrMapping/>
  </p:clrMapOvr>
  <p:transition spd="med">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8696-9149-47EB-8E43-B196679F66E4}"/>
              </a:ext>
            </a:extLst>
          </p:cNvPr>
          <p:cNvSpPr>
            <a:spLocks noGrp="1"/>
          </p:cNvSpPr>
          <p:nvPr>
            <p:ph type="title"/>
          </p:nvPr>
        </p:nvSpPr>
        <p:spPr>
          <a:xfrm>
            <a:off x="0" y="0"/>
            <a:ext cx="8403280" cy="640080"/>
          </a:xfrm>
        </p:spPr>
        <p:txBody>
          <a:bodyPr/>
          <a:lstStyle/>
          <a:p>
            <a:r>
              <a:rPr lang="en-US" dirty="0"/>
              <a:t>Conditional Probability </a:t>
            </a:r>
          </a:p>
        </p:txBody>
      </p:sp>
      <p:sp>
        <p:nvSpPr>
          <p:cNvPr id="3" name="Content Placeholder 2">
            <a:extLst>
              <a:ext uri="{FF2B5EF4-FFF2-40B4-BE49-F238E27FC236}">
                <a16:creationId xmlns:a16="http://schemas.microsoft.com/office/drawing/2014/main" id="{26AD090B-12C7-4967-A976-4F12D11DC926}"/>
              </a:ext>
            </a:extLst>
          </p:cNvPr>
          <p:cNvSpPr>
            <a:spLocks noGrp="1"/>
          </p:cNvSpPr>
          <p:nvPr>
            <p:ph sz="half" idx="13"/>
          </p:nvPr>
        </p:nvSpPr>
        <p:spPr>
          <a:xfrm>
            <a:off x="50955" y="755165"/>
            <a:ext cx="8403279" cy="3200400"/>
          </a:xfrm>
        </p:spPr>
        <p:txBody>
          <a:bodyPr>
            <a:normAutofit/>
          </a:bodyPr>
          <a:lstStyle/>
          <a:p>
            <a:pPr marL="0" indent="0">
              <a:buNone/>
            </a:pPr>
            <a:r>
              <a:rPr lang="en-US" dirty="0"/>
              <a:t>Conditional probability is defined as the likelihood of an event or outcome occurring, based on the occurrence of a previous event or outcome. </a:t>
            </a:r>
          </a:p>
          <a:p>
            <a:pPr marL="0" indent="0">
              <a:buNone/>
            </a:pPr>
            <a:r>
              <a:rPr lang="en-US" dirty="0"/>
              <a:t>Conditional probability is calculated by multiplying the probability of the preceding event by the updated probability of the succeeding, or conditional, event.</a:t>
            </a:r>
          </a:p>
          <a:p>
            <a:pPr marL="0" indent="0">
              <a:buNone/>
            </a:pPr>
            <a:r>
              <a:rPr lang="en-US" b="1" i="1" dirty="0"/>
              <a:t>For example 1:</a:t>
            </a:r>
          </a:p>
          <a:p>
            <a:r>
              <a:rPr lang="en-US" dirty="0"/>
              <a:t>Event A is that an individual applying for college will be accepted. There is an 80% chance that this individual will be accepted to college.</a:t>
            </a:r>
          </a:p>
          <a:p>
            <a:r>
              <a:rPr lang="en-US" dirty="0"/>
              <a:t>Event B is that this individual will be given dormitory housing. Dormitory housing will only be provided for 60% of all of the accepted students.</a:t>
            </a:r>
          </a:p>
          <a:p>
            <a:r>
              <a:rPr lang="en-US" dirty="0"/>
              <a:t>P (Accepted and dormitory housing) = P (Dormitory Housing | Accepted) P (Accepted) = (0.60)*(0.80) = 0.48.</a:t>
            </a:r>
          </a:p>
        </p:txBody>
      </p:sp>
    </p:spTree>
    <p:extLst>
      <p:ext uri="{BB962C8B-B14F-4D97-AF65-F5344CB8AC3E}">
        <p14:creationId xmlns:p14="http://schemas.microsoft.com/office/powerpoint/2010/main" val="4208994390"/>
      </p:ext>
    </p:extLst>
  </p:cSld>
  <p:clrMapOvr>
    <a:masterClrMapping/>
  </p:clrMapOvr>
  <p:transition spd="med">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9964-4109-42D4-96B6-0A1C7BEE0B40}"/>
              </a:ext>
            </a:extLst>
          </p:cNvPr>
          <p:cNvSpPr>
            <a:spLocks noGrp="1"/>
          </p:cNvSpPr>
          <p:nvPr>
            <p:ph type="title"/>
          </p:nvPr>
        </p:nvSpPr>
        <p:spPr>
          <a:xfrm>
            <a:off x="0" y="0"/>
            <a:ext cx="8480061" cy="640080"/>
          </a:xfrm>
        </p:spPr>
        <p:txBody>
          <a:bodyPr/>
          <a:lstStyle/>
          <a:p>
            <a:r>
              <a:rPr lang="en-US" dirty="0"/>
              <a:t>Conditional Probability – Example 2  </a:t>
            </a:r>
          </a:p>
        </p:txBody>
      </p:sp>
      <p:sp>
        <p:nvSpPr>
          <p:cNvPr id="3" name="Content Placeholder 2">
            <a:extLst>
              <a:ext uri="{FF2B5EF4-FFF2-40B4-BE49-F238E27FC236}">
                <a16:creationId xmlns:a16="http://schemas.microsoft.com/office/drawing/2014/main" id="{7DEBAB6C-F80A-4991-ADF3-C0346E2F5407}"/>
              </a:ext>
            </a:extLst>
          </p:cNvPr>
          <p:cNvSpPr>
            <a:spLocks noGrp="1"/>
          </p:cNvSpPr>
          <p:nvPr>
            <p:ph sz="half" idx="13"/>
          </p:nvPr>
        </p:nvSpPr>
        <p:spPr>
          <a:xfrm>
            <a:off x="169617" y="651510"/>
            <a:ext cx="7920379" cy="3840480"/>
          </a:xfrm>
        </p:spPr>
        <p:txBody>
          <a:bodyPr/>
          <a:lstStyle/>
          <a:p>
            <a:pPr algn="l"/>
            <a:r>
              <a:rPr lang="en-US" b="0" i="0" dirty="0">
                <a:solidFill>
                  <a:srgbClr val="333333"/>
                </a:solidFill>
                <a:effectLst/>
                <a:latin typeface="Verdana" panose="020B0604030504040204" pitchFamily="34" charset="0"/>
              </a:rPr>
              <a:t>Example: Drawing 2 Kings from a Deck</a:t>
            </a:r>
          </a:p>
          <a:p>
            <a:pPr algn="l"/>
            <a:r>
              <a:rPr lang="en-US" b="1" i="0" dirty="0">
                <a:solidFill>
                  <a:srgbClr val="333333"/>
                </a:solidFill>
                <a:effectLst/>
                <a:latin typeface="Verdana" panose="020B0604030504040204" pitchFamily="34" charset="0"/>
              </a:rPr>
              <a:t>Event A</a:t>
            </a:r>
            <a:r>
              <a:rPr lang="en-US" b="0" i="0" dirty="0">
                <a:solidFill>
                  <a:srgbClr val="333333"/>
                </a:solidFill>
                <a:effectLst/>
                <a:latin typeface="Verdana" panose="020B0604030504040204" pitchFamily="34" charset="0"/>
              </a:rPr>
              <a:t> is drawing a King first, and </a:t>
            </a:r>
            <a:r>
              <a:rPr lang="en-US" b="1" i="0" dirty="0">
                <a:solidFill>
                  <a:srgbClr val="333333"/>
                </a:solidFill>
                <a:effectLst/>
                <a:latin typeface="Verdana" panose="020B0604030504040204" pitchFamily="34" charset="0"/>
              </a:rPr>
              <a:t>Event B</a:t>
            </a:r>
            <a:r>
              <a:rPr lang="en-US" b="0" i="0" dirty="0">
                <a:solidFill>
                  <a:srgbClr val="333333"/>
                </a:solidFill>
                <a:effectLst/>
                <a:latin typeface="Verdana" panose="020B0604030504040204" pitchFamily="34" charset="0"/>
              </a:rPr>
              <a:t> is drawing a King second.</a:t>
            </a:r>
          </a:p>
          <a:p>
            <a:pPr algn="l"/>
            <a:r>
              <a:rPr lang="en-US" b="0" i="0" dirty="0">
                <a:solidFill>
                  <a:srgbClr val="333333"/>
                </a:solidFill>
                <a:effectLst/>
                <a:latin typeface="Verdana" panose="020B0604030504040204" pitchFamily="34" charset="0"/>
              </a:rPr>
              <a:t>For the first card the chance of drawing a King is 4 out of 52 (there are 4 Kings in a deck of 52 cards):</a:t>
            </a:r>
          </a:p>
          <a:p>
            <a:r>
              <a:rPr lang="en-US" dirty="0"/>
              <a:t>P(A)</a:t>
            </a:r>
          </a:p>
          <a:p>
            <a:endParaRPr lang="en-US" dirty="0"/>
          </a:p>
          <a:p>
            <a:r>
              <a:rPr lang="en-US" dirty="0"/>
              <a:t>P(B|A) </a:t>
            </a:r>
          </a:p>
          <a:p>
            <a:endParaRPr lang="en-US" dirty="0"/>
          </a:p>
          <a:p>
            <a:r>
              <a:rPr lang="en-US" dirty="0"/>
              <a:t>So P(A and B) = P(A) x P(B|A) = </a:t>
            </a:r>
          </a:p>
          <a:p>
            <a:endParaRPr lang="en-US" dirty="0"/>
          </a:p>
          <a:p>
            <a:r>
              <a:rPr lang="en-US" dirty="0"/>
              <a:t>So the chance of getting 2 kings is 1 in 221 or about 0.5%</a:t>
            </a:r>
          </a:p>
        </p:txBody>
      </p:sp>
    </p:spTree>
    <p:extLst>
      <p:ext uri="{BB962C8B-B14F-4D97-AF65-F5344CB8AC3E}">
        <p14:creationId xmlns:p14="http://schemas.microsoft.com/office/powerpoint/2010/main" val="1225009534"/>
      </p:ext>
    </p:extLst>
  </p:cSld>
  <p:clrMapOvr>
    <a:masterClrMapping/>
  </p:clrMapOvr>
  <p:transition spd="med">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E3D1-25CE-4C5A-B60B-A6104E3A7DE8}"/>
              </a:ext>
            </a:extLst>
          </p:cNvPr>
          <p:cNvSpPr>
            <a:spLocks noGrp="1"/>
          </p:cNvSpPr>
          <p:nvPr>
            <p:ph type="title"/>
          </p:nvPr>
        </p:nvSpPr>
        <p:spPr>
          <a:xfrm>
            <a:off x="0" y="0"/>
            <a:ext cx="6986309" cy="640080"/>
          </a:xfrm>
        </p:spPr>
        <p:txBody>
          <a:bodyPr/>
          <a:lstStyle/>
          <a:p>
            <a:r>
              <a:rPr lang="en-US" dirty="0"/>
              <a:t>Conditional Probability</a:t>
            </a:r>
          </a:p>
        </p:txBody>
      </p:sp>
      <p:sp>
        <p:nvSpPr>
          <p:cNvPr id="3" name="Content Placeholder 2">
            <a:extLst>
              <a:ext uri="{FF2B5EF4-FFF2-40B4-BE49-F238E27FC236}">
                <a16:creationId xmlns:a16="http://schemas.microsoft.com/office/drawing/2014/main" id="{842FE6C6-F76D-482F-B871-FE650489DF41}"/>
              </a:ext>
            </a:extLst>
          </p:cNvPr>
          <p:cNvSpPr>
            <a:spLocks noGrp="1"/>
          </p:cNvSpPr>
          <p:nvPr>
            <p:ph sz="half" idx="13"/>
          </p:nvPr>
        </p:nvSpPr>
        <p:spPr>
          <a:xfrm>
            <a:off x="141697" y="554224"/>
            <a:ext cx="8213546" cy="2565904"/>
          </a:xfrm>
        </p:spPr>
        <p:txBody>
          <a:bodyPr/>
          <a:lstStyle/>
          <a:p>
            <a:r>
              <a:rPr lang="en-US" dirty="0"/>
              <a:t>Using Algebra, we can also "change the subject" of the formula, like this:</a:t>
            </a:r>
          </a:p>
          <a:p>
            <a:pPr marL="0" indent="0">
              <a:buNone/>
            </a:pPr>
            <a:endParaRPr lang="en-US" dirty="0"/>
          </a:p>
          <a:p>
            <a:r>
              <a:rPr lang="en-US" dirty="0"/>
              <a:t>Start with:	 	P(A and B) = P(A) x P(B|A)</a:t>
            </a:r>
          </a:p>
          <a:p>
            <a:r>
              <a:rPr lang="en-US" dirty="0"/>
              <a:t>Swap sides:	 	P(A) x P(B|A) = P(A and B)</a:t>
            </a:r>
          </a:p>
          <a:p>
            <a:r>
              <a:rPr lang="en-US" dirty="0"/>
              <a:t>Divide by P(A):	 	P(B|A) = P(A and B) / P(A)</a:t>
            </a:r>
          </a:p>
          <a:p>
            <a:r>
              <a:rPr lang="en-US" dirty="0"/>
              <a:t>And we have another useful formula:</a:t>
            </a:r>
          </a:p>
        </p:txBody>
      </p:sp>
      <p:pic>
        <p:nvPicPr>
          <p:cNvPr id="9" name="Picture 8">
            <a:extLst>
              <a:ext uri="{FF2B5EF4-FFF2-40B4-BE49-F238E27FC236}">
                <a16:creationId xmlns:a16="http://schemas.microsoft.com/office/drawing/2014/main" id="{EC2A5FF6-041D-40AF-B60C-369C1F090A28}"/>
              </a:ext>
            </a:extLst>
          </p:cNvPr>
          <p:cNvPicPr>
            <a:picLocks noChangeAspect="1"/>
          </p:cNvPicPr>
          <p:nvPr/>
        </p:nvPicPr>
        <p:blipFill>
          <a:blip r:embed="rId2"/>
          <a:stretch>
            <a:fillRect/>
          </a:stretch>
        </p:blipFill>
        <p:spPr>
          <a:xfrm>
            <a:off x="2112150" y="2992994"/>
            <a:ext cx="4514850" cy="1209675"/>
          </a:xfrm>
          <a:prstGeom prst="rect">
            <a:avLst/>
          </a:prstGeom>
        </p:spPr>
      </p:pic>
    </p:spTree>
    <p:extLst>
      <p:ext uri="{BB962C8B-B14F-4D97-AF65-F5344CB8AC3E}">
        <p14:creationId xmlns:p14="http://schemas.microsoft.com/office/powerpoint/2010/main" val="3950949611"/>
      </p:ext>
    </p:extLst>
  </p:cSld>
  <p:clrMapOvr>
    <a:masterClrMapping/>
  </p:clrMapOvr>
  <p:transition spd="med">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179B-85F5-4BD9-9E6D-1DFAEDA053DA}"/>
              </a:ext>
            </a:extLst>
          </p:cNvPr>
          <p:cNvSpPr>
            <a:spLocks noGrp="1"/>
          </p:cNvSpPr>
          <p:nvPr>
            <p:ph type="title"/>
          </p:nvPr>
        </p:nvSpPr>
        <p:spPr>
          <a:xfrm>
            <a:off x="0" y="22860"/>
            <a:ext cx="4295219" cy="640080"/>
          </a:xfrm>
        </p:spPr>
        <p:txBody>
          <a:bodyPr/>
          <a:lstStyle/>
          <a:p>
            <a:r>
              <a:rPr lang="en-US" dirty="0"/>
              <a:t>Conditional Probability</a:t>
            </a:r>
          </a:p>
        </p:txBody>
      </p:sp>
      <p:sp>
        <p:nvSpPr>
          <p:cNvPr id="3" name="Content Placeholder 2">
            <a:extLst>
              <a:ext uri="{FF2B5EF4-FFF2-40B4-BE49-F238E27FC236}">
                <a16:creationId xmlns:a16="http://schemas.microsoft.com/office/drawing/2014/main" id="{608194AB-29D1-44FC-B8C1-7D368129B071}"/>
              </a:ext>
            </a:extLst>
          </p:cNvPr>
          <p:cNvSpPr>
            <a:spLocks noGrp="1"/>
          </p:cNvSpPr>
          <p:nvPr>
            <p:ph sz="half" idx="13"/>
          </p:nvPr>
        </p:nvSpPr>
        <p:spPr>
          <a:xfrm>
            <a:off x="204517" y="889272"/>
            <a:ext cx="8534633" cy="3200400"/>
          </a:xfrm>
        </p:spPr>
        <p:txBody>
          <a:bodyPr/>
          <a:lstStyle/>
          <a:p>
            <a:pPr algn="l"/>
            <a:r>
              <a:rPr lang="en-US" b="0" i="0" dirty="0">
                <a:solidFill>
                  <a:srgbClr val="333333"/>
                </a:solidFill>
                <a:effectLst/>
                <a:latin typeface="Verdana" panose="020B0604030504040204" pitchFamily="34" charset="0"/>
              </a:rPr>
              <a:t>Example: Ice Cream</a:t>
            </a:r>
          </a:p>
          <a:p>
            <a:pPr algn="l"/>
            <a:r>
              <a:rPr lang="en-US" b="0" i="0" dirty="0">
                <a:solidFill>
                  <a:srgbClr val="333333"/>
                </a:solidFill>
                <a:effectLst/>
                <a:latin typeface="Verdana" panose="020B0604030504040204" pitchFamily="34" charset="0"/>
              </a:rPr>
              <a:t>70% of your friends like Chocolate, and 35% like Chocolate AND like Strawberry.</a:t>
            </a:r>
          </a:p>
          <a:p>
            <a:pPr algn="l"/>
            <a:r>
              <a:rPr lang="en-US" b="0" i="0" dirty="0">
                <a:solidFill>
                  <a:srgbClr val="333333"/>
                </a:solidFill>
                <a:effectLst/>
                <a:latin typeface="Verdana" panose="020B0604030504040204" pitchFamily="34" charset="0"/>
              </a:rPr>
              <a:t>What percent of those who like Chocolate also like Strawberry?</a:t>
            </a:r>
          </a:p>
          <a:p>
            <a:pPr algn="l"/>
            <a:r>
              <a:rPr lang="en-US" b="0" i="0" dirty="0">
                <a:effectLst/>
                <a:latin typeface="Verdana" panose="020B0604030504040204" pitchFamily="34" charset="0"/>
              </a:rPr>
              <a:t>P(</a:t>
            </a:r>
            <a:r>
              <a:rPr lang="en-US" b="0" i="0" dirty="0" err="1">
                <a:effectLst/>
                <a:latin typeface="Verdana" panose="020B0604030504040204" pitchFamily="34" charset="0"/>
              </a:rPr>
              <a:t>Strawberry|Chocolate</a:t>
            </a:r>
            <a:r>
              <a:rPr lang="en-US" b="0" i="0" dirty="0">
                <a:effectLst/>
                <a:latin typeface="Verdana" panose="020B0604030504040204" pitchFamily="34" charset="0"/>
              </a:rPr>
              <a:t>) = P(Chocolate and Strawberry) / P(Chocolate)</a:t>
            </a:r>
          </a:p>
          <a:p>
            <a:pPr algn="l"/>
            <a:endParaRPr lang="en-US" b="0" i="0" dirty="0">
              <a:solidFill>
                <a:srgbClr val="333333"/>
              </a:solidFill>
              <a:effectLst/>
              <a:latin typeface="Verdana" panose="020B0604030504040204" pitchFamily="34" charset="0"/>
            </a:endParaRPr>
          </a:p>
          <a:p>
            <a:pPr algn="l"/>
            <a:endParaRPr lang="en-US" dirty="0">
              <a:solidFill>
                <a:srgbClr val="333333"/>
              </a:solidFill>
              <a:latin typeface="Verdana" panose="020B0604030504040204" pitchFamily="34" charset="0"/>
            </a:endParaRPr>
          </a:p>
          <a:p>
            <a:endParaRPr lang="en-US" dirty="0"/>
          </a:p>
        </p:txBody>
      </p:sp>
    </p:spTree>
    <p:extLst>
      <p:ext uri="{BB962C8B-B14F-4D97-AF65-F5344CB8AC3E}">
        <p14:creationId xmlns:p14="http://schemas.microsoft.com/office/powerpoint/2010/main" val="982626990"/>
      </p:ext>
    </p:extLst>
  </p:cSld>
  <p:clrMapOvr>
    <a:masterClrMapping/>
  </p:clrMapOvr>
  <p:transition spd="med">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96E-90B7-46D2-AD75-2CC0774C8934}"/>
              </a:ext>
            </a:extLst>
          </p:cNvPr>
          <p:cNvSpPr>
            <a:spLocks noGrp="1"/>
          </p:cNvSpPr>
          <p:nvPr>
            <p:ph type="title"/>
          </p:nvPr>
        </p:nvSpPr>
        <p:spPr>
          <a:xfrm>
            <a:off x="0" y="22860"/>
            <a:ext cx="7175597" cy="640080"/>
          </a:xfrm>
        </p:spPr>
        <p:txBody>
          <a:bodyPr/>
          <a:lstStyle/>
          <a:p>
            <a:r>
              <a:rPr lang="en-US" dirty="0"/>
              <a:t>Confusion Matrix</a:t>
            </a:r>
          </a:p>
        </p:txBody>
      </p:sp>
      <p:pic>
        <p:nvPicPr>
          <p:cNvPr id="5" name="Content Placeholder 4">
            <a:extLst>
              <a:ext uri="{FF2B5EF4-FFF2-40B4-BE49-F238E27FC236}">
                <a16:creationId xmlns:a16="http://schemas.microsoft.com/office/drawing/2014/main" id="{9920DD8A-BA59-42B7-893A-BAF94EE63290}"/>
              </a:ext>
            </a:extLst>
          </p:cNvPr>
          <p:cNvPicPr>
            <a:picLocks noGrp="1" noChangeAspect="1"/>
          </p:cNvPicPr>
          <p:nvPr>
            <p:ph sz="half" idx="13"/>
          </p:nvPr>
        </p:nvPicPr>
        <p:blipFill>
          <a:blip r:embed="rId2"/>
          <a:stretch>
            <a:fillRect/>
          </a:stretch>
        </p:blipFill>
        <p:spPr>
          <a:xfrm>
            <a:off x="0" y="648872"/>
            <a:ext cx="3741464" cy="1922878"/>
          </a:xfrm>
        </p:spPr>
      </p:pic>
      <p:sp>
        <p:nvSpPr>
          <p:cNvPr id="6" name="TextBox 5">
            <a:extLst>
              <a:ext uri="{FF2B5EF4-FFF2-40B4-BE49-F238E27FC236}">
                <a16:creationId xmlns:a16="http://schemas.microsoft.com/office/drawing/2014/main" id="{2D500167-F1FB-4EED-92FC-77B5F19207F7}"/>
              </a:ext>
            </a:extLst>
          </p:cNvPr>
          <p:cNvSpPr txBox="1"/>
          <p:nvPr/>
        </p:nvSpPr>
        <p:spPr>
          <a:xfrm>
            <a:off x="3915864" y="662940"/>
            <a:ext cx="5109523" cy="861774"/>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200" b="0" i="0" dirty="0">
                <a:solidFill>
                  <a:srgbClr val="444444"/>
                </a:solidFill>
                <a:effectLst/>
                <a:latin typeface="Open Sans" panose="020B0606030504020204" pitchFamily="34" charset="0"/>
              </a:rPr>
              <a:t>A confusion matrix is a table that is often used to </a:t>
            </a:r>
            <a:r>
              <a:rPr lang="en-US" sz="1200" b="1" i="0" dirty="0">
                <a:solidFill>
                  <a:srgbClr val="444444"/>
                </a:solidFill>
                <a:effectLst/>
                <a:latin typeface="Open Sans" panose="020B0606030504020204" pitchFamily="34" charset="0"/>
              </a:rPr>
              <a:t>describe the performance of a classification model</a:t>
            </a:r>
            <a:r>
              <a:rPr lang="en-US" sz="1200" b="0" i="0" dirty="0">
                <a:solidFill>
                  <a:srgbClr val="444444"/>
                </a:solidFill>
                <a:effectLst/>
                <a:latin typeface="Open Sans" panose="020B0606030504020204" pitchFamily="34" charset="0"/>
              </a:rPr>
              <a:t> (or "classifier") on a set of test data for which the true values are known.</a:t>
            </a:r>
          </a:p>
          <a:p>
            <a:pPr marL="171450" indent="-1714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sp>
        <p:nvSpPr>
          <p:cNvPr id="7" name="TextBox 6">
            <a:extLst>
              <a:ext uri="{FF2B5EF4-FFF2-40B4-BE49-F238E27FC236}">
                <a16:creationId xmlns:a16="http://schemas.microsoft.com/office/drawing/2014/main" id="{D6E5CE8C-21A6-4A4C-BE62-D7D0F505810D}"/>
              </a:ext>
            </a:extLst>
          </p:cNvPr>
          <p:cNvSpPr txBox="1"/>
          <p:nvPr/>
        </p:nvSpPr>
        <p:spPr>
          <a:xfrm>
            <a:off x="3975196" y="1668256"/>
            <a:ext cx="4990861" cy="2893100"/>
          </a:xfrm>
          <a:prstGeom prst="rect">
            <a:avLst/>
          </a:prstGeom>
          <a:noFill/>
        </p:spPr>
        <p:txBody>
          <a:bodyPr wrap="square" rtlCol="0">
            <a:spAutoFit/>
          </a:bodyPr>
          <a:lstStyle/>
          <a:p>
            <a:pPr algn="l"/>
            <a:r>
              <a:rPr lang="en-US" sz="1200" b="0" i="0" dirty="0">
                <a:solidFill>
                  <a:srgbClr val="444444"/>
                </a:solidFill>
                <a:effectLst/>
                <a:latin typeface="Open Sans" panose="020B0606030504020204" pitchFamily="34" charset="0"/>
              </a:rPr>
              <a:t>Let's now define the most basic terms, which are whole numbers (not rates):</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positives (TP):</a:t>
            </a:r>
            <a:r>
              <a:rPr lang="en-US" sz="1200" b="0" i="0" dirty="0">
                <a:solidFill>
                  <a:srgbClr val="444444"/>
                </a:solidFill>
                <a:effectLst/>
                <a:latin typeface="Open Sans" panose="020B0606030504020204" pitchFamily="34" charset="0"/>
              </a:rPr>
              <a:t> These are cases in which we predicted yes (they have the disease), and they do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negatives (TN):</a:t>
            </a:r>
            <a:r>
              <a:rPr lang="en-US" sz="1200" b="0" i="0" dirty="0">
                <a:solidFill>
                  <a:srgbClr val="444444"/>
                </a:solidFill>
                <a:effectLst/>
                <a:latin typeface="Open Sans" panose="020B0606030504020204" pitchFamily="34" charset="0"/>
              </a:rPr>
              <a:t> We predicted no, and they don't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positives (FP):</a:t>
            </a:r>
            <a:r>
              <a:rPr lang="en-US" sz="1200" b="0" i="0" dirty="0">
                <a:solidFill>
                  <a:srgbClr val="444444"/>
                </a:solidFill>
                <a:effectLst/>
                <a:latin typeface="Open Sans" panose="020B0606030504020204" pitchFamily="34" charset="0"/>
              </a:rPr>
              <a:t> We predicted yes, but they don't actually have the disease. (Also known as a "Type I error.")</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negatives (FN):</a:t>
            </a:r>
            <a:r>
              <a:rPr lang="en-US" sz="1200" b="0" i="0" dirty="0">
                <a:solidFill>
                  <a:srgbClr val="444444"/>
                </a:solidFill>
                <a:effectLst/>
                <a:latin typeface="Open Sans" panose="020B0606030504020204" pitchFamily="34" charset="0"/>
              </a:rPr>
              <a:t> We predicted no, but they actually do have the disease. (Also known as a "Type II error.")</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EC78D233-E406-4593-8D1F-864240CA86A8}"/>
              </a:ext>
            </a:extLst>
          </p:cNvPr>
          <p:cNvPicPr>
            <a:picLocks noChangeAspect="1"/>
          </p:cNvPicPr>
          <p:nvPr/>
        </p:nvPicPr>
        <p:blipFill>
          <a:blip r:embed="rId3"/>
          <a:stretch>
            <a:fillRect/>
          </a:stretch>
        </p:blipFill>
        <p:spPr>
          <a:xfrm>
            <a:off x="177942" y="2571749"/>
            <a:ext cx="3486637" cy="1774711"/>
          </a:xfrm>
          <a:prstGeom prst="rect">
            <a:avLst/>
          </a:prstGeom>
        </p:spPr>
      </p:pic>
    </p:spTree>
    <p:extLst>
      <p:ext uri="{BB962C8B-B14F-4D97-AF65-F5344CB8AC3E}">
        <p14:creationId xmlns:p14="http://schemas.microsoft.com/office/powerpoint/2010/main" val="2910173245"/>
      </p:ext>
    </p:extLst>
  </p:cSld>
  <p:clrMapOvr>
    <a:masterClrMapping/>
  </p:clrMapOvr>
  <p:transition spd="med">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200400"/>
          </a:xfrm>
        </p:spPr>
        <p:txBody>
          <a:bodyPr>
            <a:normAutofit fontScale="92500" lnSpcReduction="10000"/>
          </a:bodyPr>
          <a:lstStyle/>
          <a:p>
            <a:pPr marL="0" indent="0">
              <a:buNone/>
            </a:pPr>
            <a:r>
              <a:rPr lang="en-US" sz="1800" b="1" dirty="0"/>
              <a:t>Some examples of “False Positives”</a:t>
            </a:r>
          </a:p>
          <a:p>
            <a:pPr algn="l" fontAlgn="base">
              <a:buFont typeface="Arial" panose="020B0604020202020204" pitchFamily="34" charset="0"/>
              <a:buChar char="•"/>
            </a:pPr>
            <a:r>
              <a:rPr lang="en-US" sz="2400" b="0" i="0" dirty="0">
                <a:solidFill>
                  <a:srgbClr val="777777"/>
                </a:solidFill>
                <a:effectLst/>
                <a:latin typeface="inherit"/>
              </a:rPr>
              <a:t>A pregnancy test is positive, when in fact you aren’t pregnant.</a:t>
            </a:r>
          </a:p>
          <a:p>
            <a:pPr algn="l" fontAlgn="base">
              <a:buFont typeface="Arial" panose="020B0604020202020204" pitchFamily="34" charset="0"/>
              <a:buChar char="•"/>
            </a:pPr>
            <a:r>
              <a:rPr lang="en-US" sz="2400" b="0" i="0" dirty="0">
                <a:solidFill>
                  <a:srgbClr val="777777"/>
                </a:solidFill>
                <a:effectLst/>
                <a:latin typeface="inherit"/>
              </a:rPr>
              <a:t>A cancer screening test comes back positive, but you don’t have the disease.</a:t>
            </a:r>
          </a:p>
          <a:p>
            <a:pPr algn="l" fontAlgn="base">
              <a:buFont typeface="Arial" panose="020B0604020202020204" pitchFamily="34" charset="0"/>
              <a:buChar char="•"/>
            </a:pPr>
            <a:r>
              <a:rPr lang="en-US" sz="2400" b="0" i="0" dirty="0">
                <a:solidFill>
                  <a:srgbClr val="777777"/>
                </a:solidFill>
                <a:effectLst/>
                <a:latin typeface="inherit"/>
              </a:rPr>
              <a:t>A prenatal test comes back positive for Down’s Syndrome, when your fetus does not have the disorder.</a:t>
            </a:r>
          </a:p>
          <a:p>
            <a:pPr algn="l" fontAlgn="base">
              <a:buFont typeface="Arial" panose="020B0604020202020204" pitchFamily="34" charset="0"/>
              <a:buChar char="•"/>
            </a:pPr>
            <a:r>
              <a:rPr lang="en-US" sz="2400" b="0" i="0" dirty="0">
                <a:solidFill>
                  <a:srgbClr val="777777"/>
                </a:solidFill>
                <a:effectLst/>
                <a:latin typeface="inherit"/>
              </a:rPr>
              <a:t>Virus software on your computer incorrectly identifies a harmless program as a malicious one.</a:t>
            </a:r>
          </a:p>
          <a:p>
            <a:endParaRPr lang="en-US" dirty="0"/>
          </a:p>
          <a:p>
            <a:endParaRPr lang="en-US" dirty="0"/>
          </a:p>
        </p:txBody>
      </p:sp>
    </p:spTree>
    <p:extLst>
      <p:ext uri="{BB962C8B-B14F-4D97-AF65-F5344CB8AC3E}">
        <p14:creationId xmlns:p14="http://schemas.microsoft.com/office/powerpoint/2010/main" val="3860074758"/>
      </p:ext>
    </p:extLst>
  </p:cSld>
  <p:clrMapOvr>
    <a:masterClrMapping/>
  </p:clrMapOvr>
  <p:transition spd="med">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822332"/>
          </a:xfrm>
        </p:spPr>
        <p:txBody>
          <a:bodyPr>
            <a:normAutofit/>
          </a:bodyPr>
          <a:lstStyle/>
          <a:p>
            <a:pPr marL="0" indent="0">
              <a:buNone/>
            </a:pPr>
            <a:r>
              <a:rPr lang="en-US" sz="1800" b="1" dirty="0"/>
              <a:t>Some examples of “False Negatives”</a:t>
            </a:r>
          </a:p>
          <a:p>
            <a:pPr algn="l" fontAlgn="base">
              <a:buFont typeface="Arial" panose="020B0604020202020204" pitchFamily="34" charset="0"/>
              <a:buChar char="•"/>
            </a:pPr>
            <a:r>
              <a:rPr lang="en-US" sz="2000" b="0" i="0" dirty="0">
                <a:solidFill>
                  <a:srgbClr val="777777"/>
                </a:solidFill>
                <a:effectLst/>
                <a:latin typeface="inherit"/>
              </a:rPr>
              <a:t>In </a:t>
            </a:r>
            <a:r>
              <a:rPr lang="en-US" sz="2000" b="1" i="0" dirty="0">
                <a:solidFill>
                  <a:srgbClr val="777777"/>
                </a:solidFill>
                <a:effectLst/>
                <a:latin typeface="inherit"/>
              </a:rPr>
              <a:t>software testing</a:t>
            </a:r>
            <a:r>
              <a:rPr lang="en-US" sz="2000" b="0" i="0" dirty="0">
                <a:solidFill>
                  <a:srgbClr val="777777"/>
                </a:solidFill>
                <a:effectLst/>
                <a:latin typeface="inherit"/>
              </a:rPr>
              <a:t>, a false negative would mean that a test designed to catch something (i.e. a virus) has failed.</a:t>
            </a:r>
          </a:p>
          <a:p>
            <a:pPr algn="l" fontAlgn="base">
              <a:buFont typeface="Arial" panose="020B0604020202020204" pitchFamily="34" charset="0"/>
              <a:buChar char="•"/>
            </a:pPr>
            <a:r>
              <a:rPr lang="en-US" sz="2000" b="0" i="0" dirty="0">
                <a:solidFill>
                  <a:srgbClr val="777777"/>
                </a:solidFill>
                <a:effectLst/>
                <a:latin typeface="inherit"/>
              </a:rPr>
              <a:t>In the </a:t>
            </a:r>
            <a:r>
              <a:rPr lang="en-US" sz="2000" b="1" i="0" dirty="0">
                <a:solidFill>
                  <a:srgbClr val="777777"/>
                </a:solidFill>
                <a:effectLst/>
                <a:latin typeface="inherit"/>
              </a:rPr>
              <a:t>Justice System</a:t>
            </a:r>
            <a:r>
              <a:rPr lang="en-US" sz="2000" b="0" i="0" dirty="0">
                <a:solidFill>
                  <a:srgbClr val="777777"/>
                </a:solidFill>
                <a:effectLst/>
                <a:latin typeface="inherit"/>
              </a:rPr>
              <a:t>, a false negative occurs when a guilty suspect is found “Not Guilty” and allowed to walk free.</a:t>
            </a:r>
          </a:p>
          <a:p>
            <a:pPr marL="0" indent="0">
              <a:buNone/>
            </a:pPr>
            <a:endParaRPr lang="en-US" dirty="0"/>
          </a:p>
          <a:p>
            <a:endParaRPr lang="en-US" dirty="0"/>
          </a:p>
        </p:txBody>
      </p:sp>
    </p:spTree>
    <p:extLst>
      <p:ext uri="{BB962C8B-B14F-4D97-AF65-F5344CB8AC3E}">
        <p14:creationId xmlns:p14="http://schemas.microsoft.com/office/powerpoint/2010/main" val="2405493443"/>
      </p:ext>
    </p:extLst>
  </p:cSld>
  <p:clrMapOvr>
    <a:masterClrMapping/>
  </p:clrMapOvr>
  <p:transition spd="med">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488E-8B76-4070-9124-EB3B7EE8E2C7}"/>
              </a:ext>
            </a:extLst>
          </p:cNvPr>
          <p:cNvSpPr>
            <a:spLocks noGrp="1"/>
          </p:cNvSpPr>
          <p:nvPr>
            <p:ph type="title"/>
          </p:nvPr>
        </p:nvSpPr>
        <p:spPr>
          <a:xfrm>
            <a:off x="1" y="113029"/>
            <a:ext cx="8914791" cy="640080"/>
          </a:xfrm>
        </p:spPr>
        <p:txBody>
          <a:bodyPr/>
          <a:lstStyle/>
          <a:p>
            <a:r>
              <a:rPr lang="en-US" dirty="0"/>
              <a:t>Example : Allergy or Not ? </a:t>
            </a:r>
          </a:p>
        </p:txBody>
      </p:sp>
      <p:pic>
        <p:nvPicPr>
          <p:cNvPr id="5" name="Content Placeholder 4" descr="A cat lying on a blanket&#10;&#10;Description automatically generated with medium confidence">
            <a:extLst>
              <a:ext uri="{FF2B5EF4-FFF2-40B4-BE49-F238E27FC236}">
                <a16:creationId xmlns:a16="http://schemas.microsoft.com/office/drawing/2014/main" id="{E162F585-2F27-4E01-AB27-7C8FA2C2A2EA}"/>
              </a:ext>
            </a:extLst>
          </p:cNvPr>
          <p:cNvPicPr>
            <a:picLocks noGrp="1" noChangeAspect="1"/>
          </p:cNvPicPr>
          <p:nvPr>
            <p:ph sz="half"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38456" y="851339"/>
            <a:ext cx="2576336" cy="2058116"/>
          </a:xfrm>
        </p:spPr>
      </p:pic>
      <p:sp>
        <p:nvSpPr>
          <p:cNvPr id="7" name="TextBox 6">
            <a:extLst>
              <a:ext uri="{FF2B5EF4-FFF2-40B4-BE49-F238E27FC236}">
                <a16:creationId xmlns:a16="http://schemas.microsoft.com/office/drawing/2014/main" id="{134A7D84-DB8B-4044-84C0-9D7670045B52}"/>
              </a:ext>
            </a:extLst>
          </p:cNvPr>
          <p:cNvSpPr txBox="1"/>
          <p:nvPr/>
        </p:nvSpPr>
        <p:spPr>
          <a:xfrm>
            <a:off x="305339" y="976599"/>
            <a:ext cx="5326085" cy="1661993"/>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Hunter says she is itchy. There is a test for Allergy to Cats, but this test is not always right:</a:t>
            </a:r>
          </a:p>
          <a:p>
            <a:pPr algn="l"/>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really do</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80%</a:t>
            </a:r>
            <a:r>
              <a:rPr lang="en-US" sz="1100" b="0" i="0" dirty="0">
                <a:solidFill>
                  <a:srgbClr val="333333"/>
                </a:solidFill>
                <a:effectLst/>
                <a:latin typeface="Verdana" panose="020B0604030504040204" pitchFamily="34" charset="0"/>
              </a:rPr>
              <a:t> of the time</a:t>
            </a:r>
          </a:p>
          <a:p>
            <a:pPr marL="171450" indent="-171450" algn="l">
              <a:buFont typeface="Arial" panose="020B0604020202020204" pitchFamily="34" charset="0"/>
              <a:buChar char="•"/>
            </a:pPr>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do not</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10%</a:t>
            </a:r>
            <a:r>
              <a:rPr lang="en-US" sz="1100" b="0" i="0" dirty="0">
                <a:solidFill>
                  <a:srgbClr val="333333"/>
                </a:solidFill>
                <a:effectLst/>
                <a:latin typeface="Verdana" panose="020B0604030504040204" pitchFamily="34" charset="0"/>
              </a:rPr>
              <a:t> of the time ("false positive")</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5A985D4C-E60E-4201-8BBE-8E238B61E08B}"/>
              </a:ext>
            </a:extLst>
          </p:cNvPr>
          <p:cNvPicPr>
            <a:picLocks noChangeAspect="1"/>
          </p:cNvPicPr>
          <p:nvPr/>
        </p:nvPicPr>
        <p:blipFill>
          <a:blip r:embed="rId4"/>
          <a:stretch>
            <a:fillRect/>
          </a:stretch>
        </p:blipFill>
        <p:spPr>
          <a:xfrm>
            <a:off x="260524" y="2975111"/>
            <a:ext cx="5639236" cy="1324311"/>
          </a:xfrm>
          <a:prstGeom prst="rect">
            <a:avLst/>
          </a:prstGeom>
        </p:spPr>
      </p:pic>
      <p:sp>
        <p:nvSpPr>
          <p:cNvPr id="10" name="TextBox 9">
            <a:extLst>
              <a:ext uri="{FF2B5EF4-FFF2-40B4-BE49-F238E27FC236}">
                <a16:creationId xmlns:a16="http://schemas.microsoft.com/office/drawing/2014/main" id="{FBEFB2C8-1750-4B8C-8485-879C100EC5F9}"/>
              </a:ext>
            </a:extLst>
          </p:cNvPr>
          <p:cNvSpPr txBox="1"/>
          <p:nvPr/>
        </p:nvSpPr>
        <p:spPr>
          <a:xfrm>
            <a:off x="106183" y="2778650"/>
            <a:ext cx="2862198" cy="261610"/>
          </a:xfrm>
          <a:prstGeom prst="rect">
            <a:avLst/>
          </a:prstGeom>
          <a:noFill/>
        </p:spPr>
        <p:txBody>
          <a:bodyPr wrap="square" rtlCol="0">
            <a:spAutoFit/>
          </a:bodyPr>
          <a:lstStyle/>
          <a:p>
            <a:pPr>
              <a:spcBef>
                <a:spcPts val="0"/>
              </a:spcBef>
              <a:spcAft>
                <a:spcPts val="0"/>
              </a:spcAft>
              <a:buClr>
                <a:schemeClr val="bg1"/>
              </a:buClr>
            </a:pPr>
            <a:r>
              <a:rPr lang="en-US" sz="1100" b="1" i="1" dirty="0">
                <a:solidFill>
                  <a:srgbClr val="333333"/>
                </a:solidFill>
                <a:latin typeface="Verdana" panose="020B0604030504040204" pitchFamily="34" charset="0"/>
              </a:rPr>
              <a:t>Here is the table : </a:t>
            </a:r>
          </a:p>
        </p:txBody>
      </p:sp>
    </p:spTree>
    <p:extLst>
      <p:ext uri="{BB962C8B-B14F-4D97-AF65-F5344CB8AC3E}">
        <p14:creationId xmlns:p14="http://schemas.microsoft.com/office/powerpoint/2010/main" val="3596897327"/>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D079F-47A3-45E3-A49E-72DE938F0F45}"/>
              </a:ext>
            </a:extLst>
          </p:cNvPr>
          <p:cNvSpPr>
            <a:spLocks noGrp="1"/>
          </p:cNvSpPr>
          <p:nvPr>
            <p:ph sz="half" idx="1"/>
          </p:nvPr>
        </p:nvSpPr>
        <p:spPr>
          <a:xfrm>
            <a:off x="174111" y="703961"/>
            <a:ext cx="8694316" cy="3774093"/>
          </a:xfrm>
        </p:spPr>
        <p:txBody>
          <a:bodyPr>
            <a:normAutofit/>
          </a:bodyPr>
          <a:lstStyle/>
          <a:p>
            <a:pPr marL="0" indent="0">
              <a:buNone/>
            </a:pPr>
            <a:r>
              <a:rPr lang="en-US" sz="4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fter understanding Population and Sample it opens the gate to understand what is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nferential</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and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D</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escriptive</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statistics. </a:t>
            </a:r>
          </a:p>
          <a:p>
            <a:endParaRPr lang="en-US" dirty="0"/>
          </a:p>
        </p:txBody>
      </p:sp>
    </p:spTree>
    <p:extLst>
      <p:ext uri="{BB962C8B-B14F-4D97-AF65-F5344CB8AC3E}">
        <p14:creationId xmlns:p14="http://schemas.microsoft.com/office/powerpoint/2010/main" val="2499727815"/>
      </p:ext>
    </p:extLst>
  </p:cSld>
  <p:clrMapOvr>
    <a:masterClrMapping/>
  </p:clrMapOvr>
  <p:transition spd="med">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040-41EE-4244-A027-A4BBE5A176EB}"/>
              </a:ext>
            </a:extLst>
          </p:cNvPr>
          <p:cNvSpPr>
            <a:spLocks noGrp="1"/>
          </p:cNvSpPr>
          <p:nvPr>
            <p:ph type="title"/>
          </p:nvPr>
        </p:nvSpPr>
        <p:spPr>
          <a:xfrm>
            <a:off x="0" y="256784"/>
            <a:ext cx="4295219" cy="640080"/>
          </a:xfrm>
        </p:spPr>
        <p:txBody>
          <a:bodyPr/>
          <a:lstStyle/>
          <a:p>
            <a:r>
              <a:rPr lang="en-US" dirty="0"/>
              <a:t>Question :  </a:t>
            </a:r>
          </a:p>
        </p:txBody>
      </p:sp>
      <p:sp>
        <p:nvSpPr>
          <p:cNvPr id="3" name="Content Placeholder 2">
            <a:extLst>
              <a:ext uri="{FF2B5EF4-FFF2-40B4-BE49-F238E27FC236}">
                <a16:creationId xmlns:a16="http://schemas.microsoft.com/office/drawing/2014/main" id="{CAF3CC83-1E6B-4293-B4C2-AC02D7CDEE08}"/>
              </a:ext>
            </a:extLst>
          </p:cNvPr>
          <p:cNvSpPr>
            <a:spLocks noGrp="1"/>
          </p:cNvSpPr>
          <p:nvPr>
            <p:ph sz="half" idx="13"/>
          </p:nvPr>
        </p:nvSpPr>
        <p:spPr>
          <a:xfrm>
            <a:off x="62630" y="797908"/>
            <a:ext cx="8807049" cy="3200400"/>
          </a:xfrm>
        </p:spPr>
        <p:txBody>
          <a:bodyPr/>
          <a:lstStyle/>
          <a:p>
            <a:endParaRPr lang="en-US" b="0" i="0" dirty="0">
              <a:solidFill>
                <a:schemeClr val="bg2">
                  <a:lumMod val="50000"/>
                  <a:lumOff val="50000"/>
                </a:schemeClr>
              </a:solidFill>
              <a:effectLst/>
              <a:latin typeface="Verdana" panose="020B0604030504040204" pitchFamily="34" charset="0"/>
            </a:endParaRPr>
          </a:p>
          <a:p>
            <a:pPr marL="0" indent="0">
              <a:buNone/>
            </a:pPr>
            <a:r>
              <a:rPr lang="en-US" sz="2000" b="0" i="0" dirty="0">
                <a:solidFill>
                  <a:schemeClr val="bg2">
                    <a:lumMod val="50000"/>
                    <a:lumOff val="50000"/>
                  </a:schemeClr>
                </a:solidFill>
                <a:effectLst/>
                <a:latin typeface="Verdana" panose="020B0604030504040204" pitchFamily="34" charset="0"/>
              </a:rPr>
              <a:t>If 1% of the population have the allergy, and </a:t>
            </a:r>
            <a:r>
              <a:rPr lang="en-US" sz="2000" b="1" i="0" dirty="0">
                <a:solidFill>
                  <a:schemeClr val="bg2">
                    <a:lumMod val="50000"/>
                    <a:lumOff val="50000"/>
                  </a:schemeClr>
                </a:solidFill>
                <a:effectLst/>
                <a:latin typeface="Verdana" panose="020B0604030504040204" pitchFamily="34" charset="0"/>
              </a:rPr>
              <a:t>Hunter's test says "Yes"</a:t>
            </a:r>
            <a:r>
              <a:rPr lang="en-US" sz="2000" b="0" i="0" dirty="0">
                <a:solidFill>
                  <a:schemeClr val="bg2">
                    <a:lumMod val="50000"/>
                    <a:lumOff val="50000"/>
                  </a:schemeClr>
                </a:solidFill>
                <a:effectLst/>
                <a:latin typeface="Verdana" panose="020B0604030504040204" pitchFamily="34" charset="0"/>
              </a:rPr>
              <a:t>, what are the chances that Hunter really has the allergy?</a:t>
            </a:r>
          </a:p>
          <a:p>
            <a:pPr marL="0" indent="0">
              <a:buNone/>
            </a:pPr>
            <a:endParaRPr lang="en-US" b="0" i="0" dirty="0">
              <a:solidFill>
                <a:schemeClr val="bg2">
                  <a:lumMod val="50000"/>
                  <a:lumOff val="50000"/>
                </a:schemeClr>
              </a:solidFill>
              <a:effectLst/>
              <a:latin typeface="Verdana" panose="020B0604030504040204" pitchFamily="34" charset="0"/>
            </a:endParaRPr>
          </a:p>
          <a:p>
            <a:r>
              <a:rPr lang="en-US" dirty="0">
                <a:solidFill>
                  <a:schemeClr val="bg2">
                    <a:lumMod val="50000"/>
                    <a:lumOff val="50000"/>
                  </a:schemeClr>
                </a:solidFill>
              </a:rPr>
              <a:t>There are three different ways to solve this:</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"Imagine a 1000",</a:t>
            </a:r>
          </a:p>
          <a:p>
            <a:pPr marL="342900" lvl="1" indent="0">
              <a:buNone/>
            </a:pPr>
            <a:endParaRPr lang="en-US" dirty="0">
              <a:solidFill>
                <a:schemeClr val="bg2">
                  <a:lumMod val="50000"/>
                  <a:lumOff val="50000"/>
                </a:schemeClr>
              </a:solidFill>
            </a:endParaRPr>
          </a:p>
          <a:p>
            <a:pPr lvl="1"/>
            <a:r>
              <a:rPr lang="en-US" dirty="0">
                <a:solidFill>
                  <a:schemeClr val="bg2">
                    <a:lumMod val="50000"/>
                    <a:lumOff val="50000"/>
                  </a:schemeClr>
                </a:solidFill>
              </a:rPr>
              <a:t>"Tree Diagrams" </a:t>
            </a:r>
          </a:p>
          <a:p>
            <a:pPr marL="342900" lvl="1" indent="0">
              <a:buNone/>
            </a:pPr>
            <a:endParaRPr lang="en-US" dirty="0">
              <a:solidFill>
                <a:schemeClr val="bg2">
                  <a:lumMod val="50000"/>
                  <a:lumOff val="50000"/>
                </a:schemeClr>
              </a:solidFill>
            </a:endParaRPr>
          </a:p>
          <a:p>
            <a:pPr lvl="1"/>
            <a:r>
              <a:rPr lang="en-US" dirty="0">
                <a:solidFill>
                  <a:schemeClr val="bg2">
                    <a:lumMod val="50000"/>
                    <a:lumOff val="50000"/>
                  </a:schemeClr>
                </a:solidFill>
              </a:rPr>
              <a:t>"Bayes' Theorem",</a:t>
            </a:r>
          </a:p>
        </p:txBody>
      </p:sp>
    </p:spTree>
    <p:extLst>
      <p:ext uri="{BB962C8B-B14F-4D97-AF65-F5344CB8AC3E}">
        <p14:creationId xmlns:p14="http://schemas.microsoft.com/office/powerpoint/2010/main" val="1190503812"/>
      </p:ext>
    </p:extLst>
  </p:cSld>
  <p:clrMapOvr>
    <a:masterClrMapping/>
  </p:clrMapOvr>
  <p:transition spd="med">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5AEE-CB56-4AEE-87EC-192943000399}"/>
              </a:ext>
            </a:extLst>
          </p:cNvPr>
          <p:cNvSpPr>
            <a:spLocks noGrp="1"/>
          </p:cNvSpPr>
          <p:nvPr>
            <p:ph type="title"/>
          </p:nvPr>
        </p:nvSpPr>
        <p:spPr>
          <a:xfrm>
            <a:off x="0" y="0"/>
            <a:ext cx="7718555" cy="640080"/>
          </a:xfrm>
        </p:spPr>
        <p:txBody>
          <a:bodyPr/>
          <a:lstStyle/>
          <a:p>
            <a:r>
              <a:rPr lang="en-US" dirty="0"/>
              <a:t>Solution 1 : Imagine a thousand people</a:t>
            </a:r>
          </a:p>
        </p:txBody>
      </p:sp>
      <p:pic>
        <p:nvPicPr>
          <p:cNvPr id="5" name="Content Placeholder 4">
            <a:extLst>
              <a:ext uri="{FF2B5EF4-FFF2-40B4-BE49-F238E27FC236}">
                <a16:creationId xmlns:a16="http://schemas.microsoft.com/office/drawing/2014/main" id="{B8929DDE-659B-458B-B433-3A6D3FF33843}"/>
              </a:ext>
            </a:extLst>
          </p:cNvPr>
          <p:cNvPicPr>
            <a:picLocks noGrp="1" noChangeAspect="1"/>
          </p:cNvPicPr>
          <p:nvPr>
            <p:ph sz="half" idx="13"/>
          </p:nvPr>
        </p:nvPicPr>
        <p:blipFill>
          <a:blip r:embed="rId2"/>
          <a:stretch>
            <a:fillRect/>
          </a:stretch>
        </p:blipFill>
        <p:spPr>
          <a:xfrm>
            <a:off x="819019" y="635518"/>
            <a:ext cx="6502443" cy="1269288"/>
          </a:xfrm>
        </p:spPr>
      </p:pic>
      <p:sp>
        <p:nvSpPr>
          <p:cNvPr id="6" name="TextBox 5">
            <a:extLst>
              <a:ext uri="{FF2B5EF4-FFF2-40B4-BE49-F238E27FC236}">
                <a16:creationId xmlns:a16="http://schemas.microsoft.com/office/drawing/2014/main" id="{4C09B935-BFE9-4B1E-AABB-2C5E8905F073}"/>
              </a:ext>
            </a:extLst>
          </p:cNvPr>
          <p:cNvSpPr txBox="1"/>
          <p:nvPr/>
        </p:nvSpPr>
        <p:spPr>
          <a:xfrm>
            <a:off x="966779" y="2338157"/>
            <a:ext cx="7718555" cy="2169825"/>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So, 107 people get a "Yes" but only 8 of those really have the allergy:</a:t>
            </a:r>
          </a:p>
          <a:p>
            <a:pPr algn="l"/>
            <a:endParaRPr lang="en-US" sz="1100" b="0" i="0" dirty="0">
              <a:solidFill>
                <a:srgbClr val="333333"/>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effectLst/>
                <a:latin typeface="Verdana" panose="020B0604030504040204" pitchFamily="34" charset="0"/>
              </a:rPr>
              <a:t>8 / 107 = about 7%</a:t>
            </a:r>
          </a:p>
          <a:p>
            <a:pPr algn="ctr"/>
            <a:endParaRPr lang="en-US" sz="1100" b="0" i="0" dirty="0">
              <a:effectLst/>
              <a:latin typeface="Verdana" panose="020B0604030504040204" pitchFamily="34" charset="0"/>
            </a:endParaRPr>
          </a:p>
          <a:p>
            <a:pPr algn="ctr"/>
            <a:endParaRPr lang="en-US" sz="1100" b="0" i="0" dirty="0">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So, even though Hunter's test said "Yes", it is still only </a:t>
            </a:r>
            <a:r>
              <a:rPr lang="en-US" sz="1100" b="1" i="0" dirty="0">
                <a:solidFill>
                  <a:srgbClr val="333333"/>
                </a:solidFill>
                <a:effectLst/>
                <a:latin typeface="Verdana" panose="020B0604030504040204" pitchFamily="34" charset="0"/>
              </a:rPr>
              <a:t>7% likely</a:t>
            </a:r>
            <a:r>
              <a:rPr lang="en-US" sz="1100" b="0" i="0" dirty="0">
                <a:solidFill>
                  <a:srgbClr val="333333"/>
                </a:solidFill>
                <a:effectLst/>
                <a:latin typeface="Verdana" panose="020B0604030504040204" pitchFamily="34" charset="0"/>
              </a:rPr>
              <a:t> that Hunter has a Cat Allergy.</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Why so small? Well, the allergy is so rare that those who actually have it are greatly </a:t>
            </a:r>
            <a:r>
              <a:rPr lang="en-US" sz="1100" b="1" i="0" dirty="0">
                <a:solidFill>
                  <a:srgbClr val="333333"/>
                </a:solidFill>
                <a:effectLst/>
                <a:latin typeface="Verdana" panose="020B0604030504040204" pitchFamily="34" charset="0"/>
              </a:rPr>
              <a:t>outnumbered</a:t>
            </a:r>
            <a:r>
              <a:rPr lang="en-US" sz="1100" b="0" i="0" dirty="0">
                <a:solidFill>
                  <a:srgbClr val="333333"/>
                </a:solidFill>
                <a:effectLst/>
                <a:latin typeface="Verdana" panose="020B0604030504040204" pitchFamily="34" charset="0"/>
              </a:rPr>
              <a:t> by those with a false positive.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832576474"/>
      </p:ext>
    </p:extLst>
  </p:cSld>
  <p:clrMapOvr>
    <a:masterClrMapping/>
  </p:clrMapOvr>
  <p:transition spd="med">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4989-CA75-4E36-B717-BC31C8DEBCF6}"/>
              </a:ext>
            </a:extLst>
          </p:cNvPr>
          <p:cNvSpPr>
            <a:spLocks noGrp="1"/>
          </p:cNvSpPr>
          <p:nvPr>
            <p:ph type="title"/>
          </p:nvPr>
        </p:nvSpPr>
        <p:spPr>
          <a:xfrm>
            <a:off x="0" y="22860"/>
            <a:ext cx="4295219" cy="640080"/>
          </a:xfrm>
        </p:spPr>
        <p:txBody>
          <a:bodyPr/>
          <a:lstStyle/>
          <a:p>
            <a:r>
              <a:rPr lang="en-US" dirty="0"/>
              <a:t>Solution 2 : Tree Diagram </a:t>
            </a:r>
          </a:p>
        </p:txBody>
      </p:sp>
      <p:pic>
        <p:nvPicPr>
          <p:cNvPr id="5" name="Content Placeholder 4">
            <a:extLst>
              <a:ext uri="{FF2B5EF4-FFF2-40B4-BE49-F238E27FC236}">
                <a16:creationId xmlns:a16="http://schemas.microsoft.com/office/drawing/2014/main" id="{EE0EC353-F20B-4BA1-8A7B-1D29B7E36C38}"/>
              </a:ext>
            </a:extLst>
          </p:cNvPr>
          <p:cNvPicPr>
            <a:picLocks noGrp="1" noChangeAspect="1"/>
          </p:cNvPicPr>
          <p:nvPr>
            <p:ph sz="half" idx="13"/>
          </p:nvPr>
        </p:nvPicPr>
        <p:blipFill>
          <a:blip r:embed="rId2"/>
          <a:stretch>
            <a:fillRect/>
          </a:stretch>
        </p:blipFill>
        <p:spPr>
          <a:xfrm>
            <a:off x="1214090" y="581520"/>
            <a:ext cx="5681488" cy="1898381"/>
          </a:xfrm>
        </p:spPr>
      </p:pic>
      <p:sp>
        <p:nvSpPr>
          <p:cNvPr id="6" name="TextBox 5">
            <a:extLst>
              <a:ext uri="{FF2B5EF4-FFF2-40B4-BE49-F238E27FC236}">
                <a16:creationId xmlns:a16="http://schemas.microsoft.com/office/drawing/2014/main" id="{6B9D5C1D-650F-4FA4-9532-929A463528B3}"/>
              </a:ext>
            </a:extLst>
          </p:cNvPr>
          <p:cNvSpPr txBox="1"/>
          <p:nvPr/>
        </p:nvSpPr>
        <p:spPr>
          <a:xfrm>
            <a:off x="325677" y="2523995"/>
            <a:ext cx="6851737" cy="2169825"/>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First, let's check that all the percentages add up:</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solidFill>
                  <a:srgbClr val="333333"/>
                </a:solidFill>
                <a:effectLst/>
                <a:latin typeface="Verdana" panose="020B0604030504040204" pitchFamily="34" charset="0"/>
              </a:rPr>
              <a:t>0.8% + 0.2% + 9.9% + 89.1% = </a:t>
            </a:r>
            <a:r>
              <a:rPr lang="en-US" sz="1100" b="1" i="0" dirty="0">
                <a:solidFill>
                  <a:srgbClr val="333333"/>
                </a:solidFill>
                <a:effectLst/>
                <a:latin typeface="Verdana" panose="020B0604030504040204" pitchFamily="34" charset="0"/>
              </a:rPr>
              <a:t>100%</a:t>
            </a:r>
            <a:r>
              <a:rPr lang="en-US" sz="1100" b="0" i="0" dirty="0">
                <a:solidFill>
                  <a:srgbClr val="333333"/>
                </a:solidFill>
                <a:effectLst/>
                <a:latin typeface="Verdana" panose="020B0604030504040204" pitchFamily="34" charset="0"/>
              </a:rPr>
              <a:t> (good!)</a:t>
            </a:r>
          </a:p>
          <a:p>
            <a:pPr algn="ctr"/>
            <a:endParaRPr lang="en-US" sz="1100" dirty="0">
              <a:solidFill>
                <a:srgbClr val="333333"/>
              </a:solidFill>
              <a:latin typeface="Verdana" panose="020B0604030504040204" pitchFamily="34" charset="0"/>
            </a:endParaRPr>
          </a:p>
          <a:p>
            <a:pPr algn="ctr"/>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And the two "Yes" answers add up to 0.8% + 9.9% = </a:t>
            </a:r>
            <a:r>
              <a:rPr lang="en-US" sz="1100" b="1" i="0" dirty="0">
                <a:solidFill>
                  <a:srgbClr val="333333"/>
                </a:solidFill>
                <a:effectLst/>
                <a:latin typeface="Verdana" panose="020B0604030504040204" pitchFamily="34" charset="0"/>
              </a:rPr>
              <a:t>10.7%</a:t>
            </a:r>
            <a:r>
              <a:rPr lang="en-US" sz="1100" b="0" i="0" dirty="0">
                <a:solidFill>
                  <a:srgbClr val="333333"/>
                </a:solidFill>
                <a:effectLst/>
                <a:latin typeface="Verdana" panose="020B0604030504040204" pitchFamily="34" charset="0"/>
              </a:rPr>
              <a:t>, but only 0.8% are correct.</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solidFill>
                  <a:srgbClr val="333333"/>
                </a:solidFill>
                <a:effectLst/>
                <a:latin typeface="Verdana" panose="020B0604030504040204" pitchFamily="34" charset="0"/>
              </a:rPr>
              <a:t>0.8/10.7 = </a:t>
            </a:r>
            <a:r>
              <a:rPr lang="en-US" sz="1100" b="1" i="0" dirty="0">
                <a:solidFill>
                  <a:srgbClr val="333333"/>
                </a:solidFill>
                <a:effectLst/>
                <a:latin typeface="Verdana" panose="020B0604030504040204" pitchFamily="34" charset="0"/>
              </a:rPr>
              <a:t>7%</a:t>
            </a:r>
            <a:r>
              <a:rPr lang="en-US" sz="1100" b="0" i="0" dirty="0">
                <a:solidFill>
                  <a:srgbClr val="333333"/>
                </a:solidFill>
                <a:effectLst/>
                <a:latin typeface="Verdana" panose="020B0604030504040204" pitchFamily="34" charset="0"/>
              </a:rPr>
              <a:t> (same answer as above)</a:t>
            </a:r>
          </a:p>
          <a:p>
            <a:pPr algn="ctr"/>
            <a:r>
              <a:rPr lang="en-US" sz="1100" b="0" i="0" dirty="0">
                <a:solidFill>
                  <a:srgbClr val="333333"/>
                </a:solidFill>
                <a:effectLst/>
                <a:latin typeface="Verdana" panose="020B0604030504040204" pitchFamily="34" charset="0"/>
              </a:rPr>
              <a:t> </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531776241"/>
      </p:ext>
    </p:extLst>
  </p:cSld>
  <p:clrMapOvr>
    <a:masterClrMapping/>
  </p:clrMapOvr>
  <p:transition spd="med">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BDF1-3031-402A-82E9-14EE471DEE72}"/>
              </a:ext>
            </a:extLst>
          </p:cNvPr>
          <p:cNvSpPr>
            <a:spLocks noGrp="1"/>
          </p:cNvSpPr>
          <p:nvPr>
            <p:ph type="title"/>
          </p:nvPr>
        </p:nvSpPr>
        <p:spPr>
          <a:xfrm>
            <a:off x="0" y="0"/>
            <a:ext cx="4295219" cy="640080"/>
          </a:xfrm>
        </p:spPr>
        <p:txBody>
          <a:bodyPr/>
          <a:lstStyle/>
          <a:p>
            <a:r>
              <a:rPr lang="en-US" dirty="0"/>
              <a:t>Bayes theorem</a:t>
            </a:r>
          </a:p>
        </p:txBody>
      </p:sp>
      <p:sp>
        <p:nvSpPr>
          <p:cNvPr id="6" name="TextBox 5">
            <a:extLst>
              <a:ext uri="{FF2B5EF4-FFF2-40B4-BE49-F238E27FC236}">
                <a16:creationId xmlns:a16="http://schemas.microsoft.com/office/drawing/2014/main" id="{7DF8D651-CBEB-4571-BE27-D8DC9E893C53}"/>
              </a:ext>
            </a:extLst>
          </p:cNvPr>
          <p:cNvSpPr txBox="1"/>
          <p:nvPr/>
        </p:nvSpPr>
        <p:spPr>
          <a:xfrm>
            <a:off x="0" y="640080"/>
            <a:ext cx="8983457" cy="1815882"/>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In Probability theory and statistics, Bayes theorem (alternatively Bayes law or Bayes rule) describe the probability of an event, based on conditions that might be related to the event </a:t>
            </a:r>
          </a:p>
        </p:txBody>
      </p:sp>
      <p:pic>
        <p:nvPicPr>
          <p:cNvPr id="10" name="Picture 9">
            <a:extLst>
              <a:ext uri="{FF2B5EF4-FFF2-40B4-BE49-F238E27FC236}">
                <a16:creationId xmlns:a16="http://schemas.microsoft.com/office/drawing/2014/main" id="{3D2C4696-8262-4E4D-8358-2DFE889B585B}"/>
              </a:ext>
            </a:extLst>
          </p:cNvPr>
          <p:cNvPicPr>
            <a:picLocks noChangeAspect="1"/>
          </p:cNvPicPr>
          <p:nvPr/>
        </p:nvPicPr>
        <p:blipFill>
          <a:blip r:embed="rId2"/>
          <a:stretch>
            <a:fillRect/>
          </a:stretch>
        </p:blipFill>
        <p:spPr>
          <a:xfrm>
            <a:off x="1713944" y="2687539"/>
            <a:ext cx="5162550" cy="1819275"/>
          </a:xfrm>
          <a:prstGeom prst="rect">
            <a:avLst/>
          </a:prstGeom>
        </p:spPr>
      </p:pic>
      <p:sp>
        <p:nvSpPr>
          <p:cNvPr id="11" name="TextBox 10">
            <a:extLst>
              <a:ext uri="{FF2B5EF4-FFF2-40B4-BE49-F238E27FC236}">
                <a16:creationId xmlns:a16="http://schemas.microsoft.com/office/drawing/2014/main" id="{7CA9157D-06A5-4AB9-8909-4A3C6AC7C89E}"/>
              </a:ext>
            </a:extLst>
          </p:cNvPr>
          <p:cNvSpPr txBox="1"/>
          <p:nvPr/>
        </p:nvSpPr>
        <p:spPr>
          <a:xfrm>
            <a:off x="1990725" y="4701903"/>
            <a:ext cx="5954071" cy="461665"/>
          </a:xfrm>
          <a:prstGeom prst="rect">
            <a:avLst/>
          </a:prstGeom>
          <a:noFill/>
        </p:spPr>
        <p:txBody>
          <a:bodyPr wrap="square" rtlCol="0">
            <a:spAutoFit/>
          </a:bodyPr>
          <a:lstStyle/>
          <a:p>
            <a:pPr>
              <a:spcBef>
                <a:spcPts val="0"/>
              </a:spcBef>
              <a:spcAft>
                <a:spcPts val="0"/>
              </a:spcAft>
              <a:buClr>
                <a:schemeClr val="bg1"/>
              </a:buClr>
            </a:pPr>
            <a:r>
              <a:rPr lang="en-US" sz="1000" dirty="0"/>
              <a:t>The bayes theorem was developed and name for Thomas Bayes (1702 – 1761)</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210167574"/>
      </p:ext>
    </p:extLst>
  </p:cSld>
  <p:clrMapOvr>
    <a:masterClrMapping/>
  </p:clrMapOvr>
  <p:transition spd="med">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2682-AF4E-4F0D-BA1C-384E4E1E6823}"/>
              </a:ext>
            </a:extLst>
          </p:cNvPr>
          <p:cNvSpPr>
            <a:spLocks noGrp="1"/>
          </p:cNvSpPr>
          <p:nvPr>
            <p:ph type="title"/>
          </p:nvPr>
        </p:nvSpPr>
        <p:spPr>
          <a:xfrm>
            <a:off x="0" y="0"/>
            <a:ext cx="7831731" cy="640080"/>
          </a:xfrm>
        </p:spPr>
        <p:txBody>
          <a:bodyPr/>
          <a:lstStyle/>
          <a:p>
            <a:r>
              <a:rPr lang="en-US" dirty="0"/>
              <a:t>Bayes Theorem – When to apply ? </a:t>
            </a:r>
          </a:p>
        </p:txBody>
      </p:sp>
      <p:sp>
        <p:nvSpPr>
          <p:cNvPr id="3" name="Content Placeholder 2">
            <a:extLst>
              <a:ext uri="{FF2B5EF4-FFF2-40B4-BE49-F238E27FC236}">
                <a16:creationId xmlns:a16="http://schemas.microsoft.com/office/drawing/2014/main" id="{BF60AA7F-1175-41AB-AA9A-828D1C867EFB}"/>
              </a:ext>
            </a:extLst>
          </p:cNvPr>
          <p:cNvSpPr>
            <a:spLocks noGrp="1"/>
          </p:cNvSpPr>
          <p:nvPr>
            <p:ph sz="half" idx="13"/>
          </p:nvPr>
        </p:nvSpPr>
        <p:spPr>
          <a:xfrm>
            <a:off x="153563" y="640080"/>
            <a:ext cx="8480885" cy="3840480"/>
          </a:xfrm>
        </p:spPr>
        <p:txBody>
          <a:bodyPr>
            <a:normAutofit/>
          </a:bodyPr>
          <a:lstStyle/>
          <a:p>
            <a:r>
              <a:rPr lang="en-US" sz="2000" dirty="0"/>
              <a:t>Part of the challenge in applying Bayes theorem involves recognizing the types of problems that warrant its use. You should consider Bayes theorem when the following conditions exit.</a:t>
            </a:r>
          </a:p>
          <a:p>
            <a:endParaRPr lang="en-US" sz="2000" dirty="0"/>
          </a:p>
          <a:p>
            <a:pPr lvl="1"/>
            <a:r>
              <a:rPr lang="en-US" sz="1800" dirty="0"/>
              <a:t>Within the sample space, there exists an event B, for which P(B) &gt; 0</a:t>
            </a:r>
          </a:p>
          <a:p>
            <a:pPr lvl="1"/>
            <a:r>
              <a:rPr lang="en-US" sz="1800" dirty="0"/>
              <a:t>The analytical goal is to compute a conditional probability of the form :           P (A | B)</a:t>
            </a:r>
          </a:p>
          <a:p>
            <a:pPr lvl="1"/>
            <a:r>
              <a:rPr lang="en-US" sz="1800" dirty="0"/>
              <a:t>You know at least one of the two set of probabilities described below :</a:t>
            </a:r>
          </a:p>
          <a:p>
            <a:pPr lvl="1"/>
            <a:endParaRPr lang="en-US" sz="1800" dirty="0"/>
          </a:p>
          <a:p>
            <a:pPr lvl="2"/>
            <a:r>
              <a:rPr lang="en-US" sz="1200" dirty="0"/>
              <a:t>P ( A n B) for each A</a:t>
            </a:r>
          </a:p>
          <a:p>
            <a:pPr lvl="2"/>
            <a:r>
              <a:rPr lang="en-US" sz="1200" dirty="0"/>
              <a:t>P (A) and P (B | A) for each A</a:t>
            </a:r>
          </a:p>
        </p:txBody>
      </p:sp>
    </p:spTree>
    <p:extLst>
      <p:ext uri="{BB962C8B-B14F-4D97-AF65-F5344CB8AC3E}">
        <p14:creationId xmlns:p14="http://schemas.microsoft.com/office/powerpoint/2010/main" val="533771919"/>
      </p:ext>
    </p:extLst>
  </p:cSld>
  <p:clrMapOvr>
    <a:masterClrMapping/>
  </p:clrMapOvr>
  <p:transition spd="med">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5A3F-A47C-4BF4-90D5-E884D6E8945B}"/>
              </a:ext>
            </a:extLst>
          </p:cNvPr>
          <p:cNvSpPr>
            <a:spLocks noGrp="1"/>
          </p:cNvSpPr>
          <p:nvPr>
            <p:ph type="title"/>
          </p:nvPr>
        </p:nvSpPr>
        <p:spPr>
          <a:xfrm>
            <a:off x="0" y="22860"/>
            <a:ext cx="4295219" cy="640080"/>
          </a:xfrm>
        </p:spPr>
        <p:txBody>
          <a:bodyPr/>
          <a:lstStyle/>
          <a:p>
            <a:r>
              <a:rPr lang="en-US" dirty="0"/>
              <a:t>Bayes theorem - continued</a:t>
            </a:r>
          </a:p>
        </p:txBody>
      </p:sp>
      <p:sp>
        <p:nvSpPr>
          <p:cNvPr id="3" name="Content Placeholder 2">
            <a:extLst>
              <a:ext uri="{FF2B5EF4-FFF2-40B4-BE49-F238E27FC236}">
                <a16:creationId xmlns:a16="http://schemas.microsoft.com/office/drawing/2014/main" id="{8C07FA60-EC69-4D57-9740-31C1A9ED291B}"/>
              </a:ext>
            </a:extLst>
          </p:cNvPr>
          <p:cNvSpPr>
            <a:spLocks noGrp="1"/>
          </p:cNvSpPr>
          <p:nvPr>
            <p:ph sz="half" idx="13"/>
          </p:nvPr>
        </p:nvSpPr>
        <p:spPr>
          <a:xfrm>
            <a:off x="141696" y="1021894"/>
            <a:ext cx="8541613" cy="3200400"/>
          </a:xfrm>
        </p:spPr>
        <p:txBody>
          <a:bodyPr>
            <a:normAutofit/>
          </a:bodyPr>
          <a:lstStyle/>
          <a:p>
            <a:r>
              <a:rPr lang="en-US" sz="2400" dirty="0"/>
              <a:t>Where A and B are events: </a:t>
            </a:r>
          </a:p>
          <a:p>
            <a:pPr lvl="1"/>
            <a:endParaRPr lang="en-US" sz="2000" dirty="0"/>
          </a:p>
          <a:p>
            <a:pPr lvl="1"/>
            <a:r>
              <a:rPr lang="en-US" sz="2000" dirty="0"/>
              <a:t>P(A) and P(B) are the probabilities of A and B without regard to each other</a:t>
            </a:r>
          </a:p>
          <a:p>
            <a:pPr lvl="1"/>
            <a:endParaRPr lang="en-US" sz="2000" dirty="0"/>
          </a:p>
          <a:p>
            <a:pPr lvl="1"/>
            <a:r>
              <a:rPr lang="en-US" sz="2000" dirty="0"/>
              <a:t>P (A | B) : a conditional probability is the probability of observing event A given the B is true.</a:t>
            </a:r>
          </a:p>
          <a:p>
            <a:pPr lvl="1"/>
            <a:endParaRPr lang="en-US" sz="2000" dirty="0"/>
          </a:p>
          <a:p>
            <a:pPr lvl="1"/>
            <a:r>
              <a:rPr lang="en-US" sz="2000" dirty="0"/>
              <a:t>P(B | A) is the probability of observing event B given that A is true. </a:t>
            </a:r>
          </a:p>
        </p:txBody>
      </p:sp>
    </p:spTree>
    <p:extLst>
      <p:ext uri="{BB962C8B-B14F-4D97-AF65-F5344CB8AC3E}">
        <p14:creationId xmlns:p14="http://schemas.microsoft.com/office/powerpoint/2010/main" val="2648337320"/>
      </p:ext>
    </p:extLst>
  </p:cSld>
  <p:clrMapOvr>
    <a:masterClrMapping/>
  </p:clrMapOvr>
  <p:transition spd="med">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A54D-1685-4F78-961F-8E9376E96703}"/>
              </a:ext>
            </a:extLst>
          </p:cNvPr>
          <p:cNvSpPr>
            <a:spLocks noGrp="1"/>
          </p:cNvSpPr>
          <p:nvPr>
            <p:ph type="title"/>
          </p:nvPr>
        </p:nvSpPr>
        <p:spPr>
          <a:xfrm>
            <a:off x="0" y="0"/>
            <a:ext cx="8186895" cy="640080"/>
          </a:xfrm>
        </p:spPr>
        <p:txBody>
          <a:bodyPr/>
          <a:lstStyle/>
          <a:p>
            <a:r>
              <a:rPr lang="en-US" dirty="0"/>
              <a:t>Bayes theorem – Example 1 </a:t>
            </a:r>
          </a:p>
        </p:txBody>
      </p:sp>
      <p:sp>
        <p:nvSpPr>
          <p:cNvPr id="10" name="Rectangle 9">
            <a:extLst>
              <a:ext uri="{FF2B5EF4-FFF2-40B4-BE49-F238E27FC236}">
                <a16:creationId xmlns:a16="http://schemas.microsoft.com/office/drawing/2014/main" id="{87FED99B-1138-44B7-ACD0-9AFB1963DDBB}"/>
              </a:ext>
            </a:extLst>
          </p:cNvPr>
          <p:cNvSpPr/>
          <p:nvPr/>
        </p:nvSpPr>
        <p:spPr>
          <a:xfrm>
            <a:off x="279206" y="826528"/>
            <a:ext cx="486394" cy="3267075"/>
          </a:xfrm>
          <a:prstGeom prst="rect">
            <a:avLst/>
          </a:prstGeom>
          <a:solidFill>
            <a:schemeClr val="tx1">
              <a:lumMod val="40000"/>
              <a:lumOff val="60000"/>
            </a:schemeClr>
          </a:solidFill>
          <a:ln w="12700" cmpd="sng">
            <a:solidFill>
              <a:schemeClr val="bg2">
                <a:lumMod val="50000"/>
                <a:lumOff val="50000"/>
              </a:schemeClr>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12" name="Picture 11">
            <a:extLst>
              <a:ext uri="{FF2B5EF4-FFF2-40B4-BE49-F238E27FC236}">
                <a16:creationId xmlns:a16="http://schemas.microsoft.com/office/drawing/2014/main" id="{90A5448B-748B-47A9-BEBA-BF2C060EC263}"/>
              </a:ext>
            </a:extLst>
          </p:cNvPr>
          <p:cNvPicPr>
            <a:picLocks noChangeAspect="1"/>
          </p:cNvPicPr>
          <p:nvPr/>
        </p:nvPicPr>
        <p:blipFill>
          <a:blip r:embed="rId2"/>
          <a:stretch>
            <a:fillRect/>
          </a:stretch>
        </p:blipFill>
        <p:spPr>
          <a:xfrm>
            <a:off x="765600" y="831290"/>
            <a:ext cx="7296150" cy="3257550"/>
          </a:xfrm>
          <a:prstGeom prst="rect">
            <a:avLst/>
          </a:prstGeom>
        </p:spPr>
      </p:pic>
    </p:spTree>
    <p:extLst>
      <p:ext uri="{BB962C8B-B14F-4D97-AF65-F5344CB8AC3E}">
        <p14:creationId xmlns:p14="http://schemas.microsoft.com/office/powerpoint/2010/main" val="3403247477"/>
      </p:ext>
    </p:extLst>
  </p:cSld>
  <p:clrMapOvr>
    <a:masterClrMapping/>
  </p:clrMapOvr>
  <p:transition spd="med">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8FF3D8-143E-41B0-9971-ECB21407DADF}"/>
              </a:ext>
            </a:extLst>
          </p:cNvPr>
          <p:cNvSpPr>
            <a:spLocks noGrp="1"/>
          </p:cNvSpPr>
          <p:nvPr>
            <p:ph type="title"/>
          </p:nvPr>
        </p:nvSpPr>
        <p:spPr>
          <a:xfrm>
            <a:off x="274319" y="271886"/>
            <a:ext cx="7955280" cy="640080"/>
          </a:xfrm>
        </p:spPr>
        <p:txBody>
          <a:bodyPr/>
          <a:lstStyle/>
          <a:p>
            <a:r>
              <a:rPr lang="en-US" dirty="0"/>
              <a:t>Bayes theorem – Example 1 </a:t>
            </a:r>
          </a:p>
        </p:txBody>
      </p:sp>
      <p:pic>
        <p:nvPicPr>
          <p:cNvPr id="5" name="Picture 4" descr="Text&#10;&#10;Description automatically generated">
            <a:extLst>
              <a:ext uri="{FF2B5EF4-FFF2-40B4-BE49-F238E27FC236}">
                <a16:creationId xmlns:a16="http://schemas.microsoft.com/office/drawing/2014/main" id="{A829A4B6-AC89-40CE-A6DE-D500F6A10890}"/>
              </a:ext>
            </a:extLst>
          </p:cNvPr>
          <p:cNvPicPr>
            <a:picLocks noChangeAspect="1"/>
          </p:cNvPicPr>
          <p:nvPr/>
        </p:nvPicPr>
        <p:blipFill>
          <a:blip r:embed="rId2"/>
          <a:stretch>
            <a:fillRect/>
          </a:stretch>
        </p:blipFill>
        <p:spPr>
          <a:xfrm>
            <a:off x="1003232" y="1273180"/>
            <a:ext cx="5740627" cy="3200400"/>
          </a:xfrm>
          <a:prstGeom prst="rect">
            <a:avLst/>
          </a:prstGeom>
          <a:noFill/>
        </p:spPr>
      </p:pic>
    </p:spTree>
    <p:extLst>
      <p:ext uri="{BB962C8B-B14F-4D97-AF65-F5344CB8AC3E}">
        <p14:creationId xmlns:p14="http://schemas.microsoft.com/office/powerpoint/2010/main" val="58607925"/>
      </p:ext>
    </p:extLst>
  </p:cSld>
  <p:clrMapOvr>
    <a:masterClrMapping/>
  </p:clrMapOvr>
  <p:transition spd="med">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8A0D-803B-4E5A-90FF-3AD3879ADAA3}"/>
              </a:ext>
            </a:extLst>
          </p:cNvPr>
          <p:cNvSpPr>
            <a:spLocks noGrp="1"/>
          </p:cNvSpPr>
          <p:nvPr>
            <p:ph type="title"/>
          </p:nvPr>
        </p:nvSpPr>
        <p:spPr>
          <a:xfrm>
            <a:off x="0" y="0"/>
            <a:ext cx="7955280" cy="640080"/>
          </a:xfrm>
        </p:spPr>
        <p:txBody>
          <a:bodyPr/>
          <a:lstStyle/>
          <a:p>
            <a:r>
              <a:rPr lang="en-US" dirty="0"/>
              <a:t>Bayes theorem – Example 1 </a:t>
            </a:r>
          </a:p>
        </p:txBody>
      </p:sp>
      <p:pic>
        <p:nvPicPr>
          <p:cNvPr id="5" name="Picture 4">
            <a:extLst>
              <a:ext uri="{FF2B5EF4-FFF2-40B4-BE49-F238E27FC236}">
                <a16:creationId xmlns:a16="http://schemas.microsoft.com/office/drawing/2014/main" id="{F0D53095-B16A-4541-A27A-5779EEB0824F}"/>
              </a:ext>
            </a:extLst>
          </p:cNvPr>
          <p:cNvPicPr>
            <a:picLocks noChangeAspect="1"/>
          </p:cNvPicPr>
          <p:nvPr/>
        </p:nvPicPr>
        <p:blipFill>
          <a:blip r:embed="rId2"/>
          <a:stretch>
            <a:fillRect/>
          </a:stretch>
        </p:blipFill>
        <p:spPr>
          <a:xfrm>
            <a:off x="571500" y="924268"/>
            <a:ext cx="7008946" cy="3838232"/>
          </a:xfrm>
          <a:prstGeom prst="rect">
            <a:avLst/>
          </a:prstGeom>
        </p:spPr>
      </p:pic>
    </p:spTree>
    <p:extLst>
      <p:ext uri="{BB962C8B-B14F-4D97-AF65-F5344CB8AC3E}">
        <p14:creationId xmlns:p14="http://schemas.microsoft.com/office/powerpoint/2010/main" val="1832144962"/>
      </p:ext>
    </p:extLst>
  </p:cSld>
  <p:clrMapOvr>
    <a:masterClrMapping/>
  </p:clrMapOvr>
  <p:transition spd="med">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6FFD-114F-4F2A-AAFC-EDC3C3B33B69}"/>
              </a:ext>
            </a:extLst>
          </p:cNvPr>
          <p:cNvSpPr>
            <a:spLocks noGrp="1"/>
          </p:cNvSpPr>
          <p:nvPr>
            <p:ph type="title"/>
          </p:nvPr>
        </p:nvSpPr>
        <p:spPr>
          <a:xfrm>
            <a:off x="0" y="-5628"/>
            <a:ext cx="7955280" cy="640080"/>
          </a:xfrm>
        </p:spPr>
        <p:txBody>
          <a:bodyPr/>
          <a:lstStyle/>
          <a:p>
            <a:r>
              <a:rPr lang="en-US" dirty="0"/>
              <a:t>Bayes theorem – Example 1 </a:t>
            </a:r>
          </a:p>
        </p:txBody>
      </p:sp>
      <p:sp>
        <p:nvSpPr>
          <p:cNvPr id="6" name="TextBox 5">
            <a:extLst>
              <a:ext uri="{FF2B5EF4-FFF2-40B4-BE49-F238E27FC236}">
                <a16:creationId xmlns:a16="http://schemas.microsoft.com/office/drawing/2014/main" id="{5A5B0A8A-D4B8-4CD1-B8F0-4886A59A0A41}"/>
              </a:ext>
            </a:extLst>
          </p:cNvPr>
          <p:cNvSpPr txBox="1"/>
          <p:nvPr/>
        </p:nvSpPr>
        <p:spPr>
          <a:xfrm>
            <a:off x="606829" y="1421476"/>
            <a:ext cx="72403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want to know P (A1 | B). The probability it will rain on the day of Marie’s wedding, given the forecast for rain by the weatherman. The answer can be determined from Bayes Theorem</a:t>
            </a:r>
          </a:p>
        </p:txBody>
      </p:sp>
      <p:pic>
        <p:nvPicPr>
          <p:cNvPr id="8" name="Picture 7">
            <a:extLst>
              <a:ext uri="{FF2B5EF4-FFF2-40B4-BE49-F238E27FC236}">
                <a16:creationId xmlns:a16="http://schemas.microsoft.com/office/drawing/2014/main" id="{012FACDC-2A82-4E64-8F2B-9A0E4AD07DB9}"/>
              </a:ext>
            </a:extLst>
          </p:cNvPr>
          <p:cNvPicPr>
            <a:picLocks noChangeAspect="1"/>
          </p:cNvPicPr>
          <p:nvPr/>
        </p:nvPicPr>
        <p:blipFill>
          <a:blip r:embed="rId2"/>
          <a:stretch>
            <a:fillRect/>
          </a:stretch>
        </p:blipFill>
        <p:spPr>
          <a:xfrm>
            <a:off x="771525" y="2346873"/>
            <a:ext cx="7600950" cy="2162175"/>
          </a:xfrm>
          <a:prstGeom prst="rect">
            <a:avLst/>
          </a:prstGeom>
        </p:spPr>
      </p:pic>
    </p:spTree>
    <p:extLst>
      <p:ext uri="{BB962C8B-B14F-4D97-AF65-F5344CB8AC3E}">
        <p14:creationId xmlns:p14="http://schemas.microsoft.com/office/powerpoint/2010/main" val="11086699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363-8571-4CA8-BD5B-4BCEDCED9AA5}"/>
              </a:ext>
            </a:extLst>
          </p:cNvPr>
          <p:cNvSpPr>
            <a:spLocks noGrp="1"/>
          </p:cNvSpPr>
          <p:nvPr>
            <p:ph type="title"/>
          </p:nvPr>
        </p:nvSpPr>
        <p:spPr>
          <a:xfrm>
            <a:off x="274319" y="271886"/>
            <a:ext cx="7955280" cy="640080"/>
          </a:xfrm>
        </p:spPr>
        <p:txBody>
          <a:bodyPr>
            <a:normAutofit/>
          </a:bodyPr>
          <a:lstStyle/>
          <a:p>
            <a:r>
              <a:rPr lang="en-US" dirty="0"/>
              <a:t>Inferential Statistics</a:t>
            </a:r>
          </a:p>
        </p:txBody>
      </p:sp>
      <p:pic>
        <p:nvPicPr>
          <p:cNvPr id="4" name="Picture 3" descr="Diagram&#10;&#10;Description automatically generated">
            <a:extLst>
              <a:ext uri="{FF2B5EF4-FFF2-40B4-BE49-F238E27FC236}">
                <a16:creationId xmlns:a16="http://schemas.microsoft.com/office/drawing/2014/main" id="{A23D665F-D2CC-432A-AED2-8E451589AF69}"/>
              </a:ext>
            </a:extLst>
          </p:cNvPr>
          <p:cNvPicPr>
            <a:picLocks noChangeAspect="1"/>
          </p:cNvPicPr>
          <p:nvPr/>
        </p:nvPicPr>
        <p:blipFill>
          <a:blip r:embed="rId2"/>
          <a:stretch>
            <a:fillRect/>
          </a:stretch>
        </p:blipFill>
        <p:spPr>
          <a:xfrm>
            <a:off x="274319" y="1515618"/>
            <a:ext cx="3840480" cy="2112263"/>
          </a:xfrm>
          <a:prstGeom prst="rect">
            <a:avLst/>
          </a:prstGeom>
          <a:noFill/>
        </p:spPr>
      </p:pic>
      <p:sp>
        <p:nvSpPr>
          <p:cNvPr id="3" name="Content Placeholder 2">
            <a:extLst>
              <a:ext uri="{FF2B5EF4-FFF2-40B4-BE49-F238E27FC236}">
                <a16:creationId xmlns:a16="http://schemas.microsoft.com/office/drawing/2014/main" id="{96CA5976-21EA-4CB3-8846-6F15841EE927}"/>
              </a:ext>
            </a:extLst>
          </p:cNvPr>
          <p:cNvSpPr>
            <a:spLocks noGrp="1"/>
          </p:cNvSpPr>
          <p:nvPr>
            <p:ph sz="half" idx="14"/>
          </p:nvPr>
        </p:nvSpPr>
        <p:spPr>
          <a:xfrm>
            <a:off x="4389118" y="911966"/>
            <a:ext cx="4410415" cy="3810346"/>
          </a:xfrm>
          <a:prstGeom prst="rect">
            <a:avLst/>
          </a:prstGeom>
        </p:spPr>
        <p:txBody>
          <a:bodyPr wrap="square">
            <a:normAutofit/>
          </a:bodyPr>
          <a:lstStyle/>
          <a:p>
            <a:r>
              <a:rPr lang="en-US" dirty="0">
                <a:solidFill>
                  <a:schemeClr val="bg2">
                    <a:lumMod val="50000"/>
                    <a:lumOff val="50000"/>
                  </a:schemeClr>
                </a:solidFill>
              </a:rPr>
              <a:t>T</a:t>
            </a:r>
            <a:r>
              <a:rPr lang="en-US" dirty="0">
                <a:solidFill>
                  <a:schemeClr val="bg2">
                    <a:lumMod val="50000"/>
                    <a:lumOff val="50000"/>
                  </a:schemeClr>
                </a:solidFill>
                <a:effectLst/>
              </a:rPr>
              <a:t>he methods used to determine something about a population on the basics of a sample.</a:t>
            </a:r>
          </a:p>
          <a:p>
            <a:r>
              <a:rPr lang="en-US" dirty="0">
                <a:solidFill>
                  <a:schemeClr val="accent1"/>
                </a:solidFill>
              </a:rPr>
              <a:t>Inferential statistics </a:t>
            </a:r>
            <a:r>
              <a:rPr lang="en-US" dirty="0">
                <a:solidFill>
                  <a:schemeClr val="bg2">
                    <a:lumMod val="50000"/>
                    <a:lumOff val="50000"/>
                  </a:schemeClr>
                </a:solidFill>
              </a:rPr>
              <a:t>allow you to test a hypothesis or assess whether your data is generalizable to the broader population.</a:t>
            </a: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r>
              <a:rPr lang="en-US" dirty="0">
                <a:solidFill>
                  <a:schemeClr val="bg2">
                    <a:lumMod val="50000"/>
                    <a:lumOff val="50000"/>
                  </a:schemeClr>
                </a:solidFill>
              </a:rPr>
              <a:t>We often hear the assumption that female students tend to have higher mathematical values than men. Is that right?</a:t>
            </a:r>
          </a:p>
        </p:txBody>
      </p:sp>
    </p:spTree>
    <p:extLst>
      <p:ext uri="{BB962C8B-B14F-4D97-AF65-F5344CB8AC3E}">
        <p14:creationId xmlns:p14="http://schemas.microsoft.com/office/powerpoint/2010/main" val="592860241"/>
      </p:ext>
    </p:extLst>
  </p:cSld>
  <p:clrMapOvr>
    <a:masterClrMapping/>
  </p:clrMapOvr>
  <p:transition spd="med">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A54D-1685-4F78-961F-8E9376E96703}"/>
              </a:ext>
            </a:extLst>
          </p:cNvPr>
          <p:cNvSpPr>
            <a:spLocks noGrp="1"/>
          </p:cNvSpPr>
          <p:nvPr>
            <p:ph type="title"/>
          </p:nvPr>
        </p:nvSpPr>
        <p:spPr>
          <a:xfrm>
            <a:off x="0" y="0"/>
            <a:ext cx="8186895" cy="640080"/>
          </a:xfrm>
        </p:spPr>
        <p:txBody>
          <a:bodyPr/>
          <a:lstStyle/>
          <a:p>
            <a:r>
              <a:rPr lang="en-US" dirty="0"/>
              <a:t>Bayes theorem – Example 2 </a:t>
            </a:r>
          </a:p>
        </p:txBody>
      </p:sp>
      <p:sp>
        <p:nvSpPr>
          <p:cNvPr id="5" name="Content Placeholder 4">
            <a:extLst>
              <a:ext uri="{FF2B5EF4-FFF2-40B4-BE49-F238E27FC236}">
                <a16:creationId xmlns:a16="http://schemas.microsoft.com/office/drawing/2014/main" id="{BA291E01-D420-4356-9228-7F04F940A10F}"/>
              </a:ext>
            </a:extLst>
          </p:cNvPr>
          <p:cNvSpPr>
            <a:spLocks noGrp="1"/>
          </p:cNvSpPr>
          <p:nvPr>
            <p:ph sz="half" idx="13"/>
          </p:nvPr>
        </p:nvSpPr>
        <p:spPr>
          <a:xfrm>
            <a:off x="113776" y="640080"/>
            <a:ext cx="8499732" cy="3200400"/>
          </a:xfrm>
        </p:spPr>
        <p:txBody>
          <a:bodyPr/>
          <a:lstStyle/>
          <a:p>
            <a:pPr marL="0" indent="0">
              <a:buNone/>
            </a:pPr>
            <a:r>
              <a:rPr lang="en-US" b="0" i="0" dirty="0">
                <a:solidFill>
                  <a:srgbClr val="373D3F"/>
                </a:solidFill>
                <a:effectLst/>
                <a:latin typeface="proxima-nova"/>
              </a:rPr>
              <a:t>Suppose someone told you they had a nice conversation with someone on the train. Not knowing anything else about this conversation, the probability that they were speaking to a woman is 50%. Now suppose they also told you that this person had long hair. It is now more likely they were speaking to a woman, since women in in this city are more likely to have long hair than men. Bayes theorem can be used to calculate the probability that the person is a woman.</a:t>
            </a:r>
            <a:endParaRPr lang="en-US" dirty="0"/>
          </a:p>
        </p:txBody>
      </p:sp>
    </p:spTree>
    <p:extLst>
      <p:ext uri="{BB962C8B-B14F-4D97-AF65-F5344CB8AC3E}">
        <p14:creationId xmlns:p14="http://schemas.microsoft.com/office/powerpoint/2010/main" val="1946313221"/>
      </p:ext>
    </p:extLst>
  </p:cSld>
  <p:clrMapOvr>
    <a:masterClrMapping/>
  </p:clrMapOvr>
  <p:transition spd="med">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3231-42A7-4FCF-9943-7C634BD3AF5F}"/>
              </a:ext>
            </a:extLst>
          </p:cNvPr>
          <p:cNvSpPr>
            <a:spLocks noGrp="1"/>
          </p:cNvSpPr>
          <p:nvPr>
            <p:ph type="title"/>
          </p:nvPr>
        </p:nvSpPr>
        <p:spPr>
          <a:xfrm>
            <a:off x="0" y="0"/>
            <a:ext cx="6710210" cy="640080"/>
          </a:xfrm>
        </p:spPr>
        <p:txBody>
          <a:bodyPr/>
          <a:lstStyle/>
          <a:p>
            <a:r>
              <a:rPr lang="en-US" dirty="0"/>
              <a:t>Solution 3: Hunter’s test &gt; Bayes Theorem</a:t>
            </a:r>
          </a:p>
        </p:txBody>
      </p:sp>
      <p:sp>
        <p:nvSpPr>
          <p:cNvPr id="3" name="Content Placeholder 2">
            <a:extLst>
              <a:ext uri="{FF2B5EF4-FFF2-40B4-BE49-F238E27FC236}">
                <a16:creationId xmlns:a16="http://schemas.microsoft.com/office/drawing/2014/main" id="{F3773CD6-14F8-4F51-A62F-68C9F4F6C075}"/>
              </a:ext>
            </a:extLst>
          </p:cNvPr>
          <p:cNvSpPr>
            <a:spLocks noGrp="1"/>
          </p:cNvSpPr>
          <p:nvPr>
            <p:ph sz="half" idx="13"/>
          </p:nvPr>
        </p:nvSpPr>
        <p:spPr>
          <a:xfrm>
            <a:off x="117745" y="321293"/>
            <a:ext cx="8644212" cy="3229210"/>
          </a:xfrm>
        </p:spPr>
        <p:txBody>
          <a:bodyPr/>
          <a:lstStyle/>
          <a:p>
            <a:endParaRPr lang="en-US" dirty="0"/>
          </a:p>
          <a:p>
            <a:endParaRPr lang="en-US" dirty="0"/>
          </a:p>
          <a:p>
            <a:r>
              <a:rPr lang="en-US" dirty="0"/>
              <a:t>Bayes' Theorem has a special formula for this kind of thing:</a:t>
            </a:r>
          </a:p>
        </p:txBody>
      </p:sp>
      <p:pic>
        <p:nvPicPr>
          <p:cNvPr id="5" name="Picture 4">
            <a:extLst>
              <a:ext uri="{FF2B5EF4-FFF2-40B4-BE49-F238E27FC236}">
                <a16:creationId xmlns:a16="http://schemas.microsoft.com/office/drawing/2014/main" id="{BCF99EB0-DD8A-422E-9CBF-BFFB72C0B053}"/>
              </a:ext>
            </a:extLst>
          </p:cNvPr>
          <p:cNvPicPr>
            <a:picLocks noChangeAspect="1"/>
          </p:cNvPicPr>
          <p:nvPr/>
        </p:nvPicPr>
        <p:blipFill>
          <a:blip r:embed="rId2"/>
          <a:stretch>
            <a:fillRect/>
          </a:stretch>
        </p:blipFill>
        <p:spPr>
          <a:xfrm>
            <a:off x="675999" y="1780133"/>
            <a:ext cx="6652531" cy="2601108"/>
          </a:xfrm>
          <a:prstGeom prst="rect">
            <a:avLst/>
          </a:prstGeom>
        </p:spPr>
      </p:pic>
    </p:spTree>
    <p:extLst>
      <p:ext uri="{BB962C8B-B14F-4D97-AF65-F5344CB8AC3E}">
        <p14:creationId xmlns:p14="http://schemas.microsoft.com/office/powerpoint/2010/main" val="1293524733"/>
      </p:ext>
    </p:extLst>
  </p:cSld>
  <p:clrMapOvr>
    <a:masterClrMapping/>
  </p:clrMapOvr>
  <p:transition spd="med">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33B3-9B3A-4B8D-BBBE-41290548FF50}"/>
              </a:ext>
            </a:extLst>
          </p:cNvPr>
          <p:cNvSpPr>
            <a:spLocks noGrp="1"/>
          </p:cNvSpPr>
          <p:nvPr>
            <p:ph type="title"/>
          </p:nvPr>
        </p:nvSpPr>
        <p:spPr>
          <a:xfrm>
            <a:off x="0" y="22860"/>
            <a:ext cx="6503531" cy="640080"/>
          </a:xfrm>
        </p:spPr>
        <p:txBody>
          <a:bodyPr/>
          <a:lstStyle/>
          <a:p>
            <a:r>
              <a:rPr lang="en-US" dirty="0"/>
              <a:t>Solution 3 : Bayes Theorem</a:t>
            </a:r>
          </a:p>
        </p:txBody>
      </p:sp>
      <p:sp>
        <p:nvSpPr>
          <p:cNvPr id="3" name="Content Placeholder 2">
            <a:extLst>
              <a:ext uri="{FF2B5EF4-FFF2-40B4-BE49-F238E27FC236}">
                <a16:creationId xmlns:a16="http://schemas.microsoft.com/office/drawing/2014/main" id="{9BBA02B3-EC48-4383-8C2B-381F173A5F2B}"/>
              </a:ext>
            </a:extLst>
          </p:cNvPr>
          <p:cNvSpPr>
            <a:spLocks noGrp="1"/>
          </p:cNvSpPr>
          <p:nvPr>
            <p:ph sz="half" idx="13"/>
          </p:nvPr>
        </p:nvSpPr>
        <p:spPr>
          <a:xfrm>
            <a:off x="130269" y="923168"/>
            <a:ext cx="8243379" cy="3200400"/>
          </a:xfrm>
        </p:spPr>
        <p:txBody>
          <a:bodyPr/>
          <a:lstStyle/>
          <a:p>
            <a:r>
              <a:rPr lang="en-US" b="0" i="0" dirty="0">
                <a:solidFill>
                  <a:srgbClr val="333333"/>
                </a:solidFill>
                <a:effectLst/>
                <a:latin typeface="Verdana" panose="020B0604030504040204" pitchFamily="34" charset="0"/>
              </a:rPr>
              <a:t>To be clearer, let's change A to </a:t>
            </a:r>
            <a:r>
              <a:rPr lang="en-US" b="1" i="0" dirty="0">
                <a:solidFill>
                  <a:srgbClr val="333333"/>
                </a:solidFill>
                <a:effectLst/>
                <a:latin typeface="Verdana" panose="020B0604030504040204" pitchFamily="34" charset="0"/>
              </a:rPr>
              <a:t>has</a:t>
            </a:r>
            <a:r>
              <a:rPr lang="en-US" b="0" i="0" dirty="0">
                <a:solidFill>
                  <a:srgbClr val="333333"/>
                </a:solidFill>
                <a:effectLst/>
                <a:latin typeface="Verdana" panose="020B0604030504040204" pitchFamily="34" charset="0"/>
              </a:rPr>
              <a:t> (actually has allergy) and B to </a:t>
            </a:r>
            <a:r>
              <a:rPr lang="en-US" b="1" i="0" dirty="0">
                <a:solidFill>
                  <a:srgbClr val="333333"/>
                </a:solidFill>
                <a:effectLst/>
                <a:latin typeface="Verdana" panose="020B0604030504040204" pitchFamily="34" charset="0"/>
              </a:rPr>
              <a:t>Yes</a:t>
            </a:r>
            <a:r>
              <a:rPr lang="en-US" b="0" i="0" dirty="0">
                <a:solidFill>
                  <a:srgbClr val="333333"/>
                </a:solidFill>
                <a:effectLst/>
                <a:latin typeface="Verdana" panose="020B0604030504040204" pitchFamily="34" charset="0"/>
              </a:rPr>
              <a:t> (test says yes):</a:t>
            </a:r>
            <a:endParaRPr lang="en-US" dirty="0"/>
          </a:p>
        </p:txBody>
      </p:sp>
      <p:pic>
        <p:nvPicPr>
          <p:cNvPr id="5" name="Picture 4">
            <a:extLst>
              <a:ext uri="{FF2B5EF4-FFF2-40B4-BE49-F238E27FC236}">
                <a16:creationId xmlns:a16="http://schemas.microsoft.com/office/drawing/2014/main" id="{FA3029F4-C309-4934-9FCA-0794F7AE6BAA}"/>
              </a:ext>
            </a:extLst>
          </p:cNvPr>
          <p:cNvPicPr>
            <a:picLocks noChangeAspect="1"/>
          </p:cNvPicPr>
          <p:nvPr/>
        </p:nvPicPr>
        <p:blipFill>
          <a:blip r:embed="rId2"/>
          <a:stretch>
            <a:fillRect/>
          </a:stretch>
        </p:blipFill>
        <p:spPr>
          <a:xfrm>
            <a:off x="256783" y="1428242"/>
            <a:ext cx="7615825" cy="1894369"/>
          </a:xfrm>
          <a:prstGeom prst="rect">
            <a:avLst/>
          </a:prstGeom>
        </p:spPr>
      </p:pic>
      <p:sp>
        <p:nvSpPr>
          <p:cNvPr id="6" name="TextBox 5">
            <a:extLst>
              <a:ext uri="{FF2B5EF4-FFF2-40B4-BE49-F238E27FC236}">
                <a16:creationId xmlns:a16="http://schemas.microsoft.com/office/drawing/2014/main" id="{E8F15BDB-9867-4E7B-9387-B67555A69FC9}"/>
              </a:ext>
            </a:extLst>
          </p:cNvPr>
          <p:cNvSpPr txBox="1"/>
          <p:nvPr/>
        </p:nvSpPr>
        <p:spPr>
          <a:xfrm>
            <a:off x="394569" y="3961227"/>
            <a:ext cx="452815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Which is about </a:t>
            </a:r>
            <a:r>
              <a:rPr lang="en-US" sz="1100" b="1" i="0" dirty="0">
                <a:solidFill>
                  <a:srgbClr val="333333"/>
                </a:solidFill>
                <a:effectLst/>
                <a:latin typeface="Verdana" panose="020B0604030504040204" pitchFamily="34" charset="0"/>
              </a:rPr>
              <a:t>7%</a:t>
            </a: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2AAC618C-0748-49F7-804E-8BE6FB003D43}"/>
              </a:ext>
            </a:extLst>
          </p:cNvPr>
          <p:cNvPicPr>
            <a:picLocks noChangeAspect="1"/>
          </p:cNvPicPr>
          <p:nvPr/>
        </p:nvPicPr>
        <p:blipFill>
          <a:blip r:embed="rId3"/>
          <a:stretch>
            <a:fillRect/>
          </a:stretch>
        </p:blipFill>
        <p:spPr>
          <a:xfrm>
            <a:off x="4789431" y="157866"/>
            <a:ext cx="3982314" cy="505074"/>
          </a:xfrm>
          <a:prstGeom prst="rect">
            <a:avLst/>
          </a:prstGeom>
        </p:spPr>
      </p:pic>
    </p:spTree>
    <p:extLst>
      <p:ext uri="{BB962C8B-B14F-4D97-AF65-F5344CB8AC3E}">
        <p14:creationId xmlns:p14="http://schemas.microsoft.com/office/powerpoint/2010/main" val="1273406365"/>
      </p:ext>
    </p:extLst>
  </p:cSld>
  <p:clrMapOvr>
    <a:masterClrMapping/>
  </p:clrMapOvr>
  <p:transition spd="med">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8CBC5-2437-4054-8F86-4F31AD8304CB}"/>
              </a:ext>
            </a:extLst>
          </p:cNvPr>
          <p:cNvSpPr>
            <a:spLocks noGrp="1"/>
          </p:cNvSpPr>
          <p:nvPr>
            <p:ph type="title"/>
          </p:nvPr>
        </p:nvSpPr>
        <p:spPr>
          <a:xfrm>
            <a:off x="0" y="0"/>
            <a:ext cx="4295219" cy="640080"/>
          </a:xfrm>
        </p:spPr>
        <p:txBody>
          <a:bodyPr/>
          <a:lstStyle/>
          <a:p>
            <a:r>
              <a:rPr lang="en-US" dirty="0"/>
              <a:t>Random Variable</a:t>
            </a:r>
          </a:p>
        </p:txBody>
      </p:sp>
      <p:sp>
        <p:nvSpPr>
          <p:cNvPr id="3" name="Content Placeholder 2">
            <a:extLst>
              <a:ext uri="{FF2B5EF4-FFF2-40B4-BE49-F238E27FC236}">
                <a16:creationId xmlns:a16="http://schemas.microsoft.com/office/drawing/2014/main" id="{CED66632-0F03-4190-ABBA-037F4DD70FC9}"/>
              </a:ext>
            </a:extLst>
          </p:cNvPr>
          <p:cNvSpPr>
            <a:spLocks noGrp="1"/>
          </p:cNvSpPr>
          <p:nvPr>
            <p:ph sz="half" idx="13"/>
          </p:nvPr>
        </p:nvSpPr>
        <p:spPr>
          <a:xfrm>
            <a:off x="67641" y="741541"/>
            <a:ext cx="7178666" cy="3200400"/>
          </a:xfrm>
        </p:spPr>
        <p:txBody>
          <a:bodyPr/>
          <a:lstStyle/>
          <a:p>
            <a:r>
              <a:rPr lang="en-US" b="0" i="0" dirty="0">
                <a:solidFill>
                  <a:srgbClr val="333333"/>
                </a:solidFill>
                <a:effectLst/>
                <a:latin typeface="Verdana" panose="020B0604030504040204" pitchFamily="34" charset="0"/>
              </a:rPr>
              <a:t>A Random Variable is a set of </a:t>
            </a:r>
            <a:r>
              <a:rPr lang="en-US" b="1" i="0" dirty="0">
                <a:solidFill>
                  <a:srgbClr val="333333"/>
                </a:solidFill>
                <a:effectLst/>
                <a:latin typeface="Verdana" panose="020B0604030504040204" pitchFamily="34" charset="0"/>
              </a:rPr>
              <a:t>possible values</a:t>
            </a:r>
            <a:r>
              <a:rPr lang="en-US" b="0" i="0" dirty="0">
                <a:solidFill>
                  <a:srgbClr val="333333"/>
                </a:solidFill>
                <a:effectLst/>
                <a:latin typeface="Verdana" panose="020B0604030504040204" pitchFamily="34" charset="0"/>
              </a:rPr>
              <a:t> from a random experiment.</a:t>
            </a:r>
            <a:endParaRPr lang="en-US" dirty="0">
              <a:solidFill>
                <a:srgbClr val="333333"/>
              </a:solidFill>
              <a:latin typeface="Verdana" panose="020B0604030504040204" pitchFamily="34" charset="0"/>
            </a:endParaRPr>
          </a:p>
          <a:p>
            <a:pPr marL="0" indent="0">
              <a:buNone/>
            </a:pPr>
            <a:r>
              <a:rPr lang="en-US" b="0" i="0" dirty="0">
                <a:solidFill>
                  <a:srgbClr val="333333"/>
                </a:solidFill>
                <a:effectLst/>
                <a:latin typeface="Verdana" panose="020B0604030504040204" pitchFamily="34" charset="0"/>
              </a:rPr>
              <a:t>Example: Tossing a coin: we could get Heads or Tails.</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Let's give them the values </a:t>
            </a:r>
            <a:r>
              <a:rPr lang="en-US" b="1" i="0" dirty="0">
                <a:solidFill>
                  <a:srgbClr val="333333"/>
                </a:solidFill>
                <a:effectLst/>
                <a:latin typeface="Verdana" panose="020B0604030504040204" pitchFamily="34" charset="0"/>
              </a:rPr>
              <a:t>Heads=0</a:t>
            </a:r>
            <a:r>
              <a:rPr lang="en-US" b="0" i="0" dirty="0">
                <a:solidFill>
                  <a:srgbClr val="333333"/>
                </a:solidFill>
                <a:effectLst/>
                <a:latin typeface="Verdana" panose="020B0604030504040204" pitchFamily="34" charset="0"/>
              </a:rPr>
              <a:t> and </a:t>
            </a:r>
            <a:r>
              <a:rPr lang="en-US" b="1" i="0" dirty="0">
                <a:solidFill>
                  <a:srgbClr val="333333"/>
                </a:solidFill>
                <a:effectLst/>
                <a:latin typeface="Verdana" panose="020B0604030504040204" pitchFamily="34" charset="0"/>
              </a:rPr>
              <a:t>Tails=1</a:t>
            </a:r>
            <a:r>
              <a:rPr lang="en-US" b="0" i="0" dirty="0">
                <a:solidFill>
                  <a:srgbClr val="333333"/>
                </a:solidFill>
                <a:effectLst/>
                <a:latin typeface="Verdana" panose="020B0604030504040204" pitchFamily="34" charset="0"/>
              </a:rPr>
              <a:t> and we have a Random Variable "X":</a:t>
            </a:r>
          </a:p>
        </p:txBody>
      </p:sp>
      <p:pic>
        <p:nvPicPr>
          <p:cNvPr id="5" name="Picture 4">
            <a:extLst>
              <a:ext uri="{FF2B5EF4-FFF2-40B4-BE49-F238E27FC236}">
                <a16:creationId xmlns:a16="http://schemas.microsoft.com/office/drawing/2014/main" id="{F86CBFC3-2AC5-4330-B4E0-E9E11E206B1A}"/>
              </a:ext>
            </a:extLst>
          </p:cNvPr>
          <p:cNvPicPr>
            <a:picLocks noChangeAspect="1"/>
          </p:cNvPicPr>
          <p:nvPr/>
        </p:nvPicPr>
        <p:blipFill>
          <a:blip r:embed="rId2"/>
          <a:stretch>
            <a:fillRect/>
          </a:stretch>
        </p:blipFill>
        <p:spPr>
          <a:xfrm>
            <a:off x="2084566" y="2079217"/>
            <a:ext cx="3101209" cy="1501042"/>
          </a:xfrm>
          <a:prstGeom prst="rect">
            <a:avLst/>
          </a:prstGeom>
        </p:spPr>
      </p:pic>
      <p:sp>
        <p:nvSpPr>
          <p:cNvPr id="6" name="TextBox 5">
            <a:extLst>
              <a:ext uri="{FF2B5EF4-FFF2-40B4-BE49-F238E27FC236}">
                <a16:creationId xmlns:a16="http://schemas.microsoft.com/office/drawing/2014/main" id="{FAB17ED0-9FA2-48E5-9A36-4FD3B8813D7C}"/>
              </a:ext>
            </a:extLst>
          </p:cNvPr>
          <p:cNvSpPr txBox="1"/>
          <p:nvPr/>
        </p:nvSpPr>
        <p:spPr>
          <a:xfrm>
            <a:off x="295615" y="3860522"/>
            <a:ext cx="4546947" cy="646331"/>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In short:</a:t>
            </a:r>
          </a:p>
          <a:p>
            <a:pPr algn="ctr"/>
            <a:r>
              <a:rPr lang="en-US" sz="1100" b="0" i="0" dirty="0">
                <a:effectLst/>
                <a:latin typeface="Verdana" panose="020B0604030504040204" pitchFamily="34" charset="0"/>
              </a:rPr>
              <a:t>X = {0, 1}</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464802808"/>
      </p:ext>
    </p:extLst>
  </p:cSld>
  <p:clrMapOvr>
    <a:masterClrMapping/>
  </p:clrMapOvr>
  <p:transition spd="med">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2FAE-9231-47DC-BDE6-8E6025E68C53}"/>
              </a:ext>
            </a:extLst>
          </p:cNvPr>
          <p:cNvSpPr>
            <a:spLocks noGrp="1"/>
          </p:cNvSpPr>
          <p:nvPr>
            <p:ph type="title"/>
          </p:nvPr>
        </p:nvSpPr>
        <p:spPr>
          <a:xfrm>
            <a:off x="0" y="0"/>
            <a:ext cx="4295219" cy="640080"/>
          </a:xfrm>
        </p:spPr>
        <p:txBody>
          <a:bodyPr/>
          <a:lstStyle/>
          <a:p>
            <a:r>
              <a:rPr lang="en-US" dirty="0"/>
              <a:t>Random Variable</a:t>
            </a:r>
          </a:p>
        </p:txBody>
      </p:sp>
      <p:sp>
        <p:nvSpPr>
          <p:cNvPr id="3" name="Content Placeholder 2">
            <a:extLst>
              <a:ext uri="{FF2B5EF4-FFF2-40B4-BE49-F238E27FC236}">
                <a16:creationId xmlns:a16="http://schemas.microsoft.com/office/drawing/2014/main" id="{0F90162C-0BDB-4A97-A976-5E709F850FC7}"/>
              </a:ext>
            </a:extLst>
          </p:cNvPr>
          <p:cNvSpPr>
            <a:spLocks noGrp="1"/>
          </p:cNvSpPr>
          <p:nvPr>
            <p:ph sz="half" idx="13"/>
          </p:nvPr>
        </p:nvSpPr>
        <p:spPr>
          <a:xfrm>
            <a:off x="117744" y="754067"/>
            <a:ext cx="7592025" cy="3200400"/>
          </a:xfrm>
        </p:spPr>
        <p:txBody>
          <a:bodyPr/>
          <a:lstStyle/>
          <a:p>
            <a:pPr marL="0" indent="0">
              <a:buNone/>
            </a:pPr>
            <a:r>
              <a:rPr lang="en-US" b="1" dirty="0">
                <a:solidFill>
                  <a:srgbClr val="FF0000"/>
                </a:solidFill>
                <a:effectLst/>
                <a:latin typeface="champ"/>
              </a:rPr>
              <a:t>Not Like an Algebra Variable</a:t>
            </a:r>
          </a:p>
          <a:p>
            <a:r>
              <a:rPr lang="en-US" b="0" i="0" dirty="0">
                <a:solidFill>
                  <a:srgbClr val="333333"/>
                </a:solidFill>
                <a:effectLst/>
                <a:latin typeface="Verdana" panose="020B0604030504040204" pitchFamily="34" charset="0"/>
              </a:rPr>
              <a:t>In </a:t>
            </a:r>
            <a:r>
              <a:rPr lang="en-US" b="0" i="0" dirty="0">
                <a:effectLst/>
                <a:latin typeface="Verdana" panose="020B0604030504040204" pitchFamily="34" charset="0"/>
                <a:hlinkClick r:id="rId2"/>
              </a:rPr>
              <a:t>Algebra</a:t>
            </a:r>
            <a:r>
              <a:rPr lang="en-US" b="0" i="0" dirty="0">
                <a:solidFill>
                  <a:srgbClr val="333333"/>
                </a:solidFill>
                <a:effectLst/>
                <a:latin typeface="Verdana" panose="020B0604030504040204" pitchFamily="34" charset="0"/>
              </a:rPr>
              <a:t> a variable, like </a:t>
            </a: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is an unknown value</a:t>
            </a:r>
          </a:p>
          <a:p>
            <a:pPr marL="0" indent="0">
              <a:buNone/>
            </a:pPr>
            <a:endParaRPr lang="en-US" b="0" i="0" dirty="0">
              <a:solidFill>
                <a:srgbClr val="333333"/>
              </a:solidFill>
              <a:effectLst/>
              <a:latin typeface="Verdana" panose="020B0604030504040204" pitchFamily="34" charset="0"/>
            </a:endParaRPr>
          </a:p>
          <a:p>
            <a:pPr lvl="1"/>
            <a:r>
              <a:rPr lang="en-US" dirty="0">
                <a:solidFill>
                  <a:srgbClr val="333333"/>
                </a:solidFill>
                <a:latin typeface="Verdana" panose="020B0604030504040204" pitchFamily="34" charset="0"/>
              </a:rPr>
              <a:t>Example: x + 2 = 6</a:t>
            </a:r>
          </a:p>
          <a:p>
            <a:pPr lvl="2"/>
            <a:r>
              <a:rPr lang="en-US" b="0" i="0" dirty="0">
                <a:solidFill>
                  <a:srgbClr val="333333"/>
                </a:solidFill>
                <a:effectLst/>
                <a:latin typeface="Verdana" panose="020B0604030504040204" pitchFamily="34" charset="0"/>
              </a:rPr>
              <a:t>In this case we can find that x=4</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But a Random Variable is different ...</a:t>
            </a:r>
          </a:p>
          <a:p>
            <a:pPr lvl="1"/>
            <a:r>
              <a:rPr lang="en-US" b="0" i="0" dirty="0">
                <a:solidFill>
                  <a:srgbClr val="333333"/>
                </a:solidFill>
                <a:effectLst/>
                <a:latin typeface="Verdana" panose="020B0604030504040204" pitchFamily="34" charset="0"/>
              </a:rPr>
              <a:t>A Random Variable has a whole set of values and it could take on any of those values, randomly.</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Example: X = {0, 1, 2, 3}</a:t>
            </a:r>
          </a:p>
          <a:p>
            <a:pPr lvl="2"/>
            <a:r>
              <a:rPr lang="en-US" b="0" i="0" dirty="0">
                <a:solidFill>
                  <a:srgbClr val="333333"/>
                </a:solidFill>
                <a:effectLst/>
                <a:latin typeface="Verdana" panose="020B0604030504040204" pitchFamily="34" charset="0"/>
              </a:rPr>
              <a:t>X could be 0, 1, 2, or 3 randomly.</a:t>
            </a:r>
          </a:p>
          <a:p>
            <a:pPr lvl="2"/>
            <a:r>
              <a:rPr lang="en-US" b="0" i="0" dirty="0">
                <a:solidFill>
                  <a:srgbClr val="333333"/>
                </a:solidFill>
                <a:effectLst/>
                <a:latin typeface="Verdana" panose="020B0604030504040204" pitchFamily="34" charset="0"/>
              </a:rPr>
              <a:t>And they might each have a different probability.</a:t>
            </a:r>
          </a:p>
          <a:p>
            <a:pPr lvl="1"/>
            <a:endParaRPr lang="en-US" dirty="0">
              <a:solidFill>
                <a:srgbClr val="333333"/>
              </a:solidFill>
              <a:latin typeface="Verdana" panose="020B0604030504040204" pitchFamily="34" charset="0"/>
            </a:endParaRPr>
          </a:p>
          <a:p>
            <a:pPr lvl="1"/>
            <a:endParaRPr lang="en-US" dirty="0">
              <a:solidFill>
                <a:srgbClr val="333333"/>
              </a:solidFill>
              <a:latin typeface="Verdana" panose="020B0604030504040204" pitchFamily="34" charset="0"/>
            </a:endParaRPr>
          </a:p>
          <a:p>
            <a:pPr lvl="1"/>
            <a:endParaRPr lang="en-US" dirty="0">
              <a:solidFill>
                <a:srgbClr val="333333"/>
              </a:solidFill>
              <a:latin typeface="Verdana" panose="020B0604030504040204" pitchFamily="34" charset="0"/>
            </a:endParaRPr>
          </a:p>
          <a:p>
            <a:pPr lvl="1"/>
            <a:endParaRPr lang="en-US" dirty="0"/>
          </a:p>
        </p:txBody>
      </p:sp>
    </p:spTree>
    <p:extLst>
      <p:ext uri="{BB962C8B-B14F-4D97-AF65-F5344CB8AC3E}">
        <p14:creationId xmlns:p14="http://schemas.microsoft.com/office/powerpoint/2010/main" val="3190387872"/>
      </p:ext>
    </p:extLst>
  </p:cSld>
  <p:clrMapOvr>
    <a:masterClrMapping/>
  </p:clrMapOvr>
  <p:transition spd="med">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0C86-6EF2-42D9-AD35-A59BE45030B1}"/>
              </a:ext>
            </a:extLst>
          </p:cNvPr>
          <p:cNvSpPr>
            <a:spLocks noGrp="1"/>
          </p:cNvSpPr>
          <p:nvPr>
            <p:ph type="title"/>
          </p:nvPr>
        </p:nvSpPr>
        <p:spPr>
          <a:xfrm>
            <a:off x="0" y="0"/>
            <a:ext cx="4295219" cy="640080"/>
          </a:xfrm>
        </p:spPr>
        <p:txBody>
          <a:bodyPr/>
          <a:lstStyle/>
          <a:p>
            <a:r>
              <a:rPr lang="en-US" dirty="0"/>
              <a:t>Sample Space</a:t>
            </a:r>
          </a:p>
        </p:txBody>
      </p:sp>
      <p:sp>
        <p:nvSpPr>
          <p:cNvPr id="3" name="Content Placeholder 2">
            <a:extLst>
              <a:ext uri="{FF2B5EF4-FFF2-40B4-BE49-F238E27FC236}">
                <a16:creationId xmlns:a16="http://schemas.microsoft.com/office/drawing/2014/main" id="{D509752D-5C17-4DF1-8520-6E7BAEE564B0}"/>
              </a:ext>
            </a:extLst>
          </p:cNvPr>
          <p:cNvSpPr>
            <a:spLocks noGrp="1"/>
          </p:cNvSpPr>
          <p:nvPr>
            <p:ph sz="half" idx="13"/>
          </p:nvPr>
        </p:nvSpPr>
        <p:spPr>
          <a:xfrm>
            <a:off x="124007" y="791645"/>
            <a:ext cx="8431269" cy="3200400"/>
          </a:xfrm>
        </p:spPr>
        <p:txBody>
          <a:bodyPr/>
          <a:lstStyle/>
          <a:p>
            <a:r>
              <a:rPr lang="en-US" dirty="0"/>
              <a:t>A Random Variable's set of values is the Sample Space.</a:t>
            </a:r>
          </a:p>
          <a:p>
            <a:r>
              <a:rPr lang="en-US" dirty="0"/>
              <a:t>Ex : Throw a dice once</a:t>
            </a:r>
          </a:p>
          <a:p>
            <a:pPr marL="0" indent="0">
              <a:buNone/>
            </a:pPr>
            <a:endParaRPr lang="en-US" dirty="0"/>
          </a:p>
          <a:p>
            <a:pPr lvl="1"/>
            <a:r>
              <a:rPr lang="en-US" b="0" i="0" dirty="0">
                <a:solidFill>
                  <a:srgbClr val="333333"/>
                </a:solidFill>
                <a:effectLst/>
                <a:latin typeface="Verdana" panose="020B0604030504040204" pitchFamily="34" charset="0"/>
              </a:rPr>
              <a:t>Random Variable </a:t>
            </a: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 </a:t>
            </a:r>
            <a:endParaRPr lang="en-US" dirty="0"/>
          </a:p>
        </p:txBody>
      </p:sp>
      <p:pic>
        <p:nvPicPr>
          <p:cNvPr id="5" name="Picture 4" descr="A close up of a dice&#10;&#10;Description automatically generated with medium confidence">
            <a:extLst>
              <a:ext uri="{FF2B5EF4-FFF2-40B4-BE49-F238E27FC236}">
                <a16:creationId xmlns:a16="http://schemas.microsoft.com/office/drawing/2014/main" id="{DF364605-096B-46EF-AB6B-C408064A038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93144" y="1504139"/>
            <a:ext cx="3723380" cy="2786026"/>
          </a:xfrm>
          <a:prstGeom prst="rect">
            <a:avLst/>
          </a:prstGeom>
        </p:spPr>
      </p:pic>
    </p:spTree>
    <p:extLst>
      <p:ext uri="{BB962C8B-B14F-4D97-AF65-F5344CB8AC3E}">
        <p14:creationId xmlns:p14="http://schemas.microsoft.com/office/powerpoint/2010/main" val="3826745495"/>
      </p:ext>
    </p:extLst>
  </p:cSld>
  <p:clrMapOvr>
    <a:masterClrMapping/>
  </p:clrMapOvr>
  <p:transition spd="med">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9546-9706-4A9D-85B4-721535D7ED74}"/>
              </a:ext>
            </a:extLst>
          </p:cNvPr>
          <p:cNvSpPr>
            <a:spLocks noGrp="1"/>
          </p:cNvSpPr>
          <p:nvPr>
            <p:ph type="title"/>
          </p:nvPr>
        </p:nvSpPr>
        <p:spPr>
          <a:xfrm>
            <a:off x="0" y="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36C30D74-4857-4A22-A1F4-C5BD94F32E85}"/>
              </a:ext>
            </a:extLst>
          </p:cNvPr>
          <p:cNvSpPr>
            <a:spLocks noGrp="1"/>
          </p:cNvSpPr>
          <p:nvPr>
            <p:ph sz="half" idx="13"/>
          </p:nvPr>
        </p:nvSpPr>
        <p:spPr>
          <a:xfrm>
            <a:off x="105219" y="665891"/>
            <a:ext cx="7723548" cy="930684"/>
          </a:xfrm>
        </p:spPr>
        <p:txBody>
          <a:bodyPr/>
          <a:lstStyle/>
          <a:p>
            <a:pPr algn="l"/>
            <a:r>
              <a:rPr lang="en-US" b="0" i="0" dirty="0">
                <a:solidFill>
                  <a:srgbClr val="333333"/>
                </a:solidFill>
                <a:effectLst/>
                <a:latin typeface="Verdana" panose="020B0604030504040204" pitchFamily="34" charset="0"/>
              </a:rPr>
              <a:t>We can show the probability of any one value using this style:</a:t>
            </a:r>
          </a:p>
          <a:p>
            <a:pPr lvl="3"/>
            <a:endParaRPr lang="en-US" dirty="0">
              <a:solidFill>
                <a:srgbClr val="333333"/>
              </a:solidFill>
              <a:latin typeface="Verdana" panose="020B0604030504040204" pitchFamily="34" charset="0"/>
            </a:endParaRPr>
          </a:p>
          <a:p>
            <a:pPr marL="1371600" lvl="4" indent="0">
              <a:buNone/>
            </a:pPr>
            <a:r>
              <a:rPr lang="en-US" sz="1400" dirty="0">
                <a:solidFill>
                  <a:schemeClr val="bg1"/>
                </a:solidFill>
                <a:latin typeface="Verdana" panose="020B0604030504040204" pitchFamily="34" charset="0"/>
                <a:cs typeface="Arial" panose="020B0604020202020204" pitchFamily="34" charset="0"/>
              </a:rPr>
              <a:t>P(X = value) = probability of that value</a:t>
            </a:r>
          </a:p>
          <a:p>
            <a:pPr marL="1371600" lvl="4" indent="0">
              <a:buNone/>
            </a:pPr>
            <a:endParaRPr lang="en-US" dirty="0">
              <a:latin typeface="Verdana" panose="020B0604030504040204" pitchFamily="34" charset="0"/>
            </a:endParaRPr>
          </a:p>
          <a:p>
            <a:pPr marL="1371600" lvl="4" indent="0">
              <a:buNone/>
            </a:pPr>
            <a:endParaRPr lang="en-US" b="0" i="0" dirty="0">
              <a:effectLst/>
              <a:latin typeface="Verdana" panose="020B0604030504040204" pitchFamily="34" charset="0"/>
            </a:endParaRPr>
          </a:p>
          <a:p>
            <a:pPr marL="1371600" lvl="4" indent="0">
              <a:buNone/>
            </a:pPr>
            <a:endParaRPr lang="en-US" b="0" i="0" dirty="0">
              <a:effectLst/>
              <a:latin typeface="Verdana" panose="020B0604030504040204" pitchFamily="34" charset="0"/>
            </a:endParaRPr>
          </a:p>
          <a:p>
            <a:endParaRPr lang="en-US" dirty="0"/>
          </a:p>
        </p:txBody>
      </p:sp>
      <p:sp>
        <p:nvSpPr>
          <p:cNvPr id="4" name="TextBox 3">
            <a:extLst>
              <a:ext uri="{FF2B5EF4-FFF2-40B4-BE49-F238E27FC236}">
                <a16:creationId xmlns:a16="http://schemas.microsoft.com/office/drawing/2014/main" id="{7B05C952-4CFC-4F44-A4A8-14749D9EE107}"/>
              </a:ext>
            </a:extLst>
          </p:cNvPr>
          <p:cNvSpPr txBox="1"/>
          <p:nvPr/>
        </p:nvSpPr>
        <p:spPr>
          <a:xfrm>
            <a:off x="105219" y="1572016"/>
            <a:ext cx="7141088" cy="523220"/>
          </a:xfrm>
          <a:prstGeom prst="rect">
            <a:avLst/>
          </a:prstGeom>
          <a:noFill/>
        </p:spPr>
        <p:txBody>
          <a:bodyPr wrap="square" rtlCol="0">
            <a:spAutoFit/>
          </a:bodyPr>
          <a:lstStyle/>
          <a:p>
            <a:pPr>
              <a:spcBef>
                <a:spcPts val="0"/>
              </a:spcBef>
              <a:spcAft>
                <a:spcPts val="0"/>
              </a:spcAft>
              <a:buClr>
                <a:schemeClr val="bg1"/>
              </a:buClr>
            </a:pPr>
            <a:r>
              <a:rPr lang="en-US" sz="1400" b="1" i="0" dirty="0">
                <a:solidFill>
                  <a:srgbClr val="333333"/>
                </a:solidFill>
                <a:effectLst/>
                <a:latin typeface="Verdana" panose="020B0604030504040204" pitchFamily="34" charset="0"/>
              </a:rPr>
              <a:t>Example (continued): Throw a die once</a:t>
            </a:r>
          </a:p>
          <a:p>
            <a:pPr>
              <a:spcBef>
                <a:spcPts val="0"/>
              </a:spcBef>
              <a:spcAft>
                <a:spcPts val="0"/>
              </a:spcAft>
              <a:buClr>
                <a:schemeClr val="bg1"/>
              </a:buClr>
            </a:pPr>
            <a:endParaRPr lang="en-US" sz="1400" dirty="0" err="1">
              <a:solidFill>
                <a:schemeClr val="bg2"/>
              </a:solidFill>
              <a:latin typeface="+mn-lt"/>
            </a:endParaRPr>
          </a:p>
        </p:txBody>
      </p:sp>
      <p:sp>
        <p:nvSpPr>
          <p:cNvPr id="5" name="TextBox 4">
            <a:extLst>
              <a:ext uri="{FF2B5EF4-FFF2-40B4-BE49-F238E27FC236}">
                <a16:creationId xmlns:a16="http://schemas.microsoft.com/office/drawing/2014/main" id="{CF6C7415-39BF-48B3-A331-D80E7925995E}"/>
              </a:ext>
            </a:extLst>
          </p:cNvPr>
          <p:cNvSpPr txBox="1"/>
          <p:nvPr/>
        </p:nvSpPr>
        <p:spPr>
          <a:xfrm>
            <a:off x="244257" y="1962828"/>
            <a:ext cx="5661765" cy="2339102"/>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X = {1, 2, 3, 4, 5, 6}</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In this case they are all equally likely, so the probability of any one is 1/6</a:t>
            </a:r>
          </a:p>
          <a:p>
            <a:pPr algn="l"/>
            <a:endParaRPr lang="en-US" sz="11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1)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2)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3)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4)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5)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6) = 1/6</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Note that the sum of the probabilities = </a:t>
            </a:r>
            <a:r>
              <a:rPr lang="en-US" sz="1100" b="1" i="0" dirty="0">
                <a:solidFill>
                  <a:srgbClr val="333333"/>
                </a:solidFill>
                <a:effectLst/>
                <a:latin typeface="Verdana" panose="020B0604030504040204" pitchFamily="34" charset="0"/>
              </a:rPr>
              <a:t>1</a:t>
            </a:r>
            <a:r>
              <a:rPr lang="en-US" sz="1100" b="0" i="0" dirty="0">
                <a:solidFill>
                  <a:srgbClr val="333333"/>
                </a:solidFill>
                <a:effectLst/>
                <a:latin typeface="Verdana" panose="020B0604030504040204" pitchFamily="34" charset="0"/>
              </a:rPr>
              <a:t>, as it should be.</a:t>
            </a:r>
          </a:p>
          <a:p>
            <a:pPr>
              <a:spcBef>
                <a:spcPts val="0"/>
              </a:spcBef>
              <a:spcAft>
                <a:spcPts val="0"/>
              </a:spcAft>
              <a:buClr>
                <a:schemeClr val="bg1"/>
              </a:buClr>
            </a:pPr>
            <a:endParaRPr lang="en-US" sz="1400" dirty="0" err="1">
              <a:solidFill>
                <a:schemeClr val="bg2"/>
              </a:solidFill>
              <a:latin typeface="+mn-lt"/>
            </a:endParaRPr>
          </a:p>
        </p:txBody>
      </p:sp>
      <p:pic>
        <p:nvPicPr>
          <p:cNvPr id="7" name="Picture 6" descr="A close up of a dice&#10;&#10;Description automatically generated with medium confidence">
            <a:extLst>
              <a:ext uri="{FF2B5EF4-FFF2-40B4-BE49-F238E27FC236}">
                <a16:creationId xmlns:a16="http://schemas.microsoft.com/office/drawing/2014/main" id="{793A5AAE-7B73-4D34-A2B8-6AC4751C2E6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6022" y="2384899"/>
            <a:ext cx="2174893" cy="1627368"/>
          </a:xfrm>
          <a:prstGeom prst="rect">
            <a:avLst/>
          </a:prstGeom>
        </p:spPr>
      </p:pic>
    </p:spTree>
    <p:extLst>
      <p:ext uri="{BB962C8B-B14F-4D97-AF65-F5344CB8AC3E}">
        <p14:creationId xmlns:p14="http://schemas.microsoft.com/office/powerpoint/2010/main" val="3651491739"/>
      </p:ext>
    </p:extLst>
  </p:cSld>
  <p:clrMapOvr>
    <a:masterClrMapping/>
  </p:clrMapOvr>
  <p:transition spd="med">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C428-BF25-4414-957E-3C43A94B1691}"/>
              </a:ext>
            </a:extLst>
          </p:cNvPr>
          <p:cNvSpPr>
            <a:spLocks noGrp="1"/>
          </p:cNvSpPr>
          <p:nvPr>
            <p:ph type="title"/>
          </p:nvPr>
        </p:nvSpPr>
        <p:spPr>
          <a:xfrm>
            <a:off x="0" y="22860"/>
            <a:ext cx="8000391" cy="640080"/>
          </a:xfrm>
        </p:spPr>
        <p:txBody>
          <a:bodyPr/>
          <a:lstStyle/>
          <a:p>
            <a:r>
              <a:rPr lang="en-US" dirty="0"/>
              <a:t>Probability - Continued</a:t>
            </a:r>
          </a:p>
        </p:txBody>
      </p:sp>
      <p:sp>
        <p:nvSpPr>
          <p:cNvPr id="3" name="Content Placeholder 2">
            <a:extLst>
              <a:ext uri="{FF2B5EF4-FFF2-40B4-BE49-F238E27FC236}">
                <a16:creationId xmlns:a16="http://schemas.microsoft.com/office/drawing/2014/main" id="{35EADB4C-D732-46A9-988C-E85EDAE7DC34}"/>
              </a:ext>
            </a:extLst>
          </p:cNvPr>
          <p:cNvSpPr>
            <a:spLocks noGrp="1"/>
          </p:cNvSpPr>
          <p:nvPr>
            <p:ph sz="half" idx="13"/>
          </p:nvPr>
        </p:nvSpPr>
        <p:spPr>
          <a:xfrm>
            <a:off x="48851" y="662940"/>
            <a:ext cx="5306026" cy="3200400"/>
          </a:xfrm>
        </p:spPr>
        <p:txBody>
          <a:bodyPr>
            <a:normAutofit/>
          </a:bodyPr>
          <a:lstStyle/>
          <a:p>
            <a:pPr marL="0" indent="0">
              <a:buNone/>
            </a:pPr>
            <a:r>
              <a:rPr lang="en-US" b="1" dirty="0"/>
              <a:t>Example: How many heads when we toss 3 coins?</a:t>
            </a:r>
          </a:p>
          <a:p>
            <a:r>
              <a:rPr lang="en-US" dirty="0"/>
              <a:t>X = "The number of Heads" is the Random Variable.</a:t>
            </a:r>
          </a:p>
          <a:p>
            <a:r>
              <a:rPr lang="en-US" dirty="0"/>
              <a:t>In this case, there could be 0 Heads (if all the coins land Tails up), 1 Head, 2 Heads or 3 Heads.</a:t>
            </a:r>
          </a:p>
          <a:p>
            <a:r>
              <a:rPr lang="en-US" dirty="0"/>
              <a:t>So, the Sample Space = {0, 1, 2, 3}</a:t>
            </a:r>
          </a:p>
          <a:p>
            <a:r>
              <a:rPr lang="en-US" dirty="0"/>
              <a:t>But this time the outcomes are NOT all equally likely.</a:t>
            </a:r>
          </a:p>
          <a:p>
            <a:r>
              <a:rPr lang="en-US" dirty="0"/>
              <a:t>The three coins can land in eight possible ways:</a:t>
            </a:r>
          </a:p>
        </p:txBody>
      </p:sp>
      <p:pic>
        <p:nvPicPr>
          <p:cNvPr id="7" name="Picture 6">
            <a:extLst>
              <a:ext uri="{FF2B5EF4-FFF2-40B4-BE49-F238E27FC236}">
                <a16:creationId xmlns:a16="http://schemas.microsoft.com/office/drawing/2014/main" id="{584268B2-2C9B-4B7F-8809-62912C5FA4D4}"/>
              </a:ext>
            </a:extLst>
          </p:cNvPr>
          <p:cNvPicPr>
            <a:picLocks noChangeAspect="1"/>
          </p:cNvPicPr>
          <p:nvPr/>
        </p:nvPicPr>
        <p:blipFill>
          <a:blip r:embed="rId2"/>
          <a:stretch>
            <a:fillRect/>
          </a:stretch>
        </p:blipFill>
        <p:spPr>
          <a:xfrm>
            <a:off x="6461254" y="1258866"/>
            <a:ext cx="1905327" cy="3861774"/>
          </a:xfrm>
          <a:prstGeom prst="rect">
            <a:avLst/>
          </a:prstGeom>
        </p:spPr>
      </p:pic>
      <p:sp>
        <p:nvSpPr>
          <p:cNvPr id="8" name="TextBox 7">
            <a:extLst>
              <a:ext uri="{FF2B5EF4-FFF2-40B4-BE49-F238E27FC236}">
                <a16:creationId xmlns:a16="http://schemas.microsoft.com/office/drawing/2014/main" id="{20E2614F-18E1-47BF-9F2E-8FDCA666A8BB}"/>
              </a:ext>
            </a:extLst>
          </p:cNvPr>
          <p:cNvSpPr txBox="1"/>
          <p:nvPr/>
        </p:nvSpPr>
        <p:spPr>
          <a:xfrm>
            <a:off x="6237962" y="853704"/>
            <a:ext cx="221084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296BC2"/>
                </a:solidFill>
                <a:effectLst/>
                <a:latin typeface="Verdana" panose="020B0604030504040204" pitchFamily="34" charset="0"/>
              </a:rPr>
              <a:t>X =  "Number of Heads"</a:t>
            </a:r>
            <a:endParaRPr lang="en-US" sz="1400" dirty="0">
              <a:solidFill>
                <a:schemeClr val="bg2"/>
              </a:solidFill>
              <a:latin typeface="+mn-lt"/>
            </a:endParaRPr>
          </a:p>
        </p:txBody>
      </p:sp>
      <p:sp>
        <p:nvSpPr>
          <p:cNvPr id="9" name="Arrow: Right 8">
            <a:extLst>
              <a:ext uri="{FF2B5EF4-FFF2-40B4-BE49-F238E27FC236}">
                <a16:creationId xmlns:a16="http://schemas.microsoft.com/office/drawing/2014/main" id="{10FDD0E1-2586-4A27-9BD3-DE6F123F9AC5}"/>
              </a:ext>
            </a:extLst>
          </p:cNvPr>
          <p:cNvSpPr/>
          <p:nvPr/>
        </p:nvSpPr>
        <p:spPr>
          <a:xfrm>
            <a:off x="4208745" y="2698184"/>
            <a:ext cx="2116899" cy="252869"/>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0D29ABF0-EE4C-4814-8AAE-C67AFCE43760}"/>
              </a:ext>
            </a:extLst>
          </p:cNvPr>
          <p:cNvSpPr txBox="1"/>
          <p:nvPr/>
        </p:nvSpPr>
        <p:spPr>
          <a:xfrm>
            <a:off x="156574" y="3377882"/>
            <a:ext cx="6169069" cy="1492716"/>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Looking at the table we see just 1 case of Three Heads, but 3 cases of Two Heads, 3 cases of One Head, and 1 case of Zero Heads. So:.</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P(X = 3) = 1/8</a:t>
            </a:r>
          </a:p>
          <a:p>
            <a:pPr algn="l"/>
            <a:r>
              <a:rPr lang="en-US" sz="1100" b="0" i="0" dirty="0">
                <a:solidFill>
                  <a:srgbClr val="333333"/>
                </a:solidFill>
                <a:effectLst/>
                <a:latin typeface="Verdana" panose="020B0604030504040204" pitchFamily="34" charset="0"/>
              </a:rPr>
              <a:t>P(X = 2) = 3/8</a:t>
            </a:r>
          </a:p>
          <a:p>
            <a:pPr algn="l"/>
            <a:r>
              <a:rPr lang="en-US" sz="1100" b="0" i="0" dirty="0">
                <a:solidFill>
                  <a:srgbClr val="333333"/>
                </a:solidFill>
                <a:effectLst/>
                <a:latin typeface="Verdana" panose="020B0604030504040204" pitchFamily="34" charset="0"/>
              </a:rPr>
              <a:t>P(X = 1) = 3/8</a:t>
            </a:r>
          </a:p>
          <a:p>
            <a:pPr algn="l"/>
            <a:r>
              <a:rPr lang="en-US" sz="1100" b="0" i="0" dirty="0">
                <a:solidFill>
                  <a:srgbClr val="333333"/>
                </a:solidFill>
                <a:effectLst/>
                <a:latin typeface="Verdana" panose="020B0604030504040204" pitchFamily="34" charset="0"/>
              </a:rPr>
              <a:t>P(X = 0) = 1/8</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609554052"/>
      </p:ext>
    </p:extLst>
  </p:cSld>
  <p:clrMapOvr>
    <a:masterClrMapping/>
  </p:clrMapOvr>
  <p:transition spd="med">
    <p:wipe dir="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3905-3DDD-49FC-A037-D98D8EC26E77}"/>
              </a:ext>
            </a:extLst>
          </p:cNvPr>
          <p:cNvSpPr>
            <a:spLocks noGrp="1"/>
          </p:cNvSpPr>
          <p:nvPr>
            <p:ph type="title"/>
          </p:nvPr>
        </p:nvSpPr>
        <p:spPr>
          <a:xfrm>
            <a:off x="0" y="0"/>
            <a:ext cx="7161147" cy="640080"/>
          </a:xfrm>
        </p:spPr>
        <p:txBody>
          <a:bodyPr/>
          <a:lstStyle/>
          <a:p>
            <a:r>
              <a:rPr lang="en-US" dirty="0"/>
              <a:t>Random Variable – Discrete data</a:t>
            </a:r>
          </a:p>
        </p:txBody>
      </p:sp>
      <p:sp>
        <p:nvSpPr>
          <p:cNvPr id="3" name="Content Placeholder 2">
            <a:extLst>
              <a:ext uri="{FF2B5EF4-FFF2-40B4-BE49-F238E27FC236}">
                <a16:creationId xmlns:a16="http://schemas.microsoft.com/office/drawing/2014/main" id="{80BD8A89-D4BB-459A-A464-A6D6E62C8A48}"/>
              </a:ext>
            </a:extLst>
          </p:cNvPr>
          <p:cNvSpPr>
            <a:spLocks noGrp="1"/>
          </p:cNvSpPr>
          <p:nvPr>
            <p:ph sz="half" idx="13"/>
          </p:nvPr>
        </p:nvSpPr>
        <p:spPr>
          <a:xfrm>
            <a:off x="255531" y="971550"/>
            <a:ext cx="7510606" cy="3200400"/>
          </a:xfrm>
        </p:spPr>
        <p:txBody>
          <a:bodyPr/>
          <a:lstStyle/>
          <a:p>
            <a:r>
              <a:rPr lang="en-US" dirty="0"/>
              <a:t>Type of Random Variables</a:t>
            </a:r>
          </a:p>
          <a:p>
            <a:r>
              <a:rPr lang="en-US" dirty="0"/>
              <a:t>Discrete Data can only take certain values (such as 1,2,3,4,5)</a:t>
            </a:r>
          </a:p>
          <a:p>
            <a:r>
              <a:rPr lang="en-US" dirty="0"/>
              <a:t>Discrete data is counted</a:t>
            </a:r>
          </a:p>
          <a:p>
            <a:endParaRPr lang="en-US" dirty="0"/>
          </a:p>
          <a:p>
            <a:r>
              <a:rPr lang="en-US" dirty="0"/>
              <a:t>Example 1:</a:t>
            </a:r>
          </a:p>
          <a:p>
            <a:endParaRPr lang="en-US" dirty="0"/>
          </a:p>
          <a:p>
            <a:endParaRPr lang="en-US" dirty="0"/>
          </a:p>
          <a:p>
            <a:r>
              <a:rPr lang="en-US" dirty="0"/>
              <a:t>Example 2 : </a:t>
            </a:r>
          </a:p>
        </p:txBody>
      </p:sp>
    </p:spTree>
    <p:extLst>
      <p:ext uri="{BB962C8B-B14F-4D97-AF65-F5344CB8AC3E}">
        <p14:creationId xmlns:p14="http://schemas.microsoft.com/office/powerpoint/2010/main" val="1870432331"/>
      </p:ext>
    </p:extLst>
  </p:cSld>
  <p:clrMapOvr>
    <a:masterClrMapping/>
  </p:clrMapOvr>
  <p:transition spd="med">
    <p:wipe dir="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AE41-7B26-4CA8-A659-8BDA8675EDA5}"/>
              </a:ext>
            </a:extLst>
          </p:cNvPr>
          <p:cNvSpPr>
            <a:spLocks noGrp="1"/>
          </p:cNvSpPr>
          <p:nvPr>
            <p:ph type="title"/>
          </p:nvPr>
        </p:nvSpPr>
        <p:spPr>
          <a:xfrm>
            <a:off x="0" y="22860"/>
            <a:ext cx="7674714" cy="640080"/>
          </a:xfrm>
        </p:spPr>
        <p:txBody>
          <a:bodyPr/>
          <a:lstStyle/>
          <a:p>
            <a:r>
              <a:rPr lang="en-US" dirty="0"/>
              <a:t>Random Variable – Continuous data</a:t>
            </a:r>
          </a:p>
        </p:txBody>
      </p:sp>
      <p:sp>
        <p:nvSpPr>
          <p:cNvPr id="3" name="Content Placeholder 2">
            <a:extLst>
              <a:ext uri="{FF2B5EF4-FFF2-40B4-BE49-F238E27FC236}">
                <a16:creationId xmlns:a16="http://schemas.microsoft.com/office/drawing/2014/main" id="{EE612399-F008-4C1A-B214-C3F21F098966}"/>
              </a:ext>
            </a:extLst>
          </p:cNvPr>
          <p:cNvSpPr>
            <a:spLocks noGrp="1"/>
          </p:cNvSpPr>
          <p:nvPr>
            <p:ph sz="half" idx="13"/>
          </p:nvPr>
        </p:nvSpPr>
        <p:spPr>
          <a:xfrm>
            <a:off x="174111" y="848012"/>
            <a:ext cx="8230853" cy="3200400"/>
          </a:xfrm>
        </p:spPr>
        <p:txBody>
          <a:bodyPr/>
          <a:lstStyle/>
          <a:p>
            <a:r>
              <a:rPr lang="en-US" b="0" i="0" dirty="0">
                <a:solidFill>
                  <a:srgbClr val="333333"/>
                </a:solidFill>
                <a:effectLst/>
                <a:latin typeface="Verdana" panose="020B0604030504040204" pitchFamily="34" charset="0"/>
              </a:rPr>
              <a:t>Continuous Data can take any value within a range (such as a person's height)</a:t>
            </a:r>
          </a:p>
          <a:p>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Examples : </a:t>
            </a:r>
          </a:p>
          <a:p>
            <a:endParaRPr lang="en-US" dirty="0"/>
          </a:p>
        </p:txBody>
      </p:sp>
    </p:spTree>
    <p:extLst>
      <p:ext uri="{BB962C8B-B14F-4D97-AF65-F5344CB8AC3E}">
        <p14:creationId xmlns:p14="http://schemas.microsoft.com/office/powerpoint/2010/main" val="284526087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9E3-33F8-45DD-9B54-B567FCE03CC1}"/>
              </a:ext>
            </a:extLst>
          </p:cNvPr>
          <p:cNvSpPr>
            <a:spLocks noGrp="1"/>
          </p:cNvSpPr>
          <p:nvPr>
            <p:ph type="title"/>
          </p:nvPr>
        </p:nvSpPr>
        <p:spPr>
          <a:xfrm>
            <a:off x="0" y="83996"/>
            <a:ext cx="7955280" cy="640080"/>
          </a:xfrm>
        </p:spPr>
        <p:txBody>
          <a:bodyPr/>
          <a:lstStyle/>
          <a:p>
            <a:r>
              <a:rPr lang="en-US" dirty="0"/>
              <a:t>Descriptive Statistics</a:t>
            </a:r>
          </a:p>
        </p:txBody>
      </p:sp>
      <p:sp>
        <p:nvSpPr>
          <p:cNvPr id="3" name="Content Placeholder 2">
            <a:extLst>
              <a:ext uri="{FF2B5EF4-FFF2-40B4-BE49-F238E27FC236}">
                <a16:creationId xmlns:a16="http://schemas.microsoft.com/office/drawing/2014/main" id="{C4821D91-408E-4E7F-A0CC-421C8F3872D1}"/>
              </a:ext>
            </a:extLst>
          </p:cNvPr>
          <p:cNvSpPr>
            <a:spLocks noGrp="1"/>
          </p:cNvSpPr>
          <p:nvPr>
            <p:ph sz="half" idx="13"/>
          </p:nvPr>
        </p:nvSpPr>
        <p:spPr>
          <a:xfrm>
            <a:off x="55113" y="765568"/>
            <a:ext cx="8481373" cy="1218782"/>
          </a:xfrm>
        </p:spPr>
        <p:txBody>
          <a:bodyPr>
            <a:noAutofit/>
          </a:bodyPr>
          <a:lstStyle/>
          <a:p>
            <a:r>
              <a:rPr lang="en-US" dirty="0">
                <a:solidFill>
                  <a:schemeClr val="bg2">
                    <a:lumMod val="50000"/>
                    <a:lumOff val="50000"/>
                  </a:schemeClr>
                </a:solidFill>
              </a:rPr>
              <a:t>Descriptive statistics is a term given to the analysis of data that helps to describe, show and summarize data in a meaningful way. It is a simple way to describe our data.</a:t>
            </a:r>
          </a:p>
          <a:p>
            <a:r>
              <a:rPr lang="en-US" dirty="0">
                <a:solidFill>
                  <a:schemeClr val="bg2">
                    <a:lumMod val="50000"/>
                    <a:lumOff val="50000"/>
                  </a:schemeClr>
                </a:solidFill>
              </a:rPr>
              <a:t> Descriptive statistics is very important to present our raw data in effective/meaningful way using numerical calculations or graphs or tables. This type of statistics is applied on already known data.</a:t>
            </a:r>
          </a:p>
          <a:p>
            <a:r>
              <a:rPr lang="en-US" dirty="0">
                <a:solidFill>
                  <a:schemeClr val="bg2">
                    <a:lumMod val="50000"/>
                    <a:lumOff val="50000"/>
                  </a:schemeClr>
                </a:solidFill>
              </a:rPr>
              <a:t>Types of Descriptive Statistics</a:t>
            </a:r>
          </a:p>
          <a:p>
            <a:pPr lvl="1"/>
            <a:r>
              <a:rPr lang="en-US" sz="1400" dirty="0">
                <a:solidFill>
                  <a:schemeClr val="bg2">
                    <a:lumMod val="50000"/>
                    <a:lumOff val="50000"/>
                  </a:schemeClr>
                </a:solidFill>
              </a:rPr>
              <a:t>Measure of Central tendency</a:t>
            </a:r>
          </a:p>
          <a:p>
            <a:pPr lvl="1"/>
            <a:r>
              <a:rPr lang="en-US" sz="1400" dirty="0">
                <a:solidFill>
                  <a:schemeClr val="bg2">
                    <a:lumMod val="50000"/>
                    <a:lumOff val="50000"/>
                  </a:schemeClr>
                </a:solidFill>
              </a:rPr>
              <a:t>Measure of Variability</a:t>
            </a:r>
          </a:p>
          <a:p>
            <a:pPr lvl="1"/>
            <a:endParaRPr lang="en-US" sz="1400" dirty="0">
              <a:solidFill>
                <a:schemeClr val="bg2">
                  <a:lumMod val="50000"/>
                  <a:lumOff val="50000"/>
                </a:schemeClr>
              </a:solidFill>
            </a:endParaRP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A5F33009-BB40-478D-B2AE-ADDA39C6592A}"/>
              </a:ext>
            </a:extLst>
          </p:cNvPr>
          <p:cNvPicPr>
            <a:picLocks noChangeAspect="1"/>
          </p:cNvPicPr>
          <p:nvPr/>
        </p:nvPicPr>
        <p:blipFill>
          <a:blip r:embed="rId2"/>
          <a:stretch>
            <a:fillRect/>
          </a:stretch>
        </p:blipFill>
        <p:spPr>
          <a:xfrm>
            <a:off x="3357817" y="2108705"/>
            <a:ext cx="4597463" cy="1675599"/>
          </a:xfrm>
          <a:prstGeom prst="rect">
            <a:avLst/>
          </a:prstGeom>
        </p:spPr>
      </p:pic>
      <p:sp>
        <p:nvSpPr>
          <p:cNvPr id="4" name="Rectangle 3">
            <a:extLst>
              <a:ext uri="{FF2B5EF4-FFF2-40B4-BE49-F238E27FC236}">
                <a16:creationId xmlns:a16="http://schemas.microsoft.com/office/drawing/2014/main" id="{E7D97A91-589E-4FF7-B191-1179B210D296}"/>
              </a:ext>
            </a:extLst>
          </p:cNvPr>
          <p:cNvSpPr/>
          <p:nvPr/>
        </p:nvSpPr>
        <p:spPr>
          <a:xfrm>
            <a:off x="6568322" y="3517996"/>
            <a:ext cx="551433" cy="167525"/>
          </a:xfrm>
          <a:prstGeom prst="rect">
            <a:avLst/>
          </a:prstGeom>
          <a:solidFill>
            <a:schemeClr val="tx2"/>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TextBox 4">
            <a:extLst>
              <a:ext uri="{FF2B5EF4-FFF2-40B4-BE49-F238E27FC236}">
                <a16:creationId xmlns:a16="http://schemas.microsoft.com/office/drawing/2014/main" id="{2717AC45-F872-450C-BBDC-D605C3F757A6}"/>
              </a:ext>
            </a:extLst>
          </p:cNvPr>
          <p:cNvSpPr txBox="1"/>
          <p:nvPr/>
        </p:nvSpPr>
        <p:spPr>
          <a:xfrm>
            <a:off x="6484561" y="3446994"/>
            <a:ext cx="1270388" cy="477054"/>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accent2">
                    <a:lumMod val="75000"/>
                  </a:schemeClr>
                </a:solidFill>
                <a:latin typeface="+mn-lt"/>
              </a:rPr>
              <a:t>Variance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999464151"/>
      </p:ext>
    </p:extLst>
  </p:cSld>
  <p:clrMapOvr>
    <a:masterClrMapping/>
  </p:clrMapOvr>
  <p:transition spd="med">
    <p:wipe dir="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7CF4-92B7-4920-A71A-4B716323EDA4}"/>
              </a:ext>
            </a:extLst>
          </p:cNvPr>
          <p:cNvSpPr>
            <a:spLocks noGrp="1"/>
          </p:cNvSpPr>
          <p:nvPr>
            <p:ph type="title"/>
          </p:nvPr>
        </p:nvSpPr>
        <p:spPr>
          <a:xfrm>
            <a:off x="0" y="22860"/>
            <a:ext cx="4295219" cy="640080"/>
          </a:xfrm>
        </p:spPr>
        <p:txBody>
          <a:bodyPr/>
          <a:lstStyle/>
          <a:p>
            <a:r>
              <a:rPr lang="en-US" dirty="0"/>
              <a:t>Confidence Intervals</a:t>
            </a:r>
          </a:p>
        </p:txBody>
      </p:sp>
      <p:sp>
        <p:nvSpPr>
          <p:cNvPr id="3" name="Content Placeholder 2">
            <a:extLst>
              <a:ext uri="{FF2B5EF4-FFF2-40B4-BE49-F238E27FC236}">
                <a16:creationId xmlns:a16="http://schemas.microsoft.com/office/drawing/2014/main" id="{0C73159A-8F35-43F0-933D-2275023C268F}"/>
              </a:ext>
            </a:extLst>
          </p:cNvPr>
          <p:cNvSpPr>
            <a:spLocks noGrp="1"/>
          </p:cNvSpPr>
          <p:nvPr>
            <p:ph sz="half" idx="13"/>
          </p:nvPr>
        </p:nvSpPr>
        <p:spPr>
          <a:xfrm>
            <a:off x="61376" y="916905"/>
            <a:ext cx="8005386" cy="3200400"/>
          </a:xfrm>
        </p:spPr>
        <p:txBody>
          <a:bodyPr/>
          <a:lstStyle/>
          <a:p>
            <a:r>
              <a:rPr lang="en-US" b="0" i="0" dirty="0">
                <a:solidFill>
                  <a:srgbClr val="333333"/>
                </a:solidFill>
                <a:effectLst/>
                <a:latin typeface="Verdana" panose="020B0604030504040204" pitchFamily="34" charset="0"/>
              </a:rPr>
              <a:t>A Confidence Interval is a </a:t>
            </a:r>
            <a:r>
              <a:rPr lang="en-US" b="1" i="0" dirty="0">
                <a:solidFill>
                  <a:srgbClr val="333333"/>
                </a:solidFill>
                <a:effectLst/>
                <a:latin typeface="Verdana" panose="020B0604030504040204" pitchFamily="34" charset="0"/>
              </a:rPr>
              <a:t>range of values</a:t>
            </a:r>
            <a:r>
              <a:rPr lang="en-US" b="0" i="0" dirty="0">
                <a:solidFill>
                  <a:srgbClr val="333333"/>
                </a:solidFill>
                <a:effectLst/>
                <a:latin typeface="Verdana" panose="020B0604030504040204" pitchFamily="34" charset="0"/>
              </a:rPr>
              <a:t> we are fairly sure our </a:t>
            </a:r>
            <a:r>
              <a:rPr lang="en-US" b="1" i="0" dirty="0">
                <a:solidFill>
                  <a:srgbClr val="333333"/>
                </a:solidFill>
                <a:effectLst/>
                <a:latin typeface="Verdana" panose="020B0604030504040204" pitchFamily="34" charset="0"/>
              </a:rPr>
              <a:t>true value</a:t>
            </a:r>
            <a:r>
              <a:rPr lang="en-US" b="0" i="0" dirty="0">
                <a:solidFill>
                  <a:srgbClr val="333333"/>
                </a:solidFill>
                <a:effectLst/>
                <a:latin typeface="Verdana" panose="020B0604030504040204" pitchFamily="34" charset="0"/>
              </a:rPr>
              <a:t> lies in.</a:t>
            </a:r>
          </a:p>
          <a:p>
            <a:endParaRPr lang="en-US" dirty="0">
              <a:solidFill>
                <a:srgbClr val="333333"/>
              </a:solidFill>
              <a:latin typeface="Verdana" panose="020B0604030504040204" pitchFamily="34" charset="0"/>
            </a:endParaRPr>
          </a:p>
          <a:p>
            <a:pPr algn="l"/>
            <a:r>
              <a:rPr lang="en-US" b="0" i="0" dirty="0">
                <a:effectLst/>
                <a:latin typeface="Verdana" panose="020B0604030504040204" pitchFamily="34" charset="0"/>
              </a:rPr>
              <a:t>Example: Average Height</a:t>
            </a:r>
          </a:p>
          <a:p>
            <a:pPr marL="0" indent="0" algn="l">
              <a:buNone/>
            </a:pPr>
            <a:endParaRPr lang="en-US" b="0" i="0" dirty="0">
              <a:effectLst/>
              <a:latin typeface="Verdana" panose="020B0604030504040204" pitchFamily="34" charset="0"/>
            </a:endParaRPr>
          </a:p>
          <a:p>
            <a:pPr lvl="1"/>
            <a:r>
              <a:rPr lang="en-US" b="0" i="0" dirty="0">
                <a:solidFill>
                  <a:srgbClr val="333333"/>
                </a:solidFill>
                <a:effectLst/>
                <a:latin typeface="Verdana" panose="020B0604030504040204" pitchFamily="34" charset="0"/>
              </a:rPr>
              <a:t>We measure the heights of </a:t>
            </a:r>
            <a:r>
              <a:rPr lang="en-US" b="1" i="0" dirty="0">
                <a:solidFill>
                  <a:srgbClr val="333333"/>
                </a:solidFill>
                <a:effectLst/>
                <a:latin typeface="Verdana" panose="020B0604030504040204" pitchFamily="34" charset="0"/>
              </a:rPr>
              <a:t>40</a:t>
            </a:r>
            <a:r>
              <a:rPr lang="en-US" b="0" i="0" dirty="0">
                <a:solidFill>
                  <a:srgbClr val="333333"/>
                </a:solidFill>
                <a:effectLst/>
                <a:latin typeface="Verdana" panose="020B0604030504040204" pitchFamily="34" charset="0"/>
              </a:rPr>
              <a:t> randomly chosen men, and get a </a:t>
            </a:r>
            <a:r>
              <a:rPr lang="en-US" b="0" i="0" dirty="0">
                <a:solidFill>
                  <a:srgbClr val="333333"/>
                </a:solidFill>
                <a:effectLst/>
                <a:latin typeface="Verdana" panose="020B0604030504040204" pitchFamily="34" charset="0"/>
                <a:hlinkClick r:id="rId2"/>
              </a:rPr>
              <a:t>mean</a:t>
            </a:r>
            <a:r>
              <a:rPr lang="en-US" b="0" i="0" dirty="0">
                <a:solidFill>
                  <a:srgbClr val="333333"/>
                </a:solidFill>
                <a:effectLst/>
                <a:latin typeface="Verdana" panose="020B0604030504040204" pitchFamily="34" charset="0"/>
              </a:rPr>
              <a:t> height of </a:t>
            </a:r>
            <a:r>
              <a:rPr lang="en-US" b="1" i="0" dirty="0">
                <a:solidFill>
                  <a:srgbClr val="333333"/>
                </a:solidFill>
                <a:effectLst/>
                <a:latin typeface="Verdana" panose="020B0604030504040204" pitchFamily="34" charset="0"/>
              </a:rPr>
              <a:t>175cm</a:t>
            </a:r>
            <a:r>
              <a:rPr lang="en-US" b="0" i="0" dirty="0">
                <a:solidFill>
                  <a:srgbClr val="333333"/>
                </a:solidFill>
                <a:effectLst/>
                <a:latin typeface="Verdana" panose="020B0604030504040204" pitchFamily="34" charset="0"/>
              </a:rPr>
              <a:t>,</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We also know the </a:t>
            </a:r>
            <a:r>
              <a:rPr lang="en-US" b="0" i="0" dirty="0">
                <a:solidFill>
                  <a:srgbClr val="333333"/>
                </a:solidFill>
                <a:effectLst/>
                <a:latin typeface="Verdana" panose="020B0604030504040204" pitchFamily="34" charset="0"/>
                <a:hlinkClick r:id="rId3"/>
              </a:rPr>
              <a:t>standard deviation</a:t>
            </a:r>
            <a:r>
              <a:rPr lang="en-US" b="0" i="0" dirty="0">
                <a:solidFill>
                  <a:srgbClr val="333333"/>
                </a:solidFill>
                <a:effectLst/>
                <a:latin typeface="Verdana" panose="020B0604030504040204" pitchFamily="34" charset="0"/>
              </a:rPr>
              <a:t> of men's heights is </a:t>
            </a:r>
            <a:r>
              <a:rPr lang="en-US" b="1" i="0" dirty="0">
                <a:solidFill>
                  <a:srgbClr val="333333"/>
                </a:solidFill>
                <a:effectLst/>
                <a:latin typeface="Verdana" panose="020B0604030504040204" pitchFamily="34" charset="0"/>
              </a:rPr>
              <a:t>20cm</a:t>
            </a:r>
            <a:r>
              <a:rPr lang="en-US" b="0" i="0" dirty="0">
                <a:solidFill>
                  <a:srgbClr val="333333"/>
                </a:solidFill>
                <a:effectLst/>
                <a:latin typeface="Verdana" panose="020B0604030504040204" pitchFamily="34" charset="0"/>
              </a:rPr>
              <a:t>.</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95% Confidence Interval</a:t>
            </a:r>
            <a:r>
              <a:rPr lang="en-US" b="0" i="0" dirty="0">
                <a:solidFill>
                  <a:srgbClr val="333333"/>
                </a:solidFill>
                <a:effectLst/>
                <a:latin typeface="Verdana" panose="020B0604030504040204" pitchFamily="34" charset="0"/>
              </a:rPr>
              <a:t> (we show how to calculate it later) is:</a:t>
            </a:r>
          </a:p>
          <a:p>
            <a:pPr marL="0" indent="0">
              <a:buNone/>
            </a:pPr>
            <a:endParaRPr lang="en-US" dirty="0"/>
          </a:p>
        </p:txBody>
      </p:sp>
    </p:spTree>
    <p:extLst>
      <p:ext uri="{BB962C8B-B14F-4D97-AF65-F5344CB8AC3E}">
        <p14:creationId xmlns:p14="http://schemas.microsoft.com/office/powerpoint/2010/main" val="3970923106"/>
      </p:ext>
    </p:extLst>
  </p:cSld>
  <p:clrMapOvr>
    <a:masterClrMapping/>
  </p:clrMapOvr>
  <p:transition spd="med">
    <p:wipe dir="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A7DBE-ECD5-4145-AACF-02FE24171615}"/>
              </a:ext>
            </a:extLst>
          </p:cNvPr>
          <p:cNvSpPr>
            <a:spLocks noGrp="1"/>
          </p:cNvSpPr>
          <p:nvPr>
            <p:ph type="title"/>
          </p:nvPr>
        </p:nvSpPr>
        <p:spPr>
          <a:xfrm>
            <a:off x="0" y="0"/>
            <a:ext cx="7092254"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403DBEB0-0428-4278-AA0A-74278D20304C}"/>
              </a:ext>
            </a:extLst>
          </p:cNvPr>
          <p:cNvSpPr>
            <a:spLocks noGrp="1"/>
          </p:cNvSpPr>
          <p:nvPr>
            <p:ph sz="half" idx="13"/>
          </p:nvPr>
        </p:nvSpPr>
        <p:spPr>
          <a:xfrm>
            <a:off x="167847" y="716489"/>
            <a:ext cx="7736075" cy="3191632"/>
          </a:xfrm>
        </p:spPr>
        <p:txBody>
          <a:bodyPr/>
          <a:lstStyle/>
          <a:p>
            <a:pPr algn="l"/>
            <a:r>
              <a:rPr lang="en-US" b="1" i="0" dirty="0">
                <a:solidFill>
                  <a:srgbClr val="333333"/>
                </a:solidFill>
                <a:effectLst/>
                <a:latin typeface="Verdana" panose="020B0604030504040204" pitchFamily="34" charset="0"/>
              </a:rPr>
              <a:t>Step 1</a:t>
            </a:r>
            <a:r>
              <a:rPr lang="en-US" b="0" i="0" dirty="0">
                <a:solidFill>
                  <a:srgbClr val="333333"/>
                </a:solidFill>
                <a:effectLst/>
                <a:latin typeface="Verdana" panose="020B0604030504040204" pitchFamily="34" charset="0"/>
              </a:rPr>
              <a:t>: start with</a:t>
            </a:r>
          </a:p>
          <a:p>
            <a:pPr lvl="1">
              <a:buFont typeface="Arial" panose="020B0604020202020204" pitchFamily="34" charset="0"/>
              <a:buChar char="•"/>
            </a:pPr>
            <a:r>
              <a:rPr lang="en-US" b="0" i="0" dirty="0">
                <a:solidFill>
                  <a:srgbClr val="333333"/>
                </a:solidFill>
                <a:effectLst/>
                <a:latin typeface="Verdana" panose="020B0604030504040204" pitchFamily="34" charset="0"/>
              </a:rPr>
              <a:t>the number of observations </a:t>
            </a:r>
            <a:r>
              <a:rPr lang="en-US" b="1" i="0" dirty="0">
                <a:solidFill>
                  <a:srgbClr val="333333"/>
                </a:solidFill>
                <a:effectLst/>
                <a:latin typeface="Verdana" panose="020B0604030504040204" pitchFamily="34" charset="0"/>
              </a:rPr>
              <a:t>n</a:t>
            </a:r>
            <a:endParaRPr lang="en-US" b="0" i="0" dirty="0">
              <a:solidFill>
                <a:srgbClr val="333333"/>
              </a:solidFill>
              <a:effectLst/>
              <a:latin typeface="Verdana" panose="020B0604030504040204" pitchFamily="34" charset="0"/>
            </a:endParaRPr>
          </a:p>
          <a:p>
            <a:pPr lvl="1">
              <a:buFont typeface="Arial" panose="020B0604020202020204" pitchFamily="34" charset="0"/>
              <a:buChar char="•"/>
            </a:pPr>
            <a:r>
              <a:rPr lang="en-US" b="0" i="0" dirty="0">
                <a:solidFill>
                  <a:srgbClr val="333333"/>
                </a:solidFill>
                <a:effectLst/>
                <a:latin typeface="Verdana" panose="020B0604030504040204" pitchFamily="34" charset="0"/>
              </a:rPr>
              <a:t>the mean </a:t>
            </a:r>
            <a:r>
              <a:rPr lang="en-US" b="1" i="0" dirty="0">
                <a:solidFill>
                  <a:srgbClr val="333333"/>
                </a:solidFill>
                <a:effectLst/>
                <a:latin typeface="Verdana" panose="020B0604030504040204" pitchFamily="34" charset="0"/>
              </a:rPr>
              <a:t>X</a:t>
            </a:r>
            <a:endParaRPr lang="en-US" b="0" i="0" dirty="0">
              <a:solidFill>
                <a:srgbClr val="333333"/>
              </a:solidFill>
              <a:effectLst/>
              <a:latin typeface="Verdana" panose="020B0604030504040204" pitchFamily="34" charset="0"/>
            </a:endParaRPr>
          </a:p>
          <a:p>
            <a:pPr lvl="1">
              <a:buFont typeface="Arial" panose="020B0604020202020204" pitchFamily="34" charset="0"/>
              <a:buChar char="•"/>
            </a:pPr>
            <a:r>
              <a:rPr lang="en-US" b="0" i="0" dirty="0">
                <a:solidFill>
                  <a:srgbClr val="333333"/>
                </a:solidFill>
                <a:effectLst/>
                <a:latin typeface="Verdana" panose="020B0604030504040204" pitchFamily="34" charset="0"/>
              </a:rPr>
              <a:t>and the </a:t>
            </a:r>
            <a:r>
              <a:rPr lang="en-US" dirty="0">
                <a:solidFill>
                  <a:srgbClr val="333333"/>
                </a:solidFill>
                <a:latin typeface="Verdana" panose="020B0604030504040204" pitchFamily="34" charset="0"/>
                <a:hlinkClick r:id="rId2">
                  <a:extLst>
                    <a:ext uri="{A12FA001-AC4F-418D-AE19-62706E023703}">
                      <ahyp:hlinkClr xmlns:ahyp="http://schemas.microsoft.com/office/drawing/2018/hyperlinkcolor" val="tx"/>
                    </a:ext>
                  </a:extLst>
                </a:hlinkClick>
              </a:rPr>
              <a:t>standard deviation</a:t>
            </a:r>
            <a:r>
              <a:rPr lang="en-US" dirty="0">
                <a:solidFill>
                  <a:srgbClr val="333333"/>
                </a:solidFill>
                <a:latin typeface="Verdana" panose="020B0604030504040204" pitchFamily="34" charset="0"/>
              </a:rPr>
              <a:t> </a:t>
            </a:r>
            <a:r>
              <a:rPr lang="en-US" b="1" i="0" dirty="0">
                <a:solidFill>
                  <a:srgbClr val="333333"/>
                </a:solidFill>
                <a:effectLst/>
                <a:latin typeface="Verdana" panose="020B0604030504040204" pitchFamily="34" charset="0"/>
              </a:rPr>
              <a:t>s</a:t>
            </a:r>
            <a:endParaRPr lang="en-US" b="0" i="0" dirty="0">
              <a:solidFill>
                <a:srgbClr val="333333"/>
              </a:solidFill>
              <a:effectLst/>
              <a:latin typeface="Verdana" panose="020B0604030504040204" pitchFamily="34" charset="0"/>
            </a:endParaRPr>
          </a:p>
          <a:p>
            <a:pPr marL="0" indent="0">
              <a:buNone/>
            </a:pPr>
            <a:endParaRPr lang="en-US" dirty="0"/>
          </a:p>
        </p:txBody>
      </p:sp>
      <p:sp>
        <p:nvSpPr>
          <p:cNvPr id="4" name="TextBox 3">
            <a:extLst>
              <a:ext uri="{FF2B5EF4-FFF2-40B4-BE49-F238E27FC236}">
                <a16:creationId xmlns:a16="http://schemas.microsoft.com/office/drawing/2014/main" id="{842FB696-E502-40B6-B18A-3CD403E8FAA8}"/>
              </a:ext>
            </a:extLst>
          </p:cNvPr>
          <p:cNvSpPr txBox="1"/>
          <p:nvPr/>
        </p:nvSpPr>
        <p:spPr>
          <a:xfrm>
            <a:off x="1139868" y="1738443"/>
            <a:ext cx="6764054" cy="984885"/>
          </a:xfrm>
          <a:prstGeom prst="rect">
            <a:avLst/>
          </a:prstGeom>
          <a:noFill/>
        </p:spPr>
        <p:txBody>
          <a:bodyPr wrap="square" rtlCol="0">
            <a:spAutoFit/>
          </a:bodyPr>
          <a:lstStyle/>
          <a:p>
            <a:pPr algn="l"/>
            <a:r>
              <a:rPr lang="en-US" sz="1100" b="0" i="1" dirty="0">
                <a:solidFill>
                  <a:schemeClr val="bg1"/>
                </a:solidFill>
                <a:effectLst/>
                <a:latin typeface="Verdana" panose="020B0604030504040204" pitchFamily="34" charset="0"/>
              </a:rPr>
              <a:t>Note: we should use the standard deviation of the entire </a:t>
            </a:r>
            <a:r>
              <a:rPr lang="en-US" sz="1100" b="1" i="1" dirty="0">
                <a:solidFill>
                  <a:schemeClr val="bg1"/>
                </a:solidFill>
                <a:effectLst/>
                <a:latin typeface="Verdana" panose="020B0604030504040204" pitchFamily="34" charset="0"/>
              </a:rPr>
              <a:t>population</a:t>
            </a:r>
            <a:r>
              <a:rPr lang="en-US" sz="1100" b="0" i="1" dirty="0">
                <a:solidFill>
                  <a:schemeClr val="bg1"/>
                </a:solidFill>
                <a:effectLst/>
                <a:latin typeface="Verdana" panose="020B0604030504040204" pitchFamily="34" charset="0"/>
              </a:rPr>
              <a:t>, but in many cases we won't know it.</a:t>
            </a:r>
          </a:p>
          <a:p>
            <a:pPr algn="l"/>
            <a:r>
              <a:rPr lang="en-US" sz="1100" b="0" i="1" dirty="0">
                <a:solidFill>
                  <a:schemeClr val="bg1"/>
                </a:solidFill>
                <a:effectLst/>
                <a:latin typeface="Verdana" panose="020B0604030504040204" pitchFamily="34" charset="0"/>
              </a:rPr>
              <a:t>We can use the standard deviation for the </a:t>
            </a:r>
            <a:r>
              <a:rPr lang="en-US" sz="1100" b="1" i="1" dirty="0">
                <a:solidFill>
                  <a:schemeClr val="bg1"/>
                </a:solidFill>
                <a:effectLst/>
                <a:latin typeface="Verdana" panose="020B0604030504040204" pitchFamily="34" charset="0"/>
              </a:rPr>
              <a:t>sample</a:t>
            </a:r>
            <a:r>
              <a:rPr lang="en-US" sz="1100" b="0" i="1" dirty="0">
                <a:solidFill>
                  <a:schemeClr val="bg1"/>
                </a:solidFill>
                <a:effectLst/>
                <a:latin typeface="Verdana" panose="020B0604030504040204" pitchFamily="34" charset="0"/>
              </a:rPr>
              <a:t> if we have enough observations (at least n=30, hopefully more).</a:t>
            </a: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BE653EAA-3599-4972-A707-159104F60712}"/>
              </a:ext>
            </a:extLst>
          </p:cNvPr>
          <p:cNvSpPr txBox="1"/>
          <p:nvPr/>
        </p:nvSpPr>
        <p:spPr>
          <a:xfrm>
            <a:off x="167847" y="2830368"/>
            <a:ext cx="5492656" cy="1538883"/>
          </a:xfrm>
          <a:prstGeom prst="rect">
            <a:avLst/>
          </a:prstGeom>
          <a:noFill/>
        </p:spPr>
        <p:txBody>
          <a:bodyPr wrap="square" rtlCol="0">
            <a:spAutoFit/>
          </a:bodyPr>
          <a:lstStyle/>
          <a:p>
            <a:pPr marL="171450" indent="-171450">
              <a:spcAft>
                <a:spcPts val="0"/>
              </a:spcAft>
              <a:buClr>
                <a:srgbClr val="AAAAAA"/>
              </a:buClr>
              <a:buFont typeface="Arial" pitchFamily="34" charset="0"/>
              <a:buChar char="•"/>
            </a:pPr>
            <a:r>
              <a:rPr lang="en-US" sz="1600" b="1" dirty="0">
                <a:solidFill>
                  <a:srgbClr val="333333"/>
                </a:solidFill>
                <a:latin typeface="Verdana" panose="020B0604030504040204" pitchFamily="34" charset="0"/>
                <a:cs typeface="Arial" panose="020B0604020202020204" pitchFamily="34" charset="0"/>
              </a:rPr>
              <a:t>Using our example:</a:t>
            </a:r>
          </a:p>
          <a:p>
            <a:pPr marL="171450" indent="-171450">
              <a:spcAft>
                <a:spcPts val="0"/>
              </a:spcAft>
              <a:buClr>
                <a:srgbClr val="AAAAAA"/>
              </a:buClr>
              <a:buFont typeface="Arial" pitchFamily="34" charset="0"/>
              <a:buChar char="•"/>
            </a:pPr>
            <a:endParaRPr lang="en-US" sz="1600" dirty="0">
              <a:solidFill>
                <a:srgbClr val="333333"/>
              </a:solidFill>
              <a:latin typeface="Verdana" panose="020B0604030504040204" pitchFamily="34" charset="0"/>
              <a:cs typeface="Arial" panose="020B0604020202020204" pitchFamily="34" charset="0"/>
            </a:endParaRP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number of observations n = </a:t>
            </a: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mean X = </a:t>
            </a: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standard deviation s = </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865839684"/>
      </p:ext>
    </p:extLst>
  </p:cSld>
  <p:clrMapOvr>
    <a:masterClrMapping/>
  </p:clrMapOvr>
  <p:transition spd="med">
    <p:wipe dir="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DA18-B66A-449B-98BD-B64ACD738D58}"/>
              </a:ext>
            </a:extLst>
          </p:cNvPr>
          <p:cNvSpPr>
            <a:spLocks noGrp="1"/>
          </p:cNvSpPr>
          <p:nvPr>
            <p:ph type="title"/>
          </p:nvPr>
        </p:nvSpPr>
        <p:spPr>
          <a:xfrm>
            <a:off x="0" y="0"/>
            <a:ext cx="7461772"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0DEC4DE1-D815-4500-A890-33F936580ADB}"/>
              </a:ext>
            </a:extLst>
          </p:cNvPr>
          <p:cNvSpPr>
            <a:spLocks noGrp="1"/>
          </p:cNvSpPr>
          <p:nvPr>
            <p:ph sz="half" idx="13"/>
          </p:nvPr>
        </p:nvSpPr>
        <p:spPr>
          <a:xfrm>
            <a:off x="68085" y="971550"/>
            <a:ext cx="7203719" cy="3200400"/>
          </a:xfrm>
        </p:spPr>
        <p:txBody>
          <a:bodyPr/>
          <a:lstStyle/>
          <a:p>
            <a:r>
              <a:rPr lang="en-US" b="1" i="0" dirty="0">
                <a:solidFill>
                  <a:srgbClr val="333333"/>
                </a:solidFill>
                <a:effectLst/>
                <a:latin typeface="Verdana" panose="020B0604030504040204" pitchFamily="34" charset="0"/>
              </a:rPr>
              <a:t>Step 2</a:t>
            </a:r>
            <a:r>
              <a:rPr lang="en-US" b="0" i="0" dirty="0">
                <a:solidFill>
                  <a:srgbClr val="333333"/>
                </a:solidFill>
                <a:effectLst/>
                <a:latin typeface="Verdana" panose="020B0604030504040204" pitchFamily="34" charset="0"/>
              </a:rPr>
              <a:t>: decide what Confidence Interval we want: 95% or 99% are common choices. Then find the "Z" value for that Confidence Interval here:</a:t>
            </a:r>
          </a:p>
          <a:p>
            <a:endParaRPr lang="en-US" dirty="0">
              <a:solidFill>
                <a:srgbClr val="333333"/>
              </a:solidFill>
              <a:latin typeface="Verdana" panose="020B0604030504040204" pitchFamily="34" charset="0"/>
            </a:endParaRPr>
          </a:p>
          <a:p>
            <a:endParaRPr lang="en-US" dirty="0">
              <a:solidFill>
                <a:srgbClr val="333333"/>
              </a:solidFill>
              <a:latin typeface="Verdana" panose="020B0604030504040204" pitchFamily="34" charset="0"/>
            </a:endParaRPr>
          </a:p>
          <a:p>
            <a:r>
              <a:rPr lang="en-US" dirty="0">
                <a:solidFill>
                  <a:srgbClr val="333333"/>
                </a:solidFill>
                <a:latin typeface="Verdana" panose="020B0604030504040204" pitchFamily="34" charset="0"/>
              </a:rPr>
              <a:t>For 95% the Z value is ? </a:t>
            </a:r>
            <a:endParaRPr lang="en-US" dirty="0"/>
          </a:p>
        </p:txBody>
      </p:sp>
      <p:pic>
        <p:nvPicPr>
          <p:cNvPr id="5" name="Picture 4">
            <a:extLst>
              <a:ext uri="{FF2B5EF4-FFF2-40B4-BE49-F238E27FC236}">
                <a16:creationId xmlns:a16="http://schemas.microsoft.com/office/drawing/2014/main" id="{5DC21A6E-251F-4C38-9C9F-D3F104798D9E}"/>
              </a:ext>
            </a:extLst>
          </p:cNvPr>
          <p:cNvPicPr>
            <a:picLocks noChangeAspect="1"/>
          </p:cNvPicPr>
          <p:nvPr/>
        </p:nvPicPr>
        <p:blipFill>
          <a:blip r:embed="rId2"/>
          <a:stretch>
            <a:fillRect/>
          </a:stretch>
        </p:blipFill>
        <p:spPr>
          <a:xfrm>
            <a:off x="7551941" y="732772"/>
            <a:ext cx="1523974" cy="3471275"/>
          </a:xfrm>
          <a:prstGeom prst="rect">
            <a:avLst/>
          </a:prstGeom>
        </p:spPr>
      </p:pic>
    </p:spTree>
    <p:extLst>
      <p:ext uri="{BB962C8B-B14F-4D97-AF65-F5344CB8AC3E}">
        <p14:creationId xmlns:p14="http://schemas.microsoft.com/office/powerpoint/2010/main" val="3439140784"/>
      </p:ext>
    </p:extLst>
  </p:cSld>
  <p:clrMapOvr>
    <a:masterClrMapping/>
  </p:clrMapOvr>
  <p:transition spd="med">
    <p:wipe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5F449-5FDA-4EBA-90F5-626CD9FC0F46}"/>
              </a:ext>
            </a:extLst>
          </p:cNvPr>
          <p:cNvSpPr>
            <a:spLocks noGrp="1"/>
          </p:cNvSpPr>
          <p:nvPr>
            <p:ph type="title"/>
          </p:nvPr>
        </p:nvSpPr>
        <p:spPr>
          <a:xfrm>
            <a:off x="0" y="0"/>
            <a:ext cx="8426276"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0E638BA1-5338-40A1-800A-32E33D88D3B6}"/>
              </a:ext>
            </a:extLst>
          </p:cNvPr>
          <p:cNvSpPr>
            <a:spLocks noGrp="1"/>
          </p:cNvSpPr>
          <p:nvPr>
            <p:ph sz="half" idx="13"/>
          </p:nvPr>
        </p:nvSpPr>
        <p:spPr>
          <a:xfrm>
            <a:off x="105219" y="810434"/>
            <a:ext cx="7967806" cy="3200400"/>
          </a:xfrm>
        </p:spPr>
        <p:txBody>
          <a:bodyPr/>
          <a:lstStyle/>
          <a:p>
            <a:pPr algn="l"/>
            <a:r>
              <a:rPr lang="en-US" b="1" i="0" dirty="0">
                <a:solidFill>
                  <a:srgbClr val="333333"/>
                </a:solidFill>
                <a:effectLst/>
                <a:latin typeface="Verdana" panose="020B0604030504040204" pitchFamily="34" charset="0"/>
              </a:rPr>
              <a:t>Step 3</a:t>
            </a:r>
            <a:r>
              <a:rPr lang="en-US" b="0" i="0" dirty="0">
                <a:solidFill>
                  <a:srgbClr val="333333"/>
                </a:solidFill>
                <a:effectLst/>
                <a:latin typeface="Verdana" panose="020B0604030504040204" pitchFamily="34" charset="0"/>
              </a:rPr>
              <a:t>: use that Z value in this formula for the Confidence Interval</a:t>
            </a:r>
          </a:p>
          <a:p>
            <a:endParaRPr lang="en-US" dirty="0"/>
          </a:p>
        </p:txBody>
      </p:sp>
      <p:pic>
        <p:nvPicPr>
          <p:cNvPr id="5" name="Picture 4">
            <a:extLst>
              <a:ext uri="{FF2B5EF4-FFF2-40B4-BE49-F238E27FC236}">
                <a16:creationId xmlns:a16="http://schemas.microsoft.com/office/drawing/2014/main" id="{615A0A7D-ECD1-4608-8DDB-F9DC3A1D6DA4}"/>
              </a:ext>
            </a:extLst>
          </p:cNvPr>
          <p:cNvPicPr>
            <a:picLocks noChangeAspect="1"/>
          </p:cNvPicPr>
          <p:nvPr/>
        </p:nvPicPr>
        <p:blipFill>
          <a:blip r:embed="rId2"/>
          <a:stretch>
            <a:fillRect/>
          </a:stretch>
        </p:blipFill>
        <p:spPr>
          <a:xfrm>
            <a:off x="3360650" y="1177903"/>
            <a:ext cx="1704975" cy="733425"/>
          </a:xfrm>
          <a:prstGeom prst="rect">
            <a:avLst/>
          </a:prstGeom>
        </p:spPr>
      </p:pic>
      <p:sp>
        <p:nvSpPr>
          <p:cNvPr id="6" name="TextBox 5">
            <a:extLst>
              <a:ext uri="{FF2B5EF4-FFF2-40B4-BE49-F238E27FC236}">
                <a16:creationId xmlns:a16="http://schemas.microsoft.com/office/drawing/2014/main" id="{A28B6B34-F37B-4F82-9498-C802902BF85B}"/>
              </a:ext>
            </a:extLst>
          </p:cNvPr>
          <p:cNvSpPr txBox="1"/>
          <p:nvPr/>
        </p:nvSpPr>
        <p:spPr>
          <a:xfrm>
            <a:off x="557407" y="2212377"/>
            <a:ext cx="6181596" cy="1862048"/>
          </a:xfrm>
          <a:prstGeom prst="rect">
            <a:avLst/>
          </a:prstGeom>
          <a:noFill/>
        </p:spPr>
        <p:txBody>
          <a:bodyPr wrap="square" rtlCol="0">
            <a:spAutoFit/>
          </a:bodyPr>
          <a:lstStyle/>
          <a:p>
            <a:pPr algn="l"/>
            <a:r>
              <a:rPr lang="en-US" sz="1100" b="1" i="0" dirty="0">
                <a:solidFill>
                  <a:srgbClr val="333333"/>
                </a:solidFill>
                <a:effectLst/>
                <a:latin typeface="Verdana" panose="020B0604030504040204" pitchFamily="34" charset="0"/>
              </a:rPr>
              <a:t>Where:</a:t>
            </a:r>
          </a:p>
          <a:p>
            <a:pPr algn="l"/>
            <a:endParaRPr lang="en-US" sz="1800" b="0" i="0" dirty="0">
              <a:solidFill>
                <a:srgbClr val="333333"/>
              </a:solidFill>
              <a:effectLst/>
              <a:latin typeface="Verdana" panose="020B0604030504040204" pitchFamily="34" charset="0"/>
            </a:endParaRPr>
          </a:p>
          <a:p>
            <a:pPr algn="l"/>
            <a:r>
              <a:rPr lang="en-US" sz="1800" b="1" i="0" dirty="0">
                <a:solidFill>
                  <a:srgbClr val="333333"/>
                </a:solidFill>
                <a:effectLst/>
                <a:latin typeface="Verdana" panose="020B0604030504040204" pitchFamily="34" charset="0"/>
              </a:rPr>
              <a:t>X</a:t>
            </a:r>
            <a:r>
              <a:rPr lang="en-US" sz="1800" b="0" i="0" dirty="0">
                <a:solidFill>
                  <a:srgbClr val="333333"/>
                </a:solidFill>
                <a:effectLst/>
                <a:latin typeface="Verdana" panose="020B0604030504040204" pitchFamily="34" charset="0"/>
              </a:rPr>
              <a:t> is the mean</a:t>
            </a:r>
          </a:p>
          <a:p>
            <a:pPr algn="l"/>
            <a:r>
              <a:rPr lang="en-US" sz="1800" b="1" i="0" dirty="0">
                <a:solidFill>
                  <a:srgbClr val="333333"/>
                </a:solidFill>
                <a:effectLst/>
                <a:latin typeface="Verdana" panose="020B0604030504040204" pitchFamily="34" charset="0"/>
              </a:rPr>
              <a:t>Z</a:t>
            </a:r>
            <a:r>
              <a:rPr lang="en-US" sz="1800" b="0" i="0" dirty="0">
                <a:solidFill>
                  <a:srgbClr val="333333"/>
                </a:solidFill>
                <a:effectLst/>
                <a:latin typeface="Verdana" panose="020B0604030504040204" pitchFamily="34" charset="0"/>
              </a:rPr>
              <a:t> is the chosen Z-value from the table above</a:t>
            </a:r>
          </a:p>
          <a:p>
            <a:pPr algn="l"/>
            <a:r>
              <a:rPr lang="en-US" sz="1800" b="1" i="0" dirty="0">
                <a:solidFill>
                  <a:srgbClr val="333333"/>
                </a:solidFill>
                <a:effectLst/>
                <a:latin typeface="Verdana" panose="020B0604030504040204" pitchFamily="34" charset="0"/>
              </a:rPr>
              <a:t>s</a:t>
            </a:r>
            <a:r>
              <a:rPr lang="en-US" sz="1800" b="0" i="0" dirty="0">
                <a:solidFill>
                  <a:srgbClr val="333333"/>
                </a:solidFill>
                <a:effectLst/>
                <a:latin typeface="Verdana" panose="020B0604030504040204" pitchFamily="34" charset="0"/>
              </a:rPr>
              <a:t> is the standard deviation</a:t>
            </a:r>
          </a:p>
          <a:p>
            <a:pPr algn="l"/>
            <a:r>
              <a:rPr lang="en-US" sz="1800" b="1" i="0" dirty="0">
                <a:solidFill>
                  <a:srgbClr val="333333"/>
                </a:solidFill>
                <a:effectLst/>
                <a:latin typeface="Verdana" panose="020B0604030504040204" pitchFamily="34" charset="0"/>
              </a:rPr>
              <a:t>n</a:t>
            </a:r>
            <a:r>
              <a:rPr lang="en-US" sz="1800" b="0" i="0" dirty="0">
                <a:solidFill>
                  <a:srgbClr val="333333"/>
                </a:solidFill>
                <a:effectLst/>
                <a:latin typeface="Verdana" panose="020B0604030504040204" pitchFamily="34" charset="0"/>
              </a:rPr>
              <a:t> is the number of observations</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707658921"/>
      </p:ext>
    </p:extLst>
  </p:cSld>
  <p:clrMapOvr>
    <a:masterClrMapping/>
  </p:clrMapOvr>
  <p:transition spd="med">
    <p:wipe dir="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D9C2-670F-4E70-9C53-CE88153C551E}"/>
              </a:ext>
            </a:extLst>
          </p:cNvPr>
          <p:cNvSpPr>
            <a:spLocks noGrp="1"/>
          </p:cNvSpPr>
          <p:nvPr>
            <p:ph type="title"/>
          </p:nvPr>
        </p:nvSpPr>
        <p:spPr>
          <a:xfrm>
            <a:off x="0" y="0"/>
            <a:ext cx="7912709"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627CC880-5417-4365-ADF9-8BC157C06B80}"/>
              </a:ext>
            </a:extLst>
          </p:cNvPr>
          <p:cNvSpPr>
            <a:spLocks noGrp="1"/>
          </p:cNvSpPr>
          <p:nvPr>
            <p:ph sz="half" idx="13"/>
          </p:nvPr>
        </p:nvSpPr>
        <p:spPr>
          <a:xfrm>
            <a:off x="164108" y="971550"/>
            <a:ext cx="7748601" cy="3200400"/>
          </a:xfrm>
        </p:spPr>
        <p:txBody>
          <a:bodyPr/>
          <a:lstStyle/>
          <a:p>
            <a:r>
              <a:rPr lang="en-US" b="0" i="0" dirty="0">
                <a:solidFill>
                  <a:srgbClr val="333333"/>
                </a:solidFill>
                <a:effectLst/>
                <a:latin typeface="Verdana" panose="020B0604030504040204" pitchFamily="34" charset="0"/>
              </a:rPr>
              <a:t>And we have:</a:t>
            </a:r>
          </a:p>
          <a:p>
            <a:pPr marL="0" indent="0">
              <a:buNone/>
            </a:pPr>
            <a:endParaRPr lang="en-US" dirty="0">
              <a:solidFill>
                <a:srgbClr val="333333"/>
              </a:solidFill>
              <a:latin typeface="Verdana" panose="020B0604030504040204" pitchFamily="34" charset="0"/>
            </a:endParaRPr>
          </a:p>
          <a:p>
            <a:endParaRPr lang="en-US" dirty="0">
              <a:solidFill>
                <a:srgbClr val="333333"/>
              </a:solidFill>
              <a:latin typeface="Verdana" panose="020B0604030504040204" pitchFamily="34" charset="0"/>
            </a:endParaRPr>
          </a:p>
          <a:p>
            <a:r>
              <a:rPr lang="en-US" dirty="0"/>
              <a:t>Which is : </a:t>
            </a:r>
          </a:p>
          <a:p>
            <a:endParaRPr lang="en-US" dirty="0"/>
          </a:p>
          <a:p>
            <a:endParaRPr lang="en-US" dirty="0"/>
          </a:p>
          <a:p>
            <a:r>
              <a:rPr lang="en-US" dirty="0"/>
              <a:t>In other words : from 168.8cm to 181.2cm</a:t>
            </a:r>
          </a:p>
        </p:txBody>
      </p:sp>
    </p:spTree>
    <p:extLst>
      <p:ext uri="{BB962C8B-B14F-4D97-AF65-F5344CB8AC3E}">
        <p14:creationId xmlns:p14="http://schemas.microsoft.com/office/powerpoint/2010/main" val="3796607438"/>
      </p:ext>
    </p:extLst>
  </p:cSld>
  <p:clrMapOvr>
    <a:masterClrMapping/>
  </p:clrMapOvr>
  <p:transition spd="med">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68C2-59B9-4239-9B4A-3A58CCB07C16}"/>
              </a:ext>
            </a:extLst>
          </p:cNvPr>
          <p:cNvSpPr>
            <a:spLocks noGrp="1"/>
          </p:cNvSpPr>
          <p:nvPr>
            <p:ph type="title"/>
          </p:nvPr>
        </p:nvSpPr>
        <p:spPr>
          <a:xfrm>
            <a:off x="0" y="0"/>
            <a:ext cx="8113125" cy="640080"/>
          </a:xfrm>
        </p:spPr>
        <p:txBody>
          <a:bodyPr/>
          <a:lstStyle/>
          <a:p>
            <a:r>
              <a:rPr lang="en-US" dirty="0"/>
              <a:t>Calculating the Confidence Interval</a:t>
            </a:r>
          </a:p>
        </p:txBody>
      </p:sp>
      <p:pic>
        <p:nvPicPr>
          <p:cNvPr id="4" name="Content Placeholder 3">
            <a:extLst>
              <a:ext uri="{FF2B5EF4-FFF2-40B4-BE49-F238E27FC236}">
                <a16:creationId xmlns:a16="http://schemas.microsoft.com/office/drawing/2014/main" id="{03AF548B-15AC-4F77-9770-BB636F1EC721}"/>
              </a:ext>
            </a:extLst>
          </p:cNvPr>
          <p:cNvPicPr>
            <a:picLocks noGrp="1" noChangeAspect="1"/>
          </p:cNvPicPr>
          <p:nvPr>
            <p:ph sz="half" idx="13"/>
          </p:nvPr>
        </p:nvPicPr>
        <p:blipFill>
          <a:blip r:embed="rId2"/>
          <a:stretch>
            <a:fillRect/>
          </a:stretch>
        </p:blipFill>
        <p:spPr>
          <a:xfrm>
            <a:off x="5352420" y="1445559"/>
            <a:ext cx="3133725" cy="1590675"/>
          </a:xfrm>
          <a:prstGeom prst="rect">
            <a:avLst/>
          </a:prstGeom>
        </p:spPr>
      </p:pic>
      <p:sp>
        <p:nvSpPr>
          <p:cNvPr id="5" name="TextBox 4">
            <a:extLst>
              <a:ext uri="{FF2B5EF4-FFF2-40B4-BE49-F238E27FC236}">
                <a16:creationId xmlns:a16="http://schemas.microsoft.com/office/drawing/2014/main" id="{0D904D2C-5E24-4FBF-B493-D48E7F1C2EC7}"/>
              </a:ext>
            </a:extLst>
          </p:cNvPr>
          <p:cNvSpPr txBox="1"/>
          <p:nvPr/>
        </p:nvSpPr>
        <p:spPr>
          <a:xfrm>
            <a:off x="344466" y="1435796"/>
            <a:ext cx="3908120" cy="1600438"/>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95% confidence interval is : </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This says the true mean of all men (if we could measure all their heights_ is likely to be between 168.8cm and 181.2cm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But is might not be !!</a:t>
            </a:r>
          </a:p>
        </p:txBody>
      </p:sp>
    </p:spTree>
    <p:extLst>
      <p:ext uri="{BB962C8B-B14F-4D97-AF65-F5344CB8AC3E}">
        <p14:creationId xmlns:p14="http://schemas.microsoft.com/office/powerpoint/2010/main" val="1038878434"/>
      </p:ext>
    </p:extLst>
  </p:cSld>
  <p:clrMapOvr>
    <a:masterClrMapping/>
  </p:clrMapOvr>
  <p:transition spd="med">
    <p:wipe dir="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D544-3D95-4BDB-8FAA-6B944EED4ED1}"/>
              </a:ext>
            </a:extLst>
          </p:cNvPr>
          <p:cNvSpPr>
            <a:spLocks noGrp="1"/>
          </p:cNvSpPr>
          <p:nvPr>
            <p:ph type="title"/>
          </p:nvPr>
        </p:nvSpPr>
        <p:spPr>
          <a:xfrm>
            <a:off x="43841" y="136266"/>
            <a:ext cx="6964471" cy="640080"/>
          </a:xfrm>
        </p:spPr>
        <p:txBody>
          <a:bodyPr/>
          <a:lstStyle/>
          <a:p>
            <a:r>
              <a:rPr lang="en-US" dirty="0"/>
              <a:t>Example 2 : Apple Orchid</a:t>
            </a:r>
          </a:p>
        </p:txBody>
      </p:sp>
      <p:pic>
        <p:nvPicPr>
          <p:cNvPr id="5" name="Content Placeholder 4" descr="A pile of green fruit&#10;&#10;Description automatically generated with low confidence">
            <a:extLst>
              <a:ext uri="{FF2B5EF4-FFF2-40B4-BE49-F238E27FC236}">
                <a16:creationId xmlns:a16="http://schemas.microsoft.com/office/drawing/2014/main" id="{17547D13-31EA-4BB8-AE5B-1A0B454CF8A5}"/>
              </a:ext>
            </a:extLst>
          </p:cNvPr>
          <p:cNvPicPr>
            <a:picLocks noGrp="1" noChangeAspect="1"/>
          </p:cNvPicPr>
          <p:nvPr>
            <p:ph sz="half" idx="13"/>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14954" y="1242164"/>
            <a:ext cx="2363486" cy="1645085"/>
          </a:xfrm>
        </p:spPr>
      </p:pic>
      <p:sp>
        <p:nvSpPr>
          <p:cNvPr id="6" name="TextBox 5">
            <a:extLst>
              <a:ext uri="{FF2B5EF4-FFF2-40B4-BE49-F238E27FC236}">
                <a16:creationId xmlns:a16="http://schemas.microsoft.com/office/drawing/2014/main" id="{BD8C6548-2BCC-46AE-8BB5-9220E89FA028}"/>
              </a:ext>
            </a:extLst>
          </p:cNvPr>
          <p:cNvSpPr txBox="1"/>
          <p:nvPr/>
        </p:nvSpPr>
        <p:spPr>
          <a:xfrm>
            <a:off x="309818" y="1055978"/>
            <a:ext cx="5054252" cy="1831271"/>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Are the apples big enough?</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There are hundreds of apples on the trees, so you randomly choose just </a:t>
            </a:r>
            <a:r>
              <a:rPr lang="en-US" sz="1100" b="1" i="0" dirty="0">
                <a:solidFill>
                  <a:srgbClr val="333333"/>
                </a:solidFill>
                <a:effectLst/>
                <a:latin typeface="Verdana" panose="020B0604030504040204" pitchFamily="34" charset="0"/>
              </a:rPr>
              <a:t>46</a:t>
            </a:r>
            <a:r>
              <a:rPr lang="en-US" sz="1100" b="0" i="0" dirty="0">
                <a:solidFill>
                  <a:srgbClr val="333333"/>
                </a:solidFill>
                <a:effectLst/>
                <a:latin typeface="Verdana" panose="020B0604030504040204" pitchFamily="34" charset="0"/>
              </a:rPr>
              <a:t> apples and get:</a:t>
            </a:r>
          </a:p>
          <a:p>
            <a:pPr algn="l"/>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a Mean of </a:t>
            </a:r>
            <a:r>
              <a:rPr lang="en-US" sz="1100" b="1" i="0" dirty="0">
                <a:solidFill>
                  <a:srgbClr val="333333"/>
                </a:solidFill>
                <a:effectLst/>
                <a:latin typeface="Verdana" panose="020B0604030504040204" pitchFamily="34" charset="0"/>
              </a:rPr>
              <a:t>86</a:t>
            </a:r>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a Standard Deviation of </a:t>
            </a:r>
            <a:r>
              <a:rPr lang="en-US" sz="1100" b="1" i="0" dirty="0">
                <a:solidFill>
                  <a:srgbClr val="333333"/>
                </a:solidFill>
                <a:effectLst/>
                <a:latin typeface="Verdana" panose="020B0604030504040204" pitchFamily="34" charset="0"/>
              </a:rPr>
              <a:t>6.2</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So, let's calculate:</a:t>
            </a:r>
          </a:p>
          <a:p>
            <a:pPr>
              <a:spcBef>
                <a:spcPts val="0"/>
              </a:spcBef>
              <a:spcAft>
                <a:spcPts val="0"/>
              </a:spcAft>
              <a:buClr>
                <a:schemeClr val="bg1"/>
              </a:buClr>
            </a:pPr>
            <a:endParaRPr lang="en-US" sz="1400" dirty="0" err="1">
              <a:solidFill>
                <a:schemeClr val="bg2"/>
              </a:solidFill>
              <a:latin typeface="+mn-lt"/>
            </a:endParaRPr>
          </a:p>
        </p:txBody>
      </p:sp>
      <p:pic>
        <p:nvPicPr>
          <p:cNvPr id="8" name="Picture 7">
            <a:extLst>
              <a:ext uri="{FF2B5EF4-FFF2-40B4-BE49-F238E27FC236}">
                <a16:creationId xmlns:a16="http://schemas.microsoft.com/office/drawing/2014/main" id="{17210537-F062-4A28-A9BF-361911C79C82}"/>
              </a:ext>
            </a:extLst>
          </p:cNvPr>
          <p:cNvPicPr>
            <a:picLocks noChangeAspect="1"/>
          </p:cNvPicPr>
          <p:nvPr/>
        </p:nvPicPr>
        <p:blipFill>
          <a:blip r:embed="rId5"/>
          <a:stretch>
            <a:fillRect/>
          </a:stretch>
        </p:blipFill>
        <p:spPr>
          <a:xfrm>
            <a:off x="1093869" y="3178806"/>
            <a:ext cx="1743075" cy="752475"/>
          </a:xfrm>
          <a:prstGeom prst="rect">
            <a:avLst/>
          </a:prstGeom>
        </p:spPr>
      </p:pic>
    </p:spTree>
    <p:extLst>
      <p:ext uri="{BB962C8B-B14F-4D97-AF65-F5344CB8AC3E}">
        <p14:creationId xmlns:p14="http://schemas.microsoft.com/office/powerpoint/2010/main" val="4016346131"/>
      </p:ext>
    </p:extLst>
  </p:cSld>
  <p:clrMapOvr>
    <a:masterClrMapping/>
  </p:clrMapOvr>
  <p:transition spd="med">
    <p:wipe dir="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5473-8694-42B5-81B2-F0B3C71D3FD1}"/>
              </a:ext>
            </a:extLst>
          </p:cNvPr>
          <p:cNvSpPr>
            <a:spLocks noGrp="1"/>
          </p:cNvSpPr>
          <p:nvPr>
            <p:ph type="title"/>
          </p:nvPr>
        </p:nvSpPr>
        <p:spPr>
          <a:xfrm>
            <a:off x="166578" y="22860"/>
            <a:ext cx="5426292" cy="640080"/>
          </a:xfrm>
        </p:spPr>
        <p:txBody>
          <a:bodyPr/>
          <a:lstStyle/>
          <a:p>
            <a:r>
              <a:rPr lang="en-US" dirty="0"/>
              <a:t>Example 2 : Apple Orchid</a:t>
            </a:r>
          </a:p>
        </p:txBody>
      </p:sp>
      <p:sp>
        <p:nvSpPr>
          <p:cNvPr id="3" name="Content Placeholder 2">
            <a:extLst>
              <a:ext uri="{FF2B5EF4-FFF2-40B4-BE49-F238E27FC236}">
                <a16:creationId xmlns:a16="http://schemas.microsoft.com/office/drawing/2014/main" id="{9EF8263D-EC76-45EB-8ED8-C2E12D55CA14}"/>
              </a:ext>
            </a:extLst>
          </p:cNvPr>
          <p:cNvSpPr>
            <a:spLocks noGrp="1"/>
          </p:cNvSpPr>
          <p:nvPr>
            <p:ph sz="half" idx="13"/>
          </p:nvPr>
        </p:nvSpPr>
        <p:spPr>
          <a:xfrm>
            <a:off x="166578" y="735278"/>
            <a:ext cx="7441713" cy="3200400"/>
          </a:xfrm>
        </p:spPr>
        <p:txBody>
          <a:bodyPr/>
          <a:lstStyle/>
          <a:p>
            <a:pPr algn="l"/>
            <a:r>
              <a:rPr lang="en-US" b="0" i="0" dirty="0">
                <a:solidFill>
                  <a:srgbClr val="333333"/>
                </a:solidFill>
                <a:effectLst/>
                <a:latin typeface="Verdana" panose="020B0604030504040204" pitchFamily="34" charset="0"/>
              </a:rPr>
              <a:t>We know:</a:t>
            </a:r>
          </a:p>
          <a:p>
            <a:pPr lvl="1">
              <a:buFont typeface="Arial" panose="020B0604020202020204" pitchFamily="34" charset="0"/>
              <a:buChar char="•"/>
            </a:pP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is the mean = 86</a:t>
            </a:r>
          </a:p>
          <a:p>
            <a:pPr lvl="1">
              <a:buFont typeface="Arial" panose="020B0604020202020204" pitchFamily="34" charset="0"/>
              <a:buChar char="•"/>
            </a:pPr>
            <a:r>
              <a:rPr lang="en-US" b="1" i="0" dirty="0">
                <a:solidFill>
                  <a:srgbClr val="333333"/>
                </a:solidFill>
                <a:effectLst/>
                <a:latin typeface="Verdana" panose="020B0604030504040204" pitchFamily="34" charset="0"/>
              </a:rPr>
              <a:t>Z</a:t>
            </a:r>
            <a:r>
              <a:rPr lang="en-US" b="0" i="0" dirty="0">
                <a:solidFill>
                  <a:srgbClr val="333333"/>
                </a:solidFill>
                <a:effectLst/>
                <a:latin typeface="Verdana" panose="020B0604030504040204" pitchFamily="34" charset="0"/>
              </a:rPr>
              <a:t> is the Z-value = 1.960 (from the table above for 95%)</a:t>
            </a:r>
          </a:p>
          <a:p>
            <a:pPr lvl="1">
              <a:buFont typeface="Arial" panose="020B0604020202020204" pitchFamily="34" charset="0"/>
              <a:buChar char="•"/>
            </a:pPr>
            <a:r>
              <a:rPr lang="en-US" b="1" i="0" dirty="0">
                <a:solidFill>
                  <a:srgbClr val="333333"/>
                </a:solidFill>
                <a:effectLst/>
                <a:latin typeface="Verdana" panose="020B0604030504040204" pitchFamily="34" charset="0"/>
              </a:rPr>
              <a:t>s</a:t>
            </a:r>
            <a:r>
              <a:rPr lang="en-US" b="0" i="0" dirty="0">
                <a:solidFill>
                  <a:srgbClr val="333333"/>
                </a:solidFill>
                <a:effectLst/>
                <a:latin typeface="Verdana" panose="020B0604030504040204" pitchFamily="34" charset="0"/>
              </a:rPr>
              <a:t> is the standard deviation = 6.2</a:t>
            </a:r>
          </a:p>
          <a:p>
            <a:pPr lvl="1">
              <a:buFont typeface="Arial" panose="020B0604020202020204" pitchFamily="34" charset="0"/>
              <a:buChar char="•"/>
            </a:pPr>
            <a:r>
              <a:rPr lang="en-US" b="1" i="0" dirty="0">
                <a:solidFill>
                  <a:srgbClr val="333333"/>
                </a:solidFill>
                <a:effectLst/>
                <a:latin typeface="Verdana" panose="020B0604030504040204" pitchFamily="34" charset="0"/>
              </a:rPr>
              <a:t>n</a:t>
            </a:r>
            <a:r>
              <a:rPr lang="en-US" b="0" i="0" dirty="0">
                <a:solidFill>
                  <a:srgbClr val="333333"/>
                </a:solidFill>
                <a:effectLst/>
                <a:latin typeface="Verdana" panose="020B0604030504040204" pitchFamily="34" charset="0"/>
              </a:rPr>
              <a:t> is the number of observations = 46</a:t>
            </a:r>
          </a:p>
          <a:p>
            <a:pPr lvl="1">
              <a:buFont typeface="Arial" panose="020B0604020202020204" pitchFamily="34" charset="0"/>
              <a:buChar char="•"/>
            </a:pPr>
            <a:endParaRPr lang="en-US" dirty="0">
              <a:solidFill>
                <a:srgbClr val="333333"/>
              </a:solidFill>
              <a:latin typeface="Verdana" panose="020B0604030504040204" pitchFamily="34" charset="0"/>
            </a:endParaRPr>
          </a:p>
          <a:p>
            <a:pPr lvl="1">
              <a:buFont typeface="Arial" panose="020B0604020202020204" pitchFamily="34" charset="0"/>
              <a:buChar char="•"/>
            </a:pPr>
            <a:endParaRPr lang="en-US" b="0" i="0" dirty="0">
              <a:solidFill>
                <a:srgbClr val="333333"/>
              </a:solidFill>
              <a:effectLst/>
              <a:latin typeface="Verdana" panose="020B0604030504040204" pitchFamily="34" charset="0"/>
            </a:endParaRPr>
          </a:p>
          <a:p>
            <a:pPr marL="342900" lvl="1" indent="0">
              <a:buNone/>
            </a:pPr>
            <a:endParaRPr lang="en-US" b="0" i="0" dirty="0">
              <a:solidFill>
                <a:srgbClr val="333333"/>
              </a:solidFill>
              <a:effectLst/>
              <a:latin typeface="Verdana" panose="020B0604030504040204" pitchFamily="34" charset="0"/>
            </a:endParaRPr>
          </a:p>
          <a:p>
            <a:endParaRPr lang="en-US" dirty="0"/>
          </a:p>
        </p:txBody>
      </p:sp>
      <p:sp>
        <p:nvSpPr>
          <p:cNvPr id="4" name="TextBox 3">
            <a:extLst>
              <a:ext uri="{FF2B5EF4-FFF2-40B4-BE49-F238E27FC236}">
                <a16:creationId xmlns:a16="http://schemas.microsoft.com/office/drawing/2014/main" id="{8032E575-B58E-4028-B8E3-3B406B50E351}"/>
              </a:ext>
            </a:extLst>
          </p:cNvPr>
          <p:cNvSpPr txBox="1"/>
          <p:nvPr/>
        </p:nvSpPr>
        <p:spPr>
          <a:xfrm>
            <a:off x="166578" y="3122112"/>
            <a:ext cx="845759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So, the true mean (of all the hundreds of apples) is </a:t>
            </a:r>
            <a:r>
              <a:rPr lang="en-US" sz="1100" b="1" i="0" dirty="0">
                <a:solidFill>
                  <a:srgbClr val="333333"/>
                </a:solidFill>
                <a:effectLst/>
                <a:latin typeface="Verdana" panose="020B0604030504040204" pitchFamily="34" charset="0"/>
              </a:rPr>
              <a:t>likely</a:t>
            </a:r>
            <a:r>
              <a:rPr lang="en-US" sz="1100" b="0" i="0" dirty="0">
                <a:solidFill>
                  <a:srgbClr val="333333"/>
                </a:solidFill>
                <a:effectLst/>
                <a:latin typeface="Verdana" panose="020B0604030504040204" pitchFamily="34" charset="0"/>
              </a:rPr>
              <a:t> to be between 84.21 and 87.79</a:t>
            </a:r>
            <a:endParaRPr lang="en-US" sz="1400" dirty="0">
              <a:solidFill>
                <a:schemeClr val="bg2"/>
              </a:solidFill>
              <a:latin typeface="+mn-lt"/>
            </a:endParaRPr>
          </a:p>
        </p:txBody>
      </p:sp>
    </p:spTree>
    <p:extLst>
      <p:ext uri="{BB962C8B-B14F-4D97-AF65-F5344CB8AC3E}">
        <p14:creationId xmlns:p14="http://schemas.microsoft.com/office/powerpoint/2010/main" val="4226836956"/>
      </p:ext>
    </p:extLst>
  </p:cSld>
  <p:clrMapOvr>
    <a:masterClrMapping/>
  </p:clrMapOvr>
  <p:transition spd="med">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60A0-704C-4DB4-8CA8-951CB3B8B5E5}"/>
              </a:ext>
            </a:extLst>
          </p:cNvPr>
          <p:cNvSpPr>
            <a:spLocks noGrp="1"/>
          </p:cNvSpPr>
          <p:nvPr>
            <p:ph type="title"/>
          </p:nvPr>
        </p:nvSpPr>
        <p:spPr>
          <a:xfrm>
            <a:off x="0" y="0"/>
            <a:ext cx="7292671"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D6B174F9-BE4A-4E46-8124-C7F50C49BE7C}"/>
              </a:ext>
            </a:extLst>
          </p:cNvPr>
          <p:cNvSpPr>
            <a:spLocks noGrp="1"/>
          </p:cNvSpPr>
          <p:nvPr>
            <p:ph sz="half" idx="13"/>
          </p:nvPr>
        </p:nvSpPr>
        <p:spPr>
          <a:xfrm>
            <a:off x="105218" y="891853"/>
            <a:ext cx="7654655" cy="3200400"/>
          </a:xfrm>
        </p:spPr>
        <p:txBody>
          <a:bodyPr/>
          <a:lstStyle/>
          <a:p>
            <a:r>
              <a:rPr lang="en-US" b="0" i="0" dirty="0">
                <a:solidFill>
                  <a:srgbClr val="333333"/>
                </a:solidFill>
                <a:effectLst/>
                <a:latin typeface="Verdana" panose="020B0604030504040204" pitchFamily="34" charset="0"/>
              </a:rPr>
              <a:t>Now imagine we get to pick ALL the apples straight away, and get them ALL measured by the packing machine (this is a luxury not normally found in statistics!)</a:t>
            </a:r>
          </a:p>
          <a:p>
            <a:r>
              <a:rPr lang="en-US" b="0" i="0" dirty="0">
                <a:solidFill>
                  <a:srgbClr val="333333"/>
                </a:solidFill>
                <a:effectLst/>
                <a:latin typeface="Verdana" panose="020B0604030504040204" pitchFamily="34" charset="0"/>
              </a:rPr>
              <a:t>And the </a:t>
            </a:r>
            <a:r>
              <a:rPr lang="en-US" b="1" i="0" dirty="0">
                <a:solidFill>
                  <a:srgbClr val="333333"/>
                </a:solidFill>
                <a:effectLst/>
                <a:latin typeface="Verdana" panose="020B0604030504040204" pitchFamily="34" charset="0"/>
              </a:rPr>
              <a:t>true mean</a:t>
            </a:r>
            <a:r>
              <a:rPr lang="en-US" b="0" i="0" dirty="0">
                <a:solidFill>
                  <a:srgbClr val="333333"/>
                </a:solidFill>
                <a:effectLst/>
                <a:latin typeface="Verdana" panose="020B0604030504040204" pitchFamily="34" charset="0"/>
              </a:rPr>
              <a:t> turns out to be</a:t>
            </a:r>
            <a:r>
              <a:rPr lang="en-US" b="1" i="0" dirty="0">
                <a:solidFill>
                  <a:srgbClr val="333333"/>
                </a:solidFill>
                <a:effectLst/>
                <a:latin typeface="Verdana" panose="020B0604030504040204" pitchFamily="34" charset="0"/>
              </a:rPr>
              <a:t> 84.9</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Let's lay all the apples on the ground from smallest to largest:</a:t>
            </a:r>
            <a:endParaRPr lang="en-US" dirty="0"/>
          </a:p>
        </p:txBody>
      </p:sp>
      <p:pic>
        <p:nvPicPr>
          <p:cNvPr id="5" name="Picture 4">
            <a:extLst>
              <a:ext uri="{FF2B5EF4-FFF2-40B4-BE49-F238E27FC236}">
                <a16:creationId xmlns:a16="http://schemas.microsoft.com/office/drawing/2014/main" id="{FFBC7B80-2577-45A9-96F4-D517F5D6DDBB}"/>
              </a:ext>
            </a:extLst>
          </p:cNvPr>
          <p:cNvPicPr>
            <a:picLocks noChangeAspect="1"/>
          </p:cNvPicPr>
          <p:nvPr/>
        </p:nvPicPr>
        <p:blipFill>
          <a:blip r:embed="rId2"/>
          <a:stretch>
            <a:fillRect/>
          </a:stretch>
        </p:blipFill>
        <p:spPr>
          <a:xfrm>
            <a:off x="2821944" y="2509119"/>
            <a:ext cx="2138363" cy="1914525"/>
          </a:xfrm>
          <a:prstGeom prst="rect">
            <a:avLst/>
          </a:prstGeom>
        </p:spPr>
      </p:pic>
    </p:spTree>
    <p:extLst>
      <p:ext uri="{BB962C8B-B14F-4D97-AF65-F5344CB8AC3E}">
        <p14:creationId xmlns:p14="http://schemas.microsoft.com/office/powerpoint/2010/main" val="624855704"/>
      </p:ext>
    </p:extLst>
  </p:cSld>
  <p:clrMapOvr>
    <a:masterClrMapping/>
  </p:clrMapOvr>
  <p:transition spd="med">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2354-42A6-4191-B7DD-632A9EDE9AD9}"/>
              </a:ext>
            </a:extLst>
          </p:cNvPr>
          <p:cNvSpPr>
            <a:spLocks noGrp="1"/>
          </p:cNvSpPr>
          <p:nvPr>
            <p:ph type="title"/>
          </p:nvPr>
        </p:nvSpPr>
        <p:spPr>
          <a:xfrm>
            <a:off x="0" y="0"/>
            <a:ext cx="7724818"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91F28454-D62F-44CA-8482-0A4C685E370E}"/>
              </a:ext>
            </a:extLst>
          </p:cNvPr>
          <p:cNvSpPr>
            <a:spLocks noGrp="1"/>
          </p:cNvSpPr>
          <p:nvPr>
            <p:ph sz="half" idx="13"/>
          </p:nvPr>
        </p:nvSpPr>
        <p:spPr>
          <a:xfrm>
            <a:off x="192901" y="1067217"/>
            <a:ext cx="7992858" cy="3200400"/>
          </a:xfrm>
        </p:spPr>
        <p:txBody>
          <a:bodyPr/>
          <a:lstStyle/>
          <a:p>
            <a:r>
              <a:rPr lang="en-US" b="0" i="0" dirty="0">
                <a:solidFill>
                  <a:srgbClr val="333333"/>
                </a:solidFill>
                <a:effectLst/>
                <a:latin typeface="Verdana" panose="020B0604030504040204" pitchFamily="34" charset="0"/>
              </a:rPr>
              <a:t>Our result was not exact ... it is random after all ... but the true mean is inside our confidence interval of 86 ± 1.79 (in other words 84.21 to 87.79)</a:t>
            </a:r>
          </a:p>
          <a:p>
            <a:r>
              <a:rPr lang="en-US" b="0" i="0" dirty="0">
                <a:solidFill>
                  <a:srgbClr val="333333"/>
                </a:solidFill>
                <a:effectLst/>
                <a:latin typeface="Verdana" panose="020B0604030504040204" pitchFamily="34" charset="0"/>
              </a:rPr>
              <a:t>Now the true mean</a:t>
            </a:r>
            <a:r>
              <a:rPr lang="en-US" b="1" i="0" dirty="0">
                <a:solidFill>
                  <a:srgbClr val="333333"/>
                </a:solidFill>
                <a:effectLst/>
                <a:latin typeface="Verdana" panose="020B0604030504040204" pitchFamily="34" charset="0"/>
              </a:rPr>
              <a:t> might not</a:t>
            </a:r>
            <a:r>
              <a:rPr lang="en-US" b="0" i="0" dirty="0">
                <a:solidFill>
                  <a:srgbClr val="333333"/>
                </a:solidFill>
                <a:effectLst/>
                <a:latin typeface="Verdana" panose="020B0604030504040204" pitchFamily="34" charset="0"/>
              </a:rPr>
              <a:t> be inside the confidence interval, but in </a:t>
            </a:r>
            <a:r>
              <a:rPr lang="en-US" b="1" i="0" dirty="0">
                <a:solidFill>
                  <a:srgbClr val="333333"/>
                </a:solidFill>
                <a:effectLst/>
                <a:latin typeface="Verdana" panose="020B0604030504040204" pitchFamily="34" charset="0"/>
              </a:rPr>
              <a:t>95% of the cases it will be!</a:t>
            </a:r>
            <a:endParaRPr lang="en-US" dirty="0"/>
          </a:p>
        </p:txBody>
      </p:sp>
      <p:pic>
        <p:nvPicPr>
          <p:cNvPr id="4" name="Picture 3">
            <a:extLst>
              <a:ext uri="{FF2B5EF4-FFF2-40B4-BE49-F238E27FC236}">
                <a16:creationId xmlns:a16="http://schemas.microsoft.com/office/drawing/2014/main" id="{069E5917-91C9-420D-8EDF-D7CF5E6E5593}"/>
              </a:ext>
            </a:extLst>
          </p:cNvPr>
          <p:cNvPicPr>
            <a:picLocks noChangeAspect="1"/>
          </p:cNvPicPr>
          <p:nvPr/>
        </p:nvPicPr>
        <p:blipFill>
          <a:blip r:embed="rId2"/>
          <a:stretch>
            <a:fillRect/>
          </a:stretch>
        </p:blipFill>
        <p:spPr>
          <a:xfrm>
            <a:off x="2736860" y="2161759"/>
            <a:ext cx="1559567" cy="1396316"/>
          </a:xfrm>
          <a:prstGeom prst="rect">
            <a:avLst/>
          </a:prstGeom>
        </p:spPr>
      </p:pic>
      <p:sp>
        <p:nvSpPr>
          <p:cNvPr id="5" name="TextBox 4">
            <a:extLst>
              <a:ext uri="{FF2B5EF4-FFF2-40B4-BE49-F238E27FC236}">
                <a16:creationId xmlns:a16="http://schemas.microsoft.com/office/drawing/2014/main" id="{C850EEFF-FC48-4B46-9E77-48591528E96F}"/>
              </a:ext>
            </a:extLst>
          </p:cNvPr>
          <p:cNvSpPr txBox="1"/>
          <p:nvPr/>
        </p:nvSpPr>
        <p:spPr>
          <a:xfrm>
            <a:off x="68893" y="4229973"/>
            <a:ext cx="9110805" cy="369332"/>
          </a:xfrm>
          <a:prstGeom prst="rect">
            <a:avLst/>
          </a:prstGeom>
          <a:noFill/>
        </p:spPr>
        <p:txBody>
          <a:bodyPr wrap="square" rtlCol="0">
            <a:spAutoFit/>
          </a:bodyPr>
          <a:lstStyle/>
          <a:p>
            <a:pPr>
              <a:spcBef>
                <a:spcPts val="0"/>
              </a:spcBef>
              <a:spcAft>
                <a:spcPts val="0"/>
              </a:spcAft>
              <a:buClr>
                <a:schemeClr val="bg1"/>
              </a:buClr>
            </a:pPr>
            <a:r>
              <a:rPr lang="en-US" sz="1800" b="1" i="0" dirty="0">
                <a:solidFill>
                  <a:srgbClr val="2664B5"/>
                </a:solidFill>
                <a:effectLst/>
                <a:latin typeface="Verdana" panose="020B0604030504040204" pitchFamily="34" charset="0"/>
              </a:rPr>
              <a:t>95% of all "95% Confidence Intervals" will include the true mean.</a:t>
            </a:r>
            <a:endParaRPr lang="en-US" b="1" dirty="0">
              <a:solidFill>
                <a:schemeClr val="bg2"/>
              </a:solidFill>
              <a:latin typeface="+mn-lt"/>
            </a:endParaRPr>
          </a:p>
        </p:txBody>
      </p:sp>
    </p:spTree>
    <p:extLst>
      <p:ext uri="{BB962C8B-B14F-4D97-AF65-F5344CB8AC3E}">
        <p14:creationId xmlns:p14="http://schemas.microsoft.com/office/powerpoint/2010/main" val="2113492613"/>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4F4-B3AA-4651-8827-B73C49F7833D}"/>
              </a:ext>
            </a:extLst>
          </p:cNvPr>
          <p:cNvSpPr>
            <a:spLocks noGrp="1"/>
          </p:cNvSpPr>
          <p:nvPr>
            <p:ph type="title"/>
          </p:nvPr>
        </p:nvSpPr>
        <p:spPr>
          <a:xfrm>
            <a:off x="92692" y="90259"/>
            <a:ext cx="7955280" cy="640080"/>
          </a:xfrm>
        </p:spPr>
        <p:txBody>
          <a:bodyPr/>
          <a:lstStyle/>
          <a:p>
            <a:r>
              <a:rPr lang="en-US" dirty="0"/>
              <a:t>Descriptive Statistics – Example</a:t>
            </a:r>
            <a:br>
              <a:rPr lang="en-US" dirty="0"/>
            </a:br>
            <a:r>
              <a:rPr lang="en-US" sz="1400" b="0" i="0" dirty="0">
                <a:solidFill>
                  <a:schemeClr val="bg2">
                    <a:lumMod val="50000"/>
                    <a:lumOff val="50000"/>
                  </a:schemeClr>
                </a:solidFill>
                <a:effectLst/>
                <a:latin typeface="Raleway" panose="020B0604020202020204" pitchFamily="2" charset="0"/>
              </a:rPr>
              <a:t>You’ve performed a survey to 40 respondents about their favorite car color. And now you have a spreadsheet with the results.</a:t>
            </a:r>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B3228BA1-7BCC-4DBF-B8DF-46CA5095B60A}"/>
              </a:ext>
            </a:extLst>
          </p:cNvPr>
          <p:cNvPicPr>
            <a:picLocks noChangeAspect="1"/>
          </p:cNvPicPr>
          <p:nvPr/>
        </p:nvPicPr>
        <p:blipFill>
          <a:blip r:embed="rId2"/>
          <a:stretch>
            <a:fillRect/>
          </a:stretch>
        </p:blipFill>
        <p:spPr>
          <a:xfrm>
            <a:off x="4967601" y="1001400"/>
            <a:ext cx="3819787" cy="3870213"/>
          </a:xfrm>
          <a:prstGeom prst="rect">
            <a:avLst/>
          </a:prstGeom>
        </p:spPr>
      </p:pic>
      <p:pic>
        <p:nvPicPr>
          <p:cNvPr id="8" name="Picture 7">
            <a:extLst>
              <a:ext uri="{FF2B5EF4-FFF2-40B4-BE49-F238E27FC236}">
                <a16:creationId xmlns:a16="http://schemas.microsoft.com/office/drawing/2014/main" id="{55E05251-8E9D-4D6A-B576-9C5E754984C9}"/>
              </a:ext>
            </a:extLst>
          </p:cNvPr>
          <p:cNvPicPr>
            <a:picLocks noChangeAspect="1"/>
          </p:cNvPicPr>
          <p:nvPr/>
        </p:nvPicPr>
        <p:blipFill>
          <a:blip r:embed="rId3"/>
          <a:stretch>
            <a:fillRect/>
          </a:stretch>
        </p:blipFill>
        <p:spPr>
          <a:xfrm>
            <a:off x="0" y="1319603"/>
            <a:ext cx="4086225" cy="2905125"/>
          </a:xfrm>
          <a:prstGeom prst="rect">
            <a:avLst/>
          </a:prstGeom>
        </p:spPr>
      </p:pic>
      <p:sp>
        <p:nvSpPr>
          <p:cNvPr id="9" name="Arrow: Right 8">
            <a:extLst>
              <a:ext uri="{FF2B5EF4-FFF2-40B4-BE49-F238E27FC236}">
                <a16:creationId xmlns:a16="http://schemas.microsoft.com/office/drawing/2014/main" id="{0469365B-6D82-45DF-992A-981C62806CBC}"/>
              </a:ext>
            </a:extLst>
          </p:cNvPr>
          <p:cNvSpPr/>
          <p:nvPr/>
        </p:nvSpPr>
        <p:spPr>
          <a:xfrm>
            <a:off x="4176400" y="2571750"/>
            <a:ext cx="470757" cy="227817"/>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7316BE2A-45A8-4088-860B-9805A9D5C7B4}"/>
              </a:ext>
            </a:extLst>
          </p:cNvPr>
          <p:cNvSpPr txBox="1"/>
          <p:nvPr/>
        </p:nvSpPr>
        <p:spPr>
          <a:xfrm>
            <a:off x="112734" y="4321479"/>
            <a:ext cx="4409162"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Descriptive statistics simply describes the data</a:t>
            </a:r>
          </a:p>
        </p:txBody>
      </p:sp>
    </p:spTree>
    <p:extLst>
      <p:ext uri="{BB962C8B-B14F-4D97-AF65-F5344CB8AC3E}">
        <p14:creationId xmlns:p14="http://schemas.microsoft.com/office/powerpoint/2010/main" val="889781105"/>
      </p:ext>
    </p:extLst>
  </p:cSld>
  <p:clrMapOvr>
    <a:masterClrMapping/>
  </p:clrMapOvr>
  <p:transition spd="med">
    <p:wipe dir="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F32E-BDE9-4E9F-921C-9C211F8C1F47}"/>
              </a:ext>
            </a:extLst>
          </p:cNvPr>
          <p:cNvSpPr>
            <a:spLocks noGrp="1"/>
          </p:cNvSpPr>
          <p:nvPr>
            <p:ph type="title"/>
          </p:nvPr>
        </p:nvSpPr>
        <p:spPr>
          <a:xfrm>
            <a:off x="0" y="0"/>
            <a:ext cx="7405405"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0021A390-1305-41FB-9234-300AEB0D0761}"/>
              </a:ext>
            </a:extLst>
          </p:cNvPr>
          <p:cNvSpPr>
            <a:spLocks noGrp="1"/>
          </p:cNvSpPr>
          <p:nvPr>
            <p:ph sz="half" idx="13"/>
          </p:nvPr>
        </p:nvSpPr>
        <p:spPr>
          <a:xfrm>
            <a:off x="167849" y="971550"/>
            <a:ext cx="8525214" cy="3200400"/>
          </a:xfrm>
        </p:spPr>
        <p:txBody>
          <a:bodyPr/>
          <a:lstStyle/>
          <a:p>
            <a:pPr algn="l"/>
            <a:r>
              <a:rPr lang="en-US" b="0" i="0" dirty="0">
                <a:solidFill>
                  <a:srgbClr val="333333"/>
                </a:solidFill>
                <a:effectLst/>
                <a:latin typeface="Verdana" panose="020B0604030504040204" pitchFamily="34" charset="0"/>
              </a:rPr>
              <a:t>That </a:t>
            </a:r>
            <a:r>
              <a:rPr lang="en-US" b="1" i="0" dirty="0">
                <a:solidFill>
                  <a:srgbClr val="333333"/>
                </a:solidFill>
                <a:effectLst/>
                <a:latin typeface="Verdana" panose="020B0604030504040204" pitchFamily="34" charset="0"/>
              </a:rPr>
              <a:t>does not include the true mean.</a:t>
            </a:r>
            <a:r>
              <a:rPr lang="en-US" b="0" i="0" dirty="0">
                <a:solidFill>
                  <a:srgbClr val="333333"/>
                </a:solidFill>
                <a:effectLst/>
                <a:latin typeface="Verdana" panose="020B0604030504040204" pitchFamily="34" charset="0"/>
              </a:rPr>
              <a:t> That can happen about 5% of the time for a 95% confidence interval.</a:t>
            </a:r>
          </a:p>
          <a:p>
            <a:pPr algn="l"/>
            <a:r>
              <a:rPr lang="en-US" b="0" i="0" dirty="0">
                <a:solidFill>
                  <a:srgbClr val="333333"/>
                </a:solidFill>
                <a:effectLst/>
                <a:latin typeface="Verdana" panose="020B0604030504040204" pitchFamily="34" charset="0"/>
              </a:rPr>
              <a:t>So how do we know if our sample is one of the "lucky" 95% or the unlucky 5%? Unless we get to measure the whole population like above, we simply </a:t>
            </a:r>
            <a:r>
              <a:rPr lang="en-US" b="1" i="0" dirty="0">
                <a:solidFill>
                  <a:srgbClr val="333333"/>
                </a:solidFill>
                <a:effectLst/>
                <a:latin typeface="Verdana" panose="020B0604030504040204" pitchFamily="34" charset="0"/>
              </a:rPr>
              <a:t>don't know</a:t>
            </a:r>
            <a:r>
              <a:rPr lang="en-US" b="0" i="0" dirty="0">
                <a:solidFill>
                  <a:srgbClr val="333333"/>
                </a:solidFill>
                <a:effectLst/>
                <a:latin typeface="Verdana" panose="020B0604030504040204" pitchFamily="34" charset="0"/>
              </a:rPr>
              <a:t>.</a:t>
            </a:r>
          </a:p>
          <a:p>
            <a:pPr algn="l"/>
            <a:r>
              <a:rPr lang="en-US" b="0" i="0" dirty="0">
                <a:solidFill>
                  <a:srgbClr val="333333"/>
                </a:solidFill>
                <a:effectLst/>
                <a:latin typeface="Verdana" panose="020B0604030504040204" pitchFamily="34" charset="0"/>
              </a:rPr>
              <a:t>This is the risk in sampling, we might have a "bad" sample</a:t>
            </a:r>
          </a:p>
          <a:p>
            <a:endParaRPr lang="en-US" dirty="0"/>
          </a:p>
        </p:txBody>
      </p:sp>
    </p:spTree>
    <p:extLst>
      <p:ext uri="{BB962C8B-B14F-4D97-AF65-F5344CB8AC3E}">
        <p14:creationId xmlns:p14="http://schemas.microsoft.com/office/powerpoint/2010/main" val="1183236552"/>
      </p:ext>
    </p:extLst>
  </p:cSld>
  <p:clrMapOvr>
    <a:masterClrMapping/>
  </p:clrMapOvr>
  <p:transition spd="med">
    <p:wipe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2ABE-3BE8-4829-87AD-DF2FD55E2139}"/>
              </a:ext>
            </a:extLst>
          </p:cNvPr>
          <p:cNvSpPr>
            <a:spLocks noGrp="1"/>
          </p:cNvSpPr>
          <p:nvPr>
            <p:ph type="title"/>
          </p:nvPr>
        </p:nvSpPr>
        <p:spPr>
          <a:xfrm>
            <a:off x="0" y="0"/>
            <a:ext cx="4295219" cy="640080"/>
          </a:xfrm>
        </p:spPr>
        <p:txBody>
          <a:bodyPr/>
          <a:lstStyle/>
          <a:p>
            <a:r>
              <a:rPr lang="en-US" dirty="0"/>
              <a:t>Sampling Techniques</a:t>
            </a:r>
          </a:p>
        </p:txBody>
      </p:sp>
      <p:pic>
        <p:nvPicPr>
          <p:cNvPr id="5" name="Picture 4">
            <a:extLst>
              <a:ext uri="{FF2B5EF4-FFF2-40B4-BE49-F238E27FC236}">
                <a16:creationId xmlns:a16="http://schemas.microsoft.com/office/drawing/2014/main" id="{71C28B5A-5FB7-4BDA-82B0-2EE3301369A0}"/>
              </a:ext>
            </a:extLst>
          </p:cNvPr>
          <p:cNvPicPr>
            <a:picLocks noChangeAspect="1"/>
          </p:cNvPicPr>
          <p:nvPr/>
        </p:nvPicPr>
        <p:blipFill>
          <a:blip r:embed="rId2"/>
          <a:stretch>
            <a:fillRect/>
          </a:stretch>
        </p:blipFill>
        <p:spPr>
          <a:xfrm>
            <a:off x="960788" y="982487"/>
            <a:ext cx="6172927" cy="2456037"/>
          </a:xfrm>
          <a:prstGeom prst="rect">
            <a:avLst/>
          </a:prstGeom>
        </p:spPr>
      </p:pic>
    </p:spTree>
    <p:extLst>
      <p:ext uri="{BB962C8B-B14F-4D97-AF65-F5344CB8AC3E}">
        <p14:creationId xmlns:p14="http://schemas.microsoft.com/office/powerpoint/2010/main" val="2500200924"/>
      </p:ext>
    </p:extLst>
  </p:cSld>
  <p:clrMapOvr>
    <a:masterClrMapping/>
  </p:clrMapOvr>
  <p:transition spd="med">
    <p:wipe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E16E-4481-4CB3-838A-77146EB684BF}"/>
              </a:ext>
            </a:extLst>
          </p:cNvPr>
          <p:cNvSpPr>
            <a:spLocks noGrp="1"/>
          </p:cNvSpPr>
          <p:nvPr>
            <p:ph type="title"/>
          </p:nvPr>
        </p:nvSpPr>
        <p:spPr>
          <a:xfrm>
            <a:off x="0" y="0"/>
            <a:ext cx="4295219" cy="640080"/>
          </a:xfrm>
        </p:spPr>
        <p:txBody>
          <a:bodyPr/>
          <a:lstStyle/>
          <a:p>
            <a:r>
              <a:rPr lang="en-US" dirty="0"/>
              <a:t>Importance of p-Value</a:t>
            </a:r>
          </a:p>
        </p:txBody>
      </p:sp>
      <p:sp>
        <p:nvSpPr>
          <p:cNvPr id="3" name="Content Placeholder 2">
            <a:extLst>
              <a:ext uri="{FF2B5EF4-FFF2-40B4-BE49-F238E27FC236}">
                <a16:creationId xmlns:a16="http://schemas.microsoft.com/office/drawing/2014/main" id="{D108A976-A6DF-4921-83B1-412A058B7907}"/>
              </a:ext>
            </a:extLst>
          </p:cNvPr>
          <p:cNvSpPr>
            <a:spLocks noGrp="1"/>
          </p:cNvSpPr>
          <p:nvPr>
            <p:ph sz="half" idx="13"/>
          </p:nvPr>
        </p:nvSpPr>
        <p:spPr>
          <a:xfrm>
            <a:off x="117744" y="703963"/>
            <a:ext cx="8562793" cy="3749040"/>
          </a:xfrm>
        </p:spPr>
        <p:txBody>
          <a:bodyPr>
            <a:normAutofit fontScale="85000" lnSpcReduction="20000"/>
          </a:bodyPr>
          <a:lstStyle/>
          <a:p>
            <a:pPr marL="0" indent="0">
              <a:buNone/>
            </a:pPr>
            <a:r>
              <a:rPr lang="en-US" dirty="0"/>
              <a:t>Let’s perform an experiment : </a:t>
            </a:r>
          </a:p>
          <a:p>
            <a:pPr marL="342900" indent="-342900">
              <a:buFont typeface="+mj-lt"/>
              <a:buAutoNum type="arabicPeriod"/>
            </a:pPr>
            <a:r>
              <a:rPr lang="en-US" dirty="0"/>
              <a:t>Flip a coin &gt; Assume we get “head</a:t>
            </a:r>
          </a:p>
          <a:p>
            <a:pPr marL="688975" lvl="1" indent="-342900"/>
            <a:r>
              <a:rPr lang="en-US" dirty="0"/>
              <a:t>P(H) = 0.5</a:t>
            </a:r>
          </a:p>
          <a:p>
            <a:pPr marL="342900" indent="-342900">
              <a:buFont typeface="+mj-lt"/>
              <a:buAutoNum type="arabicPeriod"/>
            </a:pPr>
            <a:r>
              <a:rPr lang="en-US" dirty="0"/>
              <a:t>Flip the coin again &gt; assume get “head” again</a:t>
            </a:r>
          </a:p>
          <a:p>
            <a:pPr marL="688975" lvl="1" indent="-342900"/>
            <a:r>
              <a:rPr lang="en-US" dirty="0"/>
              <a:t>P(H | H) = 0.5 X 0.5 = 0.25</a:t>
            </a:r>
          </a:p>
          <a:p>
            <a:pPr marL="346075" lvl="1" indent="0">
              <a:buNone/>
            </a:pPr>
            <a:endParaRPr lang="en-US" dirty="0"/>
          </a:p>
          <a:p>
            <a:pPr marL="0" indent="0">
              <a:buNone/>
            </a:pPr>
            <a:r>
              <a:rPr lang="en-US" b="1" dirty="0"/>
              <a:t>Now before proceeding : “ Is this a fair coin ?”</a:t>
            </a:r>
          </a:p>
          <a:p>
            <a:pPr marL="0" indent="0">
              <a:buNone/>
            </a:pPr>
            <a:r>
              <a:rPr lang="en-US" dirty="0">
                <a:solidFill>
                  <a:schemeClr val="bg1"/>
                </a:solidFill>
              </a:rPr>
              <a:t>What’s your answer ? Yes or No</a:t>
            </a:r>
          </a:p>
          <a:p>
            <a:pPr marL="0" indent="0">
              <a:buNone/>
            </a:pPr>
            <a:r>
              <a:rPr lang="en-US" dirty="0">
                <a:solidFill>
                  <a:schemeClr val="bg1"/>
                </a:solidFill>
              </a:rPr>
              <a:t>How do you support your answer ? </a:t>
            </a:r>
          </a:p>
          <a:p>
            <a:pPr marL="0" indent="0">
              <a:buNone/>
            </a:pPr>
            <a:endParaRPr lang="en-US" dirty="0"/>
          </a:p>
          <a:p>
            <a:pPr marL="0" indent="0">
              <a:buNone/>
            </a:pPr>
            <a:r>
              <a:rPr lang="en-US" dirty="0"/>
              <a:t>Here Null hypothesis = Ho = Is a fair coin !!</a:t>
            </a:r>
          </a:p>
          <a:p>
            <a:pPr marL="0" indent="0">
              <a:buNone/>
            </a:pPr>
            <a:r>
              <a:rPr lang="en-US" dirty="0"/>
              <a:t>Let’s keep on tossing our coin to figure out whether we should </a:t>
            </a:r>
          </a:p>
          <a:p>
            <a:pPr marL="342900" indent="-342900">
              <a:buAutoNum type="arabicPeriod"/>
            </a:pPr>
            <a:r>
              <a:rPr lang="en-US" dirty="0"/>
              <a:t>Reject Ho</a:t>
            </a:r>
          </a:p>
          <a:p>
            <a:pPr marL="342900" indent="-342900">
              <a:buAutoNum type="arabicPeriod"/>
            </a:pPr>
            <a:r>
              <a:rPr lang="en-US" dirty="0"/>
              <a:t>Accept Ho</a:t>
            </a:r>
          </a:p>
        </p:txBody>
      </p:sp>
      <p:pic>
        <p:nvPicPr>
          <p:cNvPr id="5" name="Picture 4">
            <a:extLst>
              <a:ext uri="{FF2B5EF4-FFF2-40B4-BE49-F238E27FC236}">
                <a16:creationId xmlns:a16="http://schemas.microsoft.com/office/drawing/2014/main" id="{53736F0E-6124-42BF-B844-5ED66E5449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88929" y="992062"/>
            <a:ext cx="2038350" cy="3048000"/>
          </a:xfrm>
          <a:prstGeom prst="rect">
            <a:avLst/>
          </a:prstGeom>
        </p:spPr>
      </p:pic>
    </p:spTree>
    <p:extLst>
      <p:ext uri="{BB962C8B-B14F-4D97-AF65-F5344CB8AC3E}">
        <p14:creationId xmlns:p14="http://schemas.microsoft.com/office/powerpoint/2010/main" val="798158213"/>
      </p:ext>
    </p:extLst>
  </p:cSld>
  <p:clrMapOvr>
    <a:masterClrMapping/>
  </p:clrMapOvr>
  <p:transition spd="med">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E8BB-1F7E-47B3-8FD9-E425DA87F06A}"/>
              </a:ext>
            </a:extLst>
          </p:cNvPr>
          <p:cNvSpPr>
            <a:spLocks noGrp="1"/>
          </p:cNvSpPr>
          <p:nvPr>
            <p:ph type="title"/>
          </p:nvPr>
        </p:nvSpPr>
        <p:spPr>
          <a:xfrm>
            <a:off x="0" y="0"/>
            <a:ext cx="5025460" cy="640080"/>
          </a:xfrm>
        </p:spPr>
        <p:txBody>
          <a:bodyPr/>
          <a:lstStyle/>
          <a:p>
            <a:r>
              <a:rPr lang="en-US" dirty="0"/>
              <a:t>Importance of p-Value</a:t>
            </a:r>
          </a:p>
        </p:txBody>
      </p:sp>
      <p:sp>
        <p:nvSpPr>
          <p:cNvPr id="3" name="Content Placeholder 2">
            <a:extLst>
              <a:ext uri="{FF2B5EF4-FFF2-40B4-BE49-F238E27FC236}">
                <a16:creationId xmlns:a16="http://schemas.microsoft.com/office/drawing/2014/main" id="{F4A75CB9-B8B9-4142-93BA-1A68605957A3}"/>
              </a:ext>
            </a:extLst>
          </p:cNvPr>
          <p:cNvSpPr>
            <a:spLocks noGrp="1"/>
          </p:cNvSpPr>
          <p:nvPr>
            <p:ph sz="half" idx="13"/>
          </p:nvPr>
        </p:nvSpPr>
        <p:spPr>
          <a:xfrm>
            <a:off x="186637" y="691436"/>
            <a:ext cx="6502261" cy="517326"/>
          </a:xfrm>
        </p:spPr>
        <p:txBody>
          <a:bodyPr/>
          <a:lstStyle/>
          <a:p>
            <a:pPr marL="0" indent="0">
              <a:buNone/>
            </a:pPr>
            <a:r>
              <a:rPr lang="en-US" dirty="0"/>
              <a:t>3.  Flip a coin &gt; Assume we get “head” again</a:t>
            </a:r>
          </a:p>
          <a:p>
            <a:pPr marL="688975" lvl="1" indent="-342900"/>
            <a:r>
              <a:rPr lang="en-US" dirty="0"/>
              <a:t>P(H | 2H) = 0.5 X 0.5 X 0.5 = 0.125</a:t>
            </a:r>
          </a:p>
          <a:p>
            <a:pPr marL="688975" lvl="1" indent="-342900"/>
            <a:endParaRPr lang="en-US" dirty="0"/>
          </a:p>
          <a:p>
            <a:endParaRPr lang="en-US" dirty="0"/>
          </a:p>
        </p:txBody>
      </p:sp>
      <p:sp>
        <p:nvSpPr>
          <p:cNvPr id="4" name="Content Placeholder 2">
            <a:extLst>
              <a:ext uri="{FF2B5EF4-FFF2-40B4-BE49-F238E27FC236}">
                <a16:creationId xmlns:a16="http://schemas.microsoft.com/office/drawing/2014/main" id="{A09F2003-2FCA-4A7B-89BD-885EC9432B9B}"/>
              </a:ext>
            </a:extLst>
          </p:cNvPr>
          <p:cNvSpPr txBox="1">
            <a:spLocks/>
          </p:cNvSpPr>
          <p:nvPr/>
        </p:nvSpPr>
        <p:spPr>
          <a:xfrm>
            <a:off x="186636" y="1393676"/>
            <a:ext cx="6502261" cy="517326"/>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b="0">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1775" algn="l" rtl="0" eaLnBrk="1" fontAlgn="base" hangingPunct="1">
              <a:lnSpc>
                <a:spcPct val="100000"/>
              </a:lnSpc>
              <a:spcBef>
                <a:spcPts val="300"/>
              </a:spcBef>
              <a:spcAft>
                <a:spcPts val="0"/>
              </a:spcAft>
              <a:buClr>
                <a:srgbClr val="AAAAAA"/>
              </a:buClr>
              <a:buFont typeface="Museo Sans For Dell" pitchFamily="2" charset="0"/>
              <a:buChar char="–"/>
              <a:defRPr sz="1200" b="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Font typeface="Arial" pitchFamily="34" charset="0"/>
              <a:buNone/>
            </a:pPr>
            <a:r>
              <a:rPr lang="en-US" kern="0" dirty="0"/>
              <a:t>4.  Flip a coin &gt; Assume we get “head” again</a:t>
            </a:r>
          </a:p>
          <a:p>
            <a:pPr marL="688975" lvl="1" indent="-342900"/>
            <a:r>
              <a:rPr lang="en-US" kern="0" dirty="0"/>
              <a:t>P(H | 3H) = 0.5 X 0.5 X 0.5 X 0.5 = 0.0625</a:t>
            </a:r>
          </a:p>
          <a:p>
            <a:pPr marL="688975" lvl="1" indent="-342900"/>
            <a:endParaRPr lang="en-US" kern="0" dirty="0"/>
          </a:p>
          <a:p>
            <a:endParaRPr lang="en-US" kern="0" dirty="0"/>
          </a:p>
        </p:txBody>
      </p:sp>
      <p:sp>
        <p:nvSpPr>
          <p:cNvPr id="5" name="Content Placeholder 2">
            <a:extLst>
              <a:ext uri="{FF2B5EF4-FFF2-40B4-BE49-F238E27FC236}">
                <a16:creationId xmlns:a16="http://schemas.microsoft.com/office/drawing/2014/main" id="{BEABD709-C6DC-4198-900B-BD47C197815F}"/>
              </a:ext>
            </a:extLst>
          </p:cNvPr>
          <p:cNvSpPr txBox="1">
            <a:spLocks/>
          </p:cNvSpPr>
          <p:nvPr/>
        </p:nvSpPr>
        <p:spPr>
          <a:xfrm>
            <a:off x="186636" y="2095916"/>
            <a:ext cx="6502261" cy="517326"/>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b="0">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1775" algn="l" rtl="0" eaLnBrk="1" fontAlgn="base" hangingPunct="1">
              <a:lnSpc>
                <a:spcPct val="100000"/>
              </a:lnSpc>
              <a:spcBef>
                <a:spcPts val="300"/>
              </a:spcBef>
              <a:spcAft>
                <a:spcPts val="0"/>
              </a:spcAft>
              <a:buClr>
                <a:srgbClr val="AAAAAA"/>
              </a:buClr>
              <a:buFont typeface="Museo Sans For Dell" pitchFamily="2" charset="0"/>
              <a:buChar char="–"/>
              <a:defRPr sz="1200" b="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Font typeface="Arial" pitchFamily="34" charset="0"/>
              <a:buNone/>
            </a:pPr>
            <a:r>
              <a:rPr lang="en-US" kern="0" dirty="0"/>
              <a:t>5.  Flip a coin &gt; Assume we get “head” again</a:t>
            </a:r>
          </a:p>
          <a:p>
            <a:pPr marL="688975" lvl="1" indent="-342900"/>
            <a:r>
              <a:rPr lang="en-US" kern="0" dirty="0"/>
              <a:t>P(H | 4H) = 0.5 X 0.5 X 0.5 X 0.5 X 0.5 = 0.0312</a:t>
            </a:r>
          </a:p>
          <a:p>
            <a:pPr marL="688975" lvl="1" indent="-342900"/>
            <a:endParaRPr lang="en-US" kern="0" dirty="0"/>
          </a:p>
          <a:p>
            <a:endParaRPr lang="en-US" kern="0" dirty="0"/>
          </a:p>
        </p:txBody>
      </p:sp>
      <p:sp>
        <p:nvSpPr>
          <p:cNvPr id="6" name="TextBox 5">
            <a:extLst>
              <a:ext uri="{FF2B5EF4-FFF2-40B4-BE49-F238E27FC236}">
                <a16:creationId xmlns:a16="http://schemas.microsoft.com/office/drawing/2014/main" id="{9C30D7DF-560C-4416-B1BE-572D6985C661}"/>
              </a:ext>
            </a:extLst>
          </p:cNvPr>
          <p:cNvSpPr txBox="1"/>
          <p:nvPr/>
        </p:nvSpPr>
        <p:spPr>
          <a:xfrm>
            <a:off x="186636" y="2787041"/>
            <a:ext cx="4015846"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2 concepts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Confident level </a:t>
            </a:r>
            <a:r>
              <a:rPr lang="en-US" sz="1400" dirty="0">
                <a:solidFill>
                  <a:schemeClr val="bg2"/>
                </a:solidFill>
                <a:latin typeface="+mn-lt"/>
              </a:rPr>
              <a:t>= 97%</a:t>
            </a:r>
          </a:p>
          <a:p>
            <a:pPr>
              <a:spcBef>
                <a:spcPts val="0"/>
              </a:spcBef>
              <a:spcAft>
                <a:spcPts val="0"/>
              </a:spcAft>
              <a:buClr>
                <a:schemeClr val="bg1"/>
              </a:buClr>
            </a:pPr>
            <a:r>
              <a:rPr lang="en-US" sz="1400" b="1" dirty="0">
                <a:solidFill>
                  <a:schemeClr val="bg2"/>
                </a:solidFill>
                <a:latin typeface="+mn-lt"/>
              </a:rPr>
              <a:t>p-value or significance level </a:t>
            </a:r>
            <a:r>
              <a:rPr lang="en-US" sz="1400" dirty="0">
                <a:solidFill>
                  <a:schemeClr val="bg2"/>
                </a:solidFill>
                <a:latin typeface="+mn-lt"/>
              </a:rPr>
              <a:t>= 3%</a:t>
            </a:r>
          </a:p>
        </p:txBody>
      </p:sp>
      <p:sp>
        <p:nvSpPr>
          <p:cNvPr id="7" name="TextBox 6">
            <a:extLst>
              <a:ext uri="{FF2B5EF4-FFF2-40B4-BE49-F238E27FC236}">
                <a16:creationId xmlns:a16="http://schemas.microsoft.com/office/drawing/2014/main" id="{4A24BE1D-473B-48EA-BDDD-7F10C6C2726E}"/>
              </a:ext>
            </a:extLst>
          </p:cNvPr>
          <p:cNvSpPr txBox="1"/>
          <p:nvPr/>
        </p:nvSpPr>
        <p:spPr>
          <a:xfrm>
            <a:off x="186636" y="3971524"/>
            <a:ext cx="8030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can say that chance of we getting a 5H in a row is just 3% and not getting 5H in a row is 97%</a:t>
            </a:r>
          </a:p>
        </p:txBody>
      </p:sp>
      <p:pic>
        <p:nvPicPr>
          <p:cNvPr id="9" name="Picture 8" descr="A hand with a coin in the background&#10;&#10;Description automatically generated with low confidence">
            <a:extLst>
              <a:ext uri="{FF2B5EF4-FFF2-40B4-BE49-F238E27FC236}">
                <a16:creationId xmlns:a16="http://schemas.microsoft.com/office/drawing/2014/main" id="{1D54438E-8488-4204-B572-0241F3C9662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90929" y="344563"/>
            <a:ext cx="2513226" cy="3181142"/>
          </a:xfrm>
          <a:prstGeom prst="rect">
            <a:avLst/>
          </a:prstGeom>
        </p:spPr>
      </p:pic>
    </p:spTree>
    <p:extLst>
      <p:ext uri="{BB962C8B-B14F-4D97-AF65-F5344CB8AC3E}">
        <p14:creationId xmlns:p14="http://schemas.microsoft.com/office/powerpoint/2010/main" val="2615070353"/>
      </p:ext>
    </p:extLst>
  </p:cSld>
  <p:clrMapOvr>
    <a:masterClrMapping/>
  </p:clrMapOvr>
  <p:transition spd="med">
    <p:wipe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BC9655-D6FB-4052-A081-6F68A3212DAF}"/>
              </a:ext>
            </a:extLst>
          </p:cNvPr>
          <p:cNvSpPr>
            <a:spLocks noGrp="1"/>
          </p:cNvSpPr>
          <p:nvPr>
            <p:ph type="title"/>
          </p:nvPr>
        </p:nvSpPr>
        <p:spPr>
          <a:xfrm>
            <a:off x="0" y="0"/>
            <a:ext cx="5025460" cy="640080"/>
          </a:xfrm>
        </p:spPr>
        <p:txBody>
          <a:bodyPr/>
          <a:lstStyle/>
          <a:p>
            <a:r>
              <a:rPr lang="en-US" dirty="0"/>
              <a:t>Importance of p-Value</a:t>
            </a:r>
          </a:p>
        </p:txBody>
      </p:sp>
      <p:sp>
        <p:nvSpPr>
          <p:cNvPr id="5" name="Content Placeholder 4">
            <a:extLst>
              <a:ext uri="{FF2B5EF4-FFF2-40B4-BE49-F238E27FC236}">
                <a16:creationId xmlns:a16="http://schemas.microsoft.com/office/drawing/2014/main" id="{DCF882BF-2AB3-4F00-A647-31D99F9D8FA4}"/>
              </a:ext>
            </a:extLst>
          </p:cNvPr>
          <p:cNvSpPr txBox="1">
            <a:spLocks noGrp="1"/>
          </p:cNvSpPr>
          <p:nvPr>
            <p:ph sz="half" idx="13"/>
          </p:nvPr>
        </p:nvSpPr>
        <p:spPr>
          <a:xfrm>
            <a:off x="1" y="785813"/>
            <a:ext cx="7478038" cy="1661993"/>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can say that chance of we getting a 5H in a row is just 3% and not getting 5H in a row is 97%</a:t>
            </a:r>
          </a:p>
          <a:p>
            <a:pPr>
              <a:spcBef>
                <a:spcPts val="0"/>
              </a:spcBef>
              <a:spcAft>
                <a:spcPts val="0"/>
              </a:spcAft>
              <a:buClr>
                <a:schemeClr val="bg1"/>
              </a:buClr>
            </a:pPr>
            <a:endParaRPr lang="en-US"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dirty="0">
                <a:solidFill>
                  <a:schemeClr val="bg2"/>
                </a:solidFill>
                <a:latin typeface="+mn-lt"/>
              </a:rPr>
              <a:t>Hence, we reject out Null Hypothesis Ho </a:t>
            </a:r>
            <a:r>
              <a:rPr lang="en-US" dirty="0" err="1">
                <a:solidFill>
                  <a:schemeClr val="bg2"/>
                </a:solidFill>
                <a:latin typeface="+mn-lt"/>
              </a:rPr>
              <a:t>i.e</a:t>
            </a:r>
            <a:r>
              <a:rPr lang="en-US" dirty="0">
                <a:solidFill>
                  <a:schemeClr val="bg2"/>
                </a:solidFill>
                <a:latin typeface="+mn-lt"/>
              </a:rPr>
              <a:t> the coin is fair</a:t>
            </a:r>
          </a:p>
          <a:p>
            <a:pPr>
              <a:spcBef>
                <a:spcPts val="0"/>
              </a:spcBef>
              <a:spcAft>
                <a:spcPts val="0"/>
              </a:spcAft>
              <a:buClr>
                <a:schemeClr val="bg1"/>
              </a:buClr>
            </a:pPr>
            <a:endParaRPr lang="en-US" sz="1400" dirty="0">
              <a:solidFill>
                <a:schemeClr val="bg2"/>
              </a:solidFill>
              <a:latin typeface="+mn-lt"/>
            </a:endParaRPr>
          </a:p>
          <a:p>
            <a:pPr lvl="1">
              <a:spcBef>
                <a:spcPts val="0"/>
              </a:spcBef>
              <a:buClr>
                <a:schemeClr val="bg1"/>
              </a:buClr>
            </a:pPr>
            <a:r>
              <a:rPr lang="en-US" dirty="0">
                <a:solidFill>
                  <a:schemeClr val="bg2"/>
                </a:solidFill>
                <a:latin typeface="+mn-lt"/>
              </a:rPr>
              <a:t>Note : when we reject Ho we accept H1 </a:t>
            </a:r>
            <a:r>
              <a:rPr lang="en-US" dirty="0" err="1">
                <a:solidFill>
                  <a:schemeClr val="bg2"/>
                </a:solidFill>
                <a:latin typeface="+mn-lt"/>
              </a:rPr>
              <a:t>i.e</a:t>
            </a:r>
            <a:r>
              <a:rPr lang="en-US" dirty="0">
                <a:solidFill>
                  <a:schemeClr val="bg2"/>
                </a:solidFill>
                <a:latin typeface="+mn-lt"/>
              </a:rPr>
              <a:t> the Alternate Hypothesis – The coin is not fair !!</a:t>
            </a:r>
          </a:p>
          <a:p>
            <a:pPr marL="342900" lvl="1" indent="0">
              <a:spcBef>
                <a:spcPts val="0"/>
              </a:spcBef>
              <a:buClr>
                <a:schemeClr val="bg1"/>
              </a:buClr>
              <a:buNone/>
            </a:pPr>
            <a:endParaRPr lang="en-US" dirty="0">
              <a:solidFill>
                <a:schemeClr val="bg2"/>
              </a:solidFill>
              <a:latin typeface="+mn-lt"/>
            </a:endParaRPr>
          </a:p>
        </p:txBody>
      </p:sp>
      <p:sp>
        <p:nvSpPr>
          <p:cNvPr id="6" name="TextBox 5">
            <a:extLst>
              <a:ext uri="{FF2B5EF4-FFF2-40B4-BE49-F238E27FC236}">
                <a16:creationId xmlns:a16="http://schemas.microsoft.com/office/drawing/2014/main" id="{92EF90D6-13B1-4700-9E78-9E35CCE8623B}"/>
              </a:ext>
            </a:extLst>
          </p:cNvPr>
          <p:cNvSpPr txBox="1"/>
          <p:nvPr/>
        </p:nvSpPr>
        <p:spPr>
          <a:xfrm>
            <a:off x="229861" y="2768252"/>
            <a:ext cx="7160495"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1"/>
                </a:solidFill>
                <a:latin typeface="+mn-lt"/>
              </a:rPr>
              <a:t>Remember : The p- value is a calculation that we make during hypothesis testing to determine if we reject the null hypothesis or fail to reject it </a:t>
            </a:r>
          </a:p>
        </p:txBody>
      </p:sp>
    </p:spTree>
    <p:extLst>
      <p:ext uri="{BB962C8B-B14F-4D97-AF65-F5344CB8AC3E}">
        <p14:creationId xmlns:p14="http://schemas.microsoft.com/office/powerpoint/2010/main" val="2912201933"/>
      </p:ext>
    </p:extLst>
  </p:cSld>
  <p:clrMapOvr>
    <a:masterClrMapping/>
  </p:clrMapOvr>
  <p:transition spd="med">
    <p:wipe dir="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6224"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959777"/>
          </a:xfrm>
        </p:spPr>
        <p:txBody>
          <a:bodyPr/>
          <a:lstStyle/>
          <a:p>
            <a:r>
              <a:rPr lang="en-US" sz="4800" dirty="0">
                <a:solidFill>
                  <a:schemeClr val="tx2"/>
                </a:solidFill>
              </a:rPr>
              <a:t>Linear Algebra</a:t>
            </a:r>
            <a:br>
              <a:rPr lang="en-US" sz="4800" dirty="0">
                <a:solidFill>
                  <a:schemeClr val="tx2"/>
                </a:solidFill>
              </a:rPr>
            </a:br>
            <a:br>
              <a:rPr lang="en-US" sz="4800" dirty="0">
                <a:solidFill>
                  <a:schemeClr val="tx2"/>
                </a:solidFill>
              </a:rPr>
            </a:br>
            <a:br>
              <a:rPr lang="en-US" dirty="0"/>
            </a:br>
            <a:br>
              <a:rPr lang="en-US" dirty="0"/>
            </a:br>
            <a:r>
              <a:rPr lang="en-US" dirty="0"/>
              <a:t> </a:t>
            </a:r>
          </a:p>
        </p:txBody>
      </p:sp>
    </p:spTree>
    <p:extLst>
      <p:ext uri="{BB962C8B-B14F-4D97-AF65-F5344CB8AC3E}">
        <p14:creationId xmlns:p14="http://schemas.microsoft.com/office/powerpoint/2010/main" val="1324626672"/>
      </p:ext>
    </p:extLst>
  </p:cSld>
  <p:clrMapOvr>
    <a:masterClrMapping/>
  </p:clrMapOvr>
  <p:transition spd="med">
    <p:wipe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3D82-DC6B-4013-BF1B-6AAC717D448F}"/>
              </a:ext>
            </a:extLst>
          </p:cNvPr>
          <p:cNvSpPr>
            <a:spLocks noGrp="1"/>
          </p:cNvSpPr>
          <p:nvPr>
            <p:ph type="title"/>
          </p:nvPr>
        </p:nvSpPr>
        <p:spPr>
          <a:xfrm>
            <a:off x="0" y="0"/>
            <a:ext cx="4295219" cy="640080"/>
          </a:xfrm>
        </p:spPr>
        <p:txBody>
          <a:bodyPr/>
          <a:lstStyle/>
          <a:p>
            <a:r>
              <a:rPr lang="en-US" dirty="0"/>
              <a:t>Matrix</a:t>
            </a:r>
          </a:p>
        </p:txBody>
      </p:sp>
      <p:sp>
        <p:nvSpPr>
          <p:cNvPr id="3" name="Content Placeholder 2">
            <a:extLst>
              <a:ext uri="{FF2B5EF4-FFF2-40B4-BE49-F238E27FC236}">
                <a16:creationId xmlns:a16="http://schemas.microsoft.com/office/drawing/2014/main" id="{1316FB4E-A734-4B8B-A6C1-4A93467602B1}"/>
              </a:ext>
            </a:extLst>
          </p:cNvPr>
          <p:cNvSpPr>
            <a:spLocks noGrp="1"/>
          </p:cNvSpPr>
          <p:nvPr>
            <p:ph sz="half" idx="13"/>
          </p:nvPr>
        </p:nvSpPr>
        <p:spPr>
          <a:xfrm>
            <a:off x="174111" y="841749"/>
            <a:ext cx="7159877" cy="3200400"/>
          </a:xfrm>
        </p:spPr>
        <p:txBody>
          <a:bodyPr/>
          <a:lstStyle/>
          <a:p>
            <a:r>
              <a:rPr lang="en-US" dirty="0"/>
              <a:t>What is a Matrix ? </a:t>
            </a:r>
          </a:p>
          <a:p>
            <a:pPr lvl="1"/>
            <a:r>
              <a:rPr lang="en-US" dirty="0"/>
              <a:t>Matrix is a very useful topic that comes under linear algebra. It is an arrangement of elements, especially numbers, in a particular way. A matrix is a mathematical structure having rows and columns. </a:t>
            </a:r>
          </a:p>
          <a:p>
            <a:r>
              <a:rPr lang="en-US" dirty="0"/>
              <a:t>We use row to represent samples</a:t>
            </a:r>
          </a:p>
          <a:p>
            <a:r>
              <a:rPr lang="en-US" dirty="0"/>
              <a:t>Columns represent the value of the variable (or attributes)</a:t>
            </a:r>
          </a:p>
          <a:p>
            <a:r>
              <a:rPr lang="en-US" dirty="0"/>
              <a:t>It is also possible to use rows for variables and columns for sample</a:t>
            </a:r>
          </a:p>
        </p:txBody>
      </p:sp>
    </p:spTree>
    <p:extLst>
      <p:ext uri="{BB962C8B-B14F-4D97-AF65-F5344CB8AC3E}">
        <p14:creationId xmlns:p14="http://schemas.microsoft.com/office/powerpoint/2010/main" val="1378944581"/>
      </p:ext>
    </p:extLst>
  </p:cSld>
  <p:clrMapOvr>
    <a:masterClrMapping/>
  </p:clrMapOvr>
  <p:transition spd="med">
    <p:wipe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63AC-6520-4392-BBE7-E7885F95B9E9}"/>
              </a:ext>
            </a:extLst>
          </p:cNvPr>
          <p:cNvSpPr>
            <a:spLocks noGrp="1"/>
          </p:cNvSpPr>
          <p:nvPr>
            <p:ph type="title"/>
          </p:nvPr>
        </p:nvSpPr>
        <p:spPr>
          <a:xfrm>
            <a:off x="0" y="0"/>
            <a:ext cx="5960226" cy="640080"/>
          </a:xfrm>
        </p:spPr>
        <p:txBody>
          <a:bodyPr/>
          <a:lstStyle/>
          <a:p>
            <a:r>
              <a:rPr lang="en-US" dirty="0"/>
              <a:t>Data representation : examples</a:t>
            </a:r>
          </a:p>
        </p:txBody>
      </p:sp>
      <p:sp>
        <p:nvSpPr>
          <p:cNvPr id="3" name="Content Placeholder 2">
            <a:extLst>
              <a:ext uri="{FF2B5EF4-FFF2-40B4-BE49-F238E27FC236}">
                <a16:creationId xmlns:a16="http://schemas.microsoft.com/office/drawing/2014/main" id="{5892A58C-9063-4D3C-8AD9-53F62C2B17E8}"/>
              </a:ext>
            </a:extLst>
          </p:cNvPr>
          <p:cNvSpPr>
            <a:spLocks noGrp="1"/>
          </p:cNvSpPr>
          <p:nvPr>
            <p:ph sz="half" idx="13"/>
          </p:nvPr>
        </p:nvSpPr>
        <p:spPr>
          <a:xfrm>
            <a:off x="176597" y="882291"/>
            <a:ext cx="8241467" cy="1407161"/>
          </a:xfrm>
        </p:spPr>
        <p:txBody>
          <a:bodyPr/>
          <a:lstStyle/>
          <a:p>
            <a:r>
              <a:rPr lang="en-US" dirty="0"/>
              <a:t>A real life example</a:t>
            </a:r>
          </a:p>
          <a:p>
            <a:pPr lvl="1"/>
            <a:r>
              <a:rPr lang="en-US" dirty="0"/>
              <a:t>Consider a reactor which need to be controlled using multiple attributes from various sensors like Pressure (Pa). Temp (K) , Density (gm/m^3) etc.</a:t>
            </a:r>
          </a:p>
          <a:p>
            <a:pPr lvl="1"/>
            <a:r>
              <a:rPr lang="en-US" dirty="0"/>
              <a:t>Independently, the sensors have generated 1000 data points</a:t>
            </a:r>
          </a:p>
          <a:p>
            <a:pPr lvl="1"/>
            <a:endParaRPr lang="en-US" dirty="0"/>
          </a:p>
        </p:txBody>
      </p:sp>
      <p:pic>
        <p:nvPicPr>
          <p:cNvPr id="5" name="Picture 4">
            <a:extLst>
              <a:ext uri="{FF2B5EF4-FFF2-40B4-BE49-F238E27FC236}">
                <a16:creationId xmlns:a16="http://schemas.microsoft.com/office/drawing/2014/main" id="{11138200-64D4-42DC-9270-D1236E3E98A1}"/>
              </a:ext>
            </a:extLst>
          </p:cNvPr>
          <p:cNvPicPr>
            <a:picLocks noChangeAspect="1"/>
          </p:cNvPicPr>
          <p:nvPr/>
        </p:nvPicPr>
        <p:blipFill>
          <a:blip r:embed="rId2"/>
          <a:stretch>
            <a:fillRect/>
          </a:stretch>
        </p:blipFill>
        <p:spPr>
          <a:xfrm>
            <a:off x="1815488" y="2429056"/>
            <a:ext cx="3545269" cy="1518576"/>
          </a:xfrm>
          <a:prstGeom prst="rect">
            <a:avLst/>
          </a:prstGeom>
        </p:spPr>
      </p:pic>
    </p:spTree>
    <p:extLst>
      <p:ext uri="{BB962C8B-B14F-4D97-AF65-F5344CB8AC3E}">
        <p14:creationId xmlns:p14="http://schemas.microsoft.com/office/powerpoint/2010/main" val="1191213409"/>
      </p:ext>
    </p:extLst>
  </p:cSld>
  <p:clrMapOvr>
    <a:masterClrMapping/>
  </p:clrMapOvr>
  <p:transition spd="med">
    <p:wipe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71018-4F96-4D7A-8B2D-21D855948CA2}"/>
              </a:ext>
            </a:extLst>
          </p:cNvPr>
          <p:cNvSpPr>
            <a:spLocks noGrp="1"/>
          </p:cNvSpPr>
          <p:nvPr>
            <p:ph type="title"/>
          </p:nvPr>
        </p:nvSpPr>
        <p:spPr>
          <a:xfrm>
            <a:off x="0" y="22860"/>
            <a:ext cx="4295219" cy="640080"/>
          </a:xfrm>
        </p:spPr>
        <p:txBody>
          <a:bodyPr/>
          <a:lstStyle/>
          <a:p>
            <a:r>
              <a:rPr lang="en-US" dirty="0"/>
              <a:t>Matrix Multiplication</a:t>
            </a:r>
          </a:p>
        </p:txBody>
      </p:sp>
      <p:sp>
        <p:nvSpPr>
          <p:cNvPr id="3" name="Content Placeholder 2">
            <a:extLst>
              <a:ext uri="{FF2B5EF4-FFF2-40B4-BE49-F238E27FC236}">
                <a16:creationId xmlns:a16="http://schemas.microsoft.com/office/drawing/2014/main" id="{A664E19E-C568-49BE-A995-BB475226BDF2}"/>
              </a:ext>
            </a:extLst>
          </p:cNvPr>
          <p:cNvSpPr>
            <a:spLocks noGrp="1"/>
          </p:cNvSpPr>
          <p:nvPr>
            <p:ph sz="half" idx="13"/>
          </p:nvPr>
        </p:nvSpPr>
        <p:spPr/>
        <p:txBody>
          <a:bodyPr/>
          <a:lstStyle/>
          <a:p>
            <a:endParaRPr lang="en-US"/>
          </a:p>
        </p:txBody>
      </p:sp>
    </p:spTree>
    <p:extLst>
      <p:ext uri="{BB962C8B-B14F-4D97-AF65-F5344CB8AC3E}">
        <p14:creationId xmlns:p14="http://schemas.microsoft.com/office/powerpoint/2010/main" val="1907477286"/>
      </p:ext>
    </p:extLst>
  </p:cSld>
  <p:clrMapOvr>
    <a:masterClrMapping/>
  </p:clrMapOvr>
  <p:transition spd="med">
    <p:wipe dir="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F2AA-19B9-4836-89E6-CA8D15DFD084}"/>
              </a:ext>
            </a:extLst>
          </p:cNvPr>
          <p:cNvSpPr>
            <a:spLocks noGrp="1"/>
          </p:cNvSpPr>
          <p:nvPr>
            <p:ph type="title"/>
          </p:nvPr>
        </p:nvSpPr>
        <p:spPr>
          <a:xfrm>
            <a:off x="0" y="-23797"/>
            <a:ext cx="4295219" cy="640080"/>
          </a:xfrm>
        </p:spPr>
        <p:txBody>
          <a:bodyPr/>
          <a:lstStyle/>
          <a:p>
            <a:r>
              <a:rPr lang="en-US" dirty="0"/>
              <a:t>Matrix multiplication</a:t>
            </a:r>
          </a:p>
        </p:txBody>
      </p:sp>
      <p:sp>
        <p:nvSpPr>
          <p:cNvPr id="6" name="TextBox 5">
            <a:extLst>
              <a:ext uri="{FF2B5EF4-FFF2-40B4-BE49-F238E27FC236}">
                <a16:creationId xmlns:a16="http://schemas.microsoft.com/office/drawing/2014/main" id="{B21D58B6-8FD6-4AFC-9816-3847FDE69ED5}"/>
              </a:ext>
            </a:extLst>
          </p:cNvPr>
          <p:cNvSpPr txBox="1"/>
          <p:nvPr/>
        </p:nvSpPr>
        <p:spPr>
          <a:xfrm>
            <a:off x="104701" y="872520"/>
            <a:ext cx="8557667" cy="1384995"/>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First, each entry in the row of the first matrix is multiplied by the corresponding entry in the column if the second matrix and summed up.</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This will produce the first entry in the final matrix</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same row is then multiplied for the rest of the columns in the second matrix</a:t>
            </a:r>
          </a:p>
        </p:txBody>
      </p:sp>
      <p:pic>
        <p:nvPicPr>
          <p:cNvPr id="8" name="Picture 7">
            <a:extLst>
              <a:ext uri="{FF2B5EF4-FFF2-40B4-BE49-F238E27FC236}">
                <a16:creationId xmlns:a16="http://schemas.microsoft.com/office/drawing/2014/main" id="{9755F7A9-3F36-499F-965E-6B050896D80C}"/>
              </a:ext>
            </a:extLst>
          </p:cNvPr>
          <p:cNvPicPr>
            <a:picLocks noChangeAspect="1"/>
          </p:cNvPicPr>
          <p:nvPr/>
        </p:nvPicPr>
        <p:blipFill>
          <a:blip r:embed="rId2"/>
          <a:stretch>
            <a:fillRect/>
          </a:stretch>
        </p:blipFill>
        <p:spPr>
          <a:xfrm>
            <a:off x="1550720" y="2377379"/>
            <a:ext cx="5024762" cy="1384995"/>
          </a:xfrm>
          <a:prstGeom prst="rect">
            <a:avLst/>
          </a:prstGeom>
        </p:spPr>
      </p:pic>
      <p:sp>
        <p:nvSpPr>
          <p:cNvPr id="9" name="TextBox 8">
            <a:extLst>
              <a:ext uri="{FF2B5EF4-FFF2-40B4-BE49-F238E27FC236}">
                <a16:creationId xmlns:a16="http://schemas.microsoft.com/office/drawing/2014/main" id="{7FD38011-E6CB-463C-9BA2-71BF1E891D8C}"/>
              </a:ext>
            </a:extLst>
          </p:cNvPr>
          <p:cNvSpPr txBox="1"/>
          <p:nvPr/>
        </p:nvSpPr>
        <p:spPr>
          <a:xfrm>
            <a:off x="439750" y="4188092"/>
            <a:ext cx="8055096"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process is the same for second row and then repeated across the entire matrix</a:t>
            </a:r>
          </a:p>
        </p:txBody>
      </p:sp>
    </p:spTree>
    <p:extLst>
      <p:ext uri="{BB962C8B-B14F-4D97-AF65-F5344CB8AC3E}">
        <p14:creationId xmlns:p14="http://schemas.microsoft.com/office/powerpoint/2010/main" val="2124142423"/>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2B6-F6CD-4C05-BF18-6EBE6281B8B8}"/>
              </a:ext>
            </a:extLst>
          </p:cNvPr>
          <p:cNvSpPr>
            <a:spLocks noGrp="1"/>
          </p:cNvSpPr>
          <p:nvPr>
            <p:ph type="title"/>
          </p:nvPr>
        </p:nvSpPr>
        <p:spPr>
          <a:xfrm>
            <a:off x="193039" y="274657"/>
            <a:ext cx="7955280" cy="640080"/>
          </a:xfrm>
        </p:spPr>
        <p:txBody>
          <a:bodyPr>
            <a:normAutofit/>
          </a:bodyPr>
          <a:lstStyle/>
          <a:p>
            <a:r>
              <a:rPr lang="en-US" dirty="0"/>
              <a:t>What is Statistics ? </a:t>
            </a:r>
          </a:p>
        </p:txBody>
      </p:sp>
      <p:pic>
        <p:nvPicPr>
          <p:cNvPr id="4" name="Picture 3">
            <a:extLst>
              <a:ext uri="{FF2B5EF4-FFF2-40B4-BE49-F238E27FC236}">
                <a16:creationId xmlns:a16="http://schemas.microsoft.com/office/drawing/2014/main" id="{695DD122-1AE0-4635-B074-79C43F8020D2}"/>
              </a:ext>
            </a:extLst>
          </p:cNvPr>
          <p:cNvPicPr>
            <a:picLocks noChangeAspect="1"/>
          </p:cNvPicPr>
          <p:nvPr/>
        </p:nvPicPr>
        <p:blipFill>
          <a:blip r:embed="rId3"/>
          <a:stretch>
            <a:fillRect/>
          </a:stretch>
        </p:blipFill>
        <p:spPr>
          <a:xfrm>
            <a:off x="93480" y="820792"/>
            <a:ext cx="8582362" cy="2424516"/>
          </a:xfrm>
          <a:prstGeom prst="rect">
            <a:avLst/>
          </a:prstGeom>
          <a:noFill/>
        </p:spPr>
      </p:pic>
      <p:sp>
        <p:nvSpPr>
          <p:cNvPr id="5" name="TextBox 4">
            <a:extLst>
              <a:ext uri="{FF2B5EF4-FFF2-40B4-BE49-F238E27FC236}">
                <a16:creationId xmlns:a16="http://schemas.microsoft.com/office/drawing/2014/main" id="{5491C1A3-7396-478E-AAB2-394B8BEDC9DE}"/>
              </a:ext>
            </a:extLst>
          </p:cNvPr>
          <p:cNvSpPr txBox="1"/>
          <p:nvPr/>
        </p:nvSpPr>
        <p:spPr>
          <a:xfrm>
            <a:off x="366432" y="3339253"/>
            <a:ext cx="8411135" cy="1260345"/>
          </a:xfrm>
          <a:prstGeom prst="rect">
            <a:avLst/>
          </a:prstGeom>
          <a:noFill/>
        </p:spPr>
        <p:txBody>
          <a:bodyPr wrap="square" rtlCol="0">
            <a:spAutoFit/>
          </a:bodyPr>
          <a:lstStyle/>
          <a:p>
            <a:pPr marL="0" marR="0">
              <a:lnSpc>
                <a:spcPct val="107000"/>
              </a:lnSpc>
              <a:spcBef>
                <a:spcPts val="0"/>
              </a:spcBef>
              <a:spcAft>
                <a:spcPts val="800"/>
              </a:spcAft>
            </a:pPr>
            <a:r>
              <a:rPr lang="en-US" dirty="0">
                <a:effectLst/>
                <a:latin typeface="Calibri" panose="020F0502020204030204" pitchFamily="34" charset="0"/>
                <a:ea typeface="DengXian" panose="02010600030101010101" pitchFamily="2" charset="-122"/>
                <a:cs typeface="Times New Roman" panose="02020603050405020304" pitchFamily="18" charset="0"/>
              </a:rPr>
              <a:t>Statistics is simply the study of data, facts, figures and measurements. Statistics is used to convert </a:t>
            </a:r>
            <a:r>
              <a:rPr lang="en-US" b="1" i="1" dirty="0">
                <a:effectLst/>
                <a:latin typeface="Calibri" panose="020F0502020204030204" pitchFamily="34" charset="0"/>
                <a:ea typeface="DengXian" panose="02010600030101010101" pitchFamily="2" charset="-122"/>
                <a:cs typeface="Times New Roman" panose="02020603050405020304" pitchFamily="18" charset="0"/>
              </a:rPr>
              <a:t>raw numerical data </a:t>
            </a:r>
            <a:r>
              <a:rPr lang="en-US" dirty="0">
                <a:effectLst/>
                <a:latin typeface="Calibri" panose="020F0502020204030204" pitchFamily="34" charset="0"/>
                <a:ea typeface="DengXian" panose="02010600030101010101" pitchFamily="2" charset="-122"/>
                <a:cs typeface="Times New Roman" panose="02020603050405020304" pitchFamily="18" charset="0"/>
              </a:rPr>
              <a:t>into </a:t>
            </a:r>
            <a:r>
              <a:rPr lang="en-US" b="1" i="1" dirty="0">
                <a:effectLst/>
                <a:latin typeface="Calibri" panose="020F0502020204030204" pitchFamily="34" charset="0"/>
                <a:ea typeface="DengXian" panose="02010600030101010101" pitchFamily="2" charset="-122"/>
                <a:cs typeface="Times New Roman" panose="02020603050405020304" pitchFamily="18" charset="0"/>
              </a:rPr>
              <a:t>useful information </a:t>
            </a:r>
            <a:r>
              <a:rPr lang="en-US" dirty="0">
                <a:effectLst/>
                <a:latin typeface="Calibri" panose="020F0502020204030204" pitchFamily="34" charset="0"/>
                <a:ea typeface="DengXian" panose="02010600030101010101" pitchFamily="2" charset="-122"/>
                <a:cs typeface="Times New Roman" panose="02020603050405020304" pitchFamily="18" charset="0"/>
              </a:rPr>
              <a:t>for relevant users. </a:t>
            </a:r>
          </a:p>
        </p:txBody>
      </p:sp>
    </p:spTree>
    <p:extLst>
      <p:ext uri="{BB962C8B-B14F-4D97-AF65-F5344CB8AC3E}">
        <p14:creationId xmlns:p14="http://schemas.microsoft.com/office/powerpoint/2010/main" val="3647293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3F6A-9246-4D32-89E2-3F5351AEB908}"/>
              </a:ext>
            </a:extLst>
          </p:cNvPr>
          <p:cNvSpPr>
            <a:spLocks noGrp="1"/>
          </p:cNvSpPr>
          <p:nvPr>
            <p:ph type="title"/>
          </p:nvPr>
        </p:nvSpPr>
        <p:spPr>
          <a:xfrm>
            <a:off x="0" y="22860"/>
            <a:ext cx="8813314" cy="640080"/>
          </a:xfrm>
        </p:spPr>
        <p:txBody>
          <a:bodyPr/>
          <a:lstStyle/>
          <a:p>
            <a:r>
              <a:rPr lang="en-US" dirty="0"/>
              <a:t>Difference between Descriptive &amp; Inferential Statistics</a:t>
            </a:r>
          </a:p>
        </p:txBody>
      </p:sp>
      <p:sp>
        <p:nvSpPr>
          <p:cNvPr id="3" name="Content Placeholder 2">
            <a:extLst>
              <a:ext uri="{FF2B5EF4-FFF2-40B4-BE49-F238E27FC236}">
                <a16:creationId xmlns:a16="http://schemas.microsoft.com/office/drawing/2014/main" id="{15960CB5-F854-43A7-A136-BE3BA4C2B693}"/>
              </a:ext>
            </a:extLst>
          </p:cNvPr>
          <p:cNvSpPr>
            <a:spLocks noGrp="1"/>
          </p:cNvSpPr>
          <p:nvPr>
            <p:ph sz="half" idx="13"/>
          </p:nvPr>
        </p:nvSpPr>
        <p:spPr/>
        <p:txBody>
          <a:bodyPr/>
          <a:lstStyle/>
          <a:p>
            <a:endParaRPr lang="en-US" dirty="0"/>
          </a:p>
        </p:txBody>
      </p:sp>
      <p:sp>
        <p:nvSpPr>
          <p:cNvPr id="4" name="Content Placeholder 3">
            <a:extLst>
              <a:ext uri="{FF2B5EF4-FFF2-40B4-BE49-F238E27FC236}">
                <a16:creationId xmlns:a16="http://schemas.microsoft.com/office/drawing/2014/main" id="{D0BD7AFE-1A0A-4FDF-8FF1-3E5CEB10A8A3}"/>
              </a:ext>
            </a:extLst>
          </p:cNvPr>
          <p:cNvSpPr>
            <a:spLocks noGrp="1"/>
          </p:cNvSpPr>
          <p:nvPr>
            <p:ph sz="half" idx="14"/>
          </p:nvPr>
        </p:nvSpPr>
        <p:spPr/>
        <p:txBody>
          <a:bodyPr/>
          <a:lstStyle/>
          <a:p>
            <a:endParaRPr lang="en-US" dirty="0"/>
          </a:p>
        </p:txBody>
      </p:sp>
    </p:spTree>
    <p:extLst>
      <p:ext uri="{BB962C8B-B14F-4D97-AF65-F5344CB8AC3E}">
        <p14:creationId xmlns:p14="http://schemas.microsoft.com/office/powerpoint/2010/main" val="1717064405"/>
      </p:ext>
    </p:extLst>
  </p:cSld>
  <p:clrMapOvr>
    <a:masterClrMapping/>
  </p:clrMapOvr>
  <p:transition spd="med">
    <p:wipe dir="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8A27-796E-42CF-BE3F-B0F1F1EA0D12}"/>
              </a:ext>
            </a:extLst>
          </p:cNvPr>
          <p:cNvSpPr>
            <a:spLocks noGrp="1"/>
          </p:cNvSpPr>
          <p:nvPr>
            <p:ph type="title"/>
          </p:nvPr>
        </p:nvSpPr>
        <p:spPr>
          <a:xfrm>
            <a:off x="0" y="22860"/>
            <a:ext cx="8326498" cy="640080"/>
          </a:xfrm>
        </p:spPr>
        <p:txBody>
          <a:bodyPr/>
          <a:lstStyle/>
          <a:p>
            <a:r>
              <a:rPr lang="en-US" dirty="0"/>
              <a:t>Matrix multiplication – Now in reverse</a:t>
            </a:r>
          </a:p>
        </p:txBody>
      </p:sp>
      <p:sp>
        <p:nvSpPr>
          <p:cNvPr id="3" name="Content Placeholder 2">
            <a:extLst>
              <a:ext uri="{FF2B5EF4-FFF2-40B4-BE49-F238E27FC236}">
                <a16:creationId xmlns:a16="http://schemas.microsoft.com/office/drawing/2014/main" id="{99FE1EB5-3A29-4437-A9D3-70FF41314356}"/>
              </a:ext>
            </a:extLst>
          </p:cNvPr>
          <p:cNvSpPr>
            <a:spLocks noGrp="1"/>
          </p:cNvSpPr>
          <p:nvPr>
            <p:ph sz="half" idx="13"/>
          </p:nvPr>
        </p:nvSpPr>
        <p:spPr>
          <a:xfrm>
            <a:off x="113777" y="854371"/>
            <a:ext cx="7850578" cy="640080"/>
          </a:xfrm>
        </p:spPr>
        <p:txBody>
          <a:bodyPr/>
          <a:lstStyle/>
          <a:p>
            <a:r>
              <a:rPr lang="en-US" dirty="0"/>
              <a:t>The same 3X2 matrix and a 2X3 matrix multiplies in reverse will produce 3X3 matrix</a:t>
            </a:r>
          </a:p>
        </p:txBody>
      </p:sp>
      <p:pic>
        <p:nvPicPr>
          <p:cNvPr id="5" name="Picture 4">
            <a:extLst>
              <a:ext uri="{FF2B5EF4-FFF2-40B4-BE49-F238E27FC236}">
                <a16:creationId xmlns:a16="http://schemas.microsoft.com/office/drawing/2014/main" id="{BE1EF174-8310-4407-BFA6-57688867C511}"/>
              </a:ext>
            </a:extLst>
          </p:cNvPr>
          <p:cNvPicPr>
            <a:picLocks noChangeAspect="1"/>
          </p:cNvPicPr>
          <p:nvPr/>
        </p:nvPicPr>
        <p:blipFill>
          <a:blip r:embed="rId2"/>
          <a:stretch>
            <a:fillRect/>
          </a:stretch>
        </p:blipFill>
        <p:spPr>
          <a:xfrm>
            <a:off x="914619" y="1685882"/>
            <a:ext cx="5674646" cy="914037"/>
          </a:xfrm>
          <a:prstGeom prst="rect">
            <a:avLst/>
          </a:prstGeom>
        </p:spPr>
      </p:pic>
      <p:sp>
        <p:nvSpPr>
          <p:cNvPr id="6" name="TextBox 5">
            <a:extLst>
              <a:ext uri="{FF2B5EF4-FFF2-40B4-BE49-F238E27FC236}">
                <a16:creationId xmlns:a16="http://schemas.microsoft.com/office/drawing/2014/main" id="{E12E1EA8-34CB-4761-B83F-E8707696F202}"/>
              </a:ext>
            </a:extLst>
          </p:cNvPr>
          <p:cNvSpPr txBox="1"/>
          <p:nvPr/>
        </p:nvSpPr>
        <p:spPr>
          <a:xfrm>
            <a:off x="113777" y="3301612"/>
            <a:ext cx="8066962"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Note that </a:t>
            </a:r>
            <a:r>
              <a:rPr lang="en-US" sz="1400" b="1" dirty="0">
                <a:solidFill>
                  <a:schemeClr val="bg2"/>
                </a:solidFill>
                <a:latin typeface="+mn-lt"/>
              </a:rPr>
              <a:t>the number of rows in the first matrix and number of columns in the second matrix </a:t>
            </a:r>
            <a:r>
              <a:rPr lang="en-US" sz="1400" dirty="0">
                <a:solidFill>
                  <a:schemeClr val="bg2"/>
                </a:solidFill>
                <a:latin typeface="+mn-lt"/>
              </a:rPr>
              <a:t>(show in bold above) will determine the size of final matrix</a:t>
            </a:r>
          </a:p>
        </p:txBody>
      </p:sp>
    </p:spTree>
    <p:extLst>
      <p:ext uri="{BB962C8B-B14F-4D97-AF65-F5344CB8AC3E}">
        <p14:creationId xmlns:p14="http://schemas.microsoft.com/office/powerpoint/2010/main" val="2973120178"/>
      </p:ext>
    </p:extLst>
  </p:cSld>
  <p:clrMapOvr>
    <a:masterClrMapping/>
  </p:clrMapOvr>
  <p:transition spd="med">
    <p:wipe dir="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81B4F-57F5-4E97-A54A-08CBA8A083AE}"/>
              </a:ext>
            </a:extLst>
          </p:cNvPr>
          <p:cNvSpPr>
            <a:spLocks noGrp="1"/>
          </p:cNvSpPr>
          <p:nvPr>
            <p:ph type="title"/>
          </p:nvPr>
        </p:nvSpPr>
        <p:spPr>
          <a:xfrm>
            <a:off x="0" y="0"/>
            <a:ext cx="6874626" cy="640080"/>
          </a:xfrm>
        </p:spPr>
        <p:txBody>
          <a:bodyPr/>
          <a:lstStyle/>
          <a:p>
            <a:r>
              <a:rPr lang="en-US" dirty="0"/>
              <a:t>Matrix multiply by a scalar number</a:t>
            </a:r>
          </a:p>
        </p:txBody>
      </p:sp>
      <p:sp>
        <p:nvSpPr>
          <p:cNvPr id="3" name="Content Placeholder 2">
            <a:extLst>
              <a:ext uri="{FF2B5EF4-FFF2-40B4-BE49-F238E27FC236}">
                <a16:creationId xmlns:a16="http://schemas.microsoft.com/office/drawing/2014/main" id="{2F90F021-08A7-4860-959E-C8DBD84C4579}"/>
              </a:ext>
            </a:extLst>
          </p:cNvPr>
          <p:cNvSpPr>
            <a:spLocks noGrp="1"/>
          </p:cNvSpPr>
          <p:nvPr>
            <p:ph sz="half" idx="13"/>
          </p:nvPr>
        </p:nvSpPr>
        <p:spPr/>
        <p:txBody>
          <a:bodyPr/>
          <a:lstStyle/>
          <a:p>
            <a:endParaRPr lang="en-US"/>
          </a:p>
        </p:txBody>
      </p:sp>
    </p:spTree>
    <p:extLst>
      <p:ext uri="{BB962C8B-B14F-4D97-AF65-F5344CB8AC3E}">
        <p14:creationId xmlns:p14="http://schemas.microsoft.com/office/powerpoint/2010/main" val="3300044266"/>
      </p:ext>
    </p:extLst>
  </p:cSld>
  <p:clrMapOvr>
    <a:masterClrMapping/>
  </p:clrMapOvr>
  <p:transition spd="med">
    <p:wipe dir="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02F8-0037-4122-A405-50EA599890FE}"/>
              </a:ext>
            </a:extLst>
          </p:cNvPr>
          <p:cNvSpPr>
            <a:spLocks noGrp="1"/>
          </p:cNvSpPr>
          <p:nvPr>
            <p:ph type="title"/>
          </p:nvPr>
        </p:nvSpPr>
        <p:spPr>
          <a:xfrm>
            <a:off x="0" y="0"/>
            <a:ext cx="7111952" cy="640080"/>
          </a:xfrm>
        </p:spPr>
        <p:txBody>
          <a:bodyPr/>
          <a:lstStyle/>
          <a:p>
            <a:r>
              <a:rPr lang="en-US" dirty="0"/>
              <a:t>Multiply a Matrix by Another Matrix</a:t>
            </a:r>
          </a:p>
        </p:txBody>
      </p:sp>
      <p:pic>
        <p:nvPicPr>
          <p:cNvPr id="5" name="Picture 4">
            <a:extLst>
              <a:ext uri="{FF2B5EF4-FFF2-40B4-BE49-F238E27FC236}">
                <a16:creationId xmlns:a16="http://schemas.microsoft.com/office/drawing/2014/main" id="{0A61E08D-529A-4D5B-B2A9-83D91437448D}"/>
              </a:ext>
            </a:extLst>
          </p:cNvPr>
          <p:cNvPicPr>
            <a:picLocks noChangeAspect="1"/>
          </p:cNvPicPr>
          <p:nvPr/>
        </p:nvPicPr>
        <p:blipFill>
          <a:blip r:embed="rId2"/>
          <a:stretch>
            <a:fillRect/>
          </a:stretch>
        </p:blipFill>
        <p:spPr>
          <a:xfrm>
            <a:off x="167887" y="810061"/>
            <a:ext cx="3287288" cy="1189019"/>
          </a:xfrm>
          <a:prstGeom prst="rect">
            <a:avLst/>
          </a:prstGeom>
        </p:spPr>
      </p:pic>
      <p:pic>
        <p:nvPicPr>
          <p:cNvPr id="7" name="Picture 6">
            <a:extLst>
              <a:ext uri="{FF2B5EF4-FFF2-40B4-BE49-F238E27FC236}">
                <a16:creationId xmlns:a16="http://schemas.microsoft.com/office/drawing/2014/main" id="{D68271B8-926E-467D-A653-2D37F5BC6863}"/>
              </a:ext>
            </a:extLst>
          </p:cNvPr>
          <p:cNvPicPr>
            <a:picLocks noChangeAspect="1"/>
          </p:cNvPicPr>
          <p:nvPr/>
        </p:nvPicPr>
        <p:blipFill>
          <a:blip r:embed="rId3"/>
          <a:stretch>
            <a:fillRect/>
          </a:stretch>
        </p:blipFill>
        <p:spPr>
          <a:xfrm>
            <a:off x="653044" y="2017525"/>
            <a:ext cx="3688611" cy="1151622"/>
          </a:xfrm>
          <a:prstGeom prst="rect">
            <a:avLst/>
          </a:prstGeom>
        </p:spPr>
      </p:pic>
      <p:pic>
        <p:nvPicPr>
          <p:cNvPr id="9" name="Picture 8">
            <a:extLst>
              <a:ext uri="{FF2B5EF4-FFF2-40B4-BE49-F238E27FC236}">
                <a16:creationId xmlns:a16="http://schemas.microsoft.com/office/drawing/2014/main" id="{E9D812CF-4123-485A-8B89-8865CDBDDDEC}"/>
              </a:ext>
            </a:extLst>
          </p:cNvPr>
          <p:cNvPicPr>
            <a:picLocks noChangeAspect="1"/>
          </p:cNvPicPr>
          <p:nvPr/>
        </p:nvPicPr>
        <p:blipFill>
          <a:blip r:embed="rId4"/>
          <a:stretch>
            <a:fillRect/>
          </a:stretch>
        </p:blipFill>
        <p:spPr>
          <a:xfrm>
            <a:off x="1504950" y="3297252"/>
            <a:ext cx="4044271" cy="1036187"/>
          </a:xfrm>
          <a:prstGeom prst="rect">
            <a:avLst/>
          </a:prstGeom>
        </p:spPr>
      </p:pic>
    </p:spTree>
    <p:extLst>
      <p:ext uri="{BB962C8B-B14F-4D97-AF65-F5344CB8AC3E}">
        <p14:creationId xmlns:p14="http://schemas.microsoft.com/office/powerpoint/2010/main" val="3043321488"/>
      </p:ext>
    </p:extLst>
  </p:cSld>
  <p:clrMapOvr>
    <a:masterClrMapping/>
  </p:clrMapOvr>
  <p:transition spd="med">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0C3E-E555-4010-97DE-9E271731FF60}"/>
              </a:ext>
            </a:extLst>
          </p:cNvPr>
          <p:cNvSpPr>
            <a:spLocks noGrp="1"/>
          </p:cNvSpPr>
          <p:nvPr>
            <p:ph type="title"/>
          </p:nvPr>
        </p:nvSpPr>
        <p:spPr>
          <a:xfrm>
            <a:off x="0" y="0"/>
            <a:ext cx="8549863" cy="640080"/>
          </a:xfrm>
        </p:spPr>
        <p:txBody>
          <a:bodyPr/>
          <a:lstStyle/>
          <a:p>
            <a:r>
              <a:rPr lang="en-US" dirty="0"/>
              <a:t>Matrix multiplication -  Compatibility </a:t>
            </a:r>
          </a:p>
        </p:txBody>
      </p:sp>
      <p:sp>
        <p:nvSpPr>
          <p:cNvPr id="3" name="Content Placeholder 2">
            <a:extLst>
              <a:ext uri="{FF2B5EF4-FFF2-40B4-BE49-F238E27FC236}">
                <a16:creationId xmlns:a16="http://schemas.microsoft.com/office/drawing/2014/main" id="{C36D32FF-86B2-4D30-9725-EEE86FC27A64}"/>
              </a:ext>
            </a:extLst>
          </p:cNvPr>
          <p:cNvSpPr>
            <a:spLocks noGrp="1"/>
          </p:cNvSpPr>
          <p:nvPr>
            <p:ph sz="half" idx="13"/>
          </p:nvPr>
        </p:nvSpPr>
        <p:spPr>
          <a:xfrm>
            <a:off x="88299" y="875311"/>
            <a:ext cx="8967402" cy="3200400"/>
          </a:xfrm>
        </p:spPr>
        <p:txBody>
          <a:bodyPr/>
          <a:lstStyle/>
          <a:p>
            <a:r>
              <a:rPr lang="en-US" dirty="0"/>
              <a:t>A matrix is compatible with another only if the number of columns in the first matrix is equal to the number of rows in the second</a:t>
            </a:r>
          </a:p>
        </p:txBody>
      </p:sp>
      <p:pic>
        <p:nvPicPr>
          <p:cNvPr id="5" name="Picture 4">
            <a:extLst>
              <a:ext uri="{FF2B5EF4-FFF2-40B4-BE49-F238E27FC236}">
                <a16:creationId xmlns:a16="http://schemas.microsoft.com/office/drawing/2014/main" id="{3E681C18-0FEB-40C2-AD89-9779F42F8D7A}"/>
              </a:ext>
            </a:extLst>
          </p:cNvPr>
          <p:cNvPicPr>
            <a:picLocks noChangeAspect="1"/>
          </p:cNvPicPr>
          <p:nvPr/>
        </p:nvPicPr>
        <p:blipFill>
          <a:blip r:embed="rId2"/>
          <a:stretch>
            <a:fillRect/>
          </a:stretch>
        </p:blipFill>
        <p:spPr>
          <a:xfrm>
            <a:off x="720374" y="1641146"/>
            <a:ext cx="4856768" cy="2627043"/>
          </a:xfrm>
          <a:prstGeom prst="rect">
            <a:avLst/>
          </a:prstGeom>
        </p:spPr>
      </p:pic>
    </p:spTree>
    <p:extLst>
      <p:ext uri="{BB962C8B-B14F-4D97-AF65-F5344CB8AC3E}">
        <p14:creationId xmlns:p14="http://schemas.microsoft.com/office/powerpoint/2010/main" val="1204448208"/>
      </p:ext>
    </p:extLst>
  </p:cSld>
  <p:clrMapOvr>
    <a:masterClrMapping/>
  </p:clrMapOvr>
  <p:transition spd="med">
    <p:wipe dir="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6240-BB33-4B0D-B473-E7839EE8CC11}"/>
              </a:ext>
            </a:extLst>
          </p:cNvPr>
          <p:cNvSpPr>
            <a:spLocks noGrp="1"/>
          </p:cNvSpPr>
          <p:nvPr>
            <p:ph type="title"/>
          </p:nvPr>
        </p:nvSpPr>
        <p:spPr>
          <a:xfrm>
            <a:off x="0" y="22860"/>
            <a:ext cx="4295219" cy="640080"/>
          </a:xfrm>
        </p:spPr>
        <p:txBody>
          <a:bodyPr/>
          <a:lstStyle/>
          <a:p>
            <a:r>
              <a:rPr lang="en-US" dirty="0"/>
              <a:t>Identity Matrix</a:t>
            </a:r>
          </a:p>
        </p:txBody>
      </p:sp>
      <p:sp>
        <p:nvSpPr>
          <p:cNvPr id="3" name="Content Placeholder 2">
            <a:extLst>
              <a:ext uri="{FF2B5EF4-FFF2-40B4-BE49-F238E27FC236}">
                <a16:creationId xmlns:a16="http://schemas.microsoft.com/office/drawing/2014/main" id="{72397C41-6F3F-4D1E-9D0E-77993D9C3342}"/>
              </a:ext>
            </a:extLst>
          </p:cNvPr>
          <p:cNvSpPr>
            <a:spLocks noGrp="1"/>
          </p:cNvSpPr>
          <p:nvPr>
            <p:ph sz="half" idx="13"/>
          </p:nvPr>
        </p:nvSpPr>
        <p:spPr>
          <a:xfrm>
            <a:off x="274320" y="2156866"/>
            <a:ext cx="6768654" cy="2323693"/>
          </a:xfrm>
        </p:spPr>
        <p:txBody>
          <a:bodyPr/>
          <a:lstStyle/>
          <a:p>
            <a:r>
              <a:rPr lang="en-US" dirty="0"/>
              <a:t>It is “square” (has same number of rows as columns)</a:t>
            </a:r>
          </a:p>
          <a:p>
            <a:r>
              <a:rPr lang="en-US" dirty="0"/>
              <a:t>It can be large or small (2x2, 100x100,… so on)</a:t>
            </a:r>
          </a:p>
          <a:p>
            <a:r>
              <a:rPr lang="en-US" dirty="0"/>
              <a:t>It has 1s on the main diagonal and 0s everywhere else</a:t>
            </a:r>
          </a:p>
          <a:p>
            <a:r>
              <a:rPr lang="en-US" dirty="0"/>
              <a:t>Its symbol is the capital letter I</a:t>
            </a:r>
          </a:p>
        </p:txBody>
      </p:sp>
      <p:pic>
        <p:nvPicPr>
          <p:cNvPr id="5" name="Picture 4">
            <a:extLst>
              <a:ext uri="{FF2B5EF4-FFF2-40B4-BE49-F238E27FC236}">
                <a16:creationId xmlns:a16="http://schemas.microsoft.com/office/drawing/2014/main" id="{125AA284-9367-4610-85B0-797E13CE3605}"/>
              </a:ext>
            </a:extLst>
          </p:cNvPr>
          <p:cNvPicPr>
            <a:picLocks noChangeAspect="1"/>
          </p:cNvPicPr>
          <p:nvPr/>
        </p:nvPicPr>
        <p:blipFill>
          <a:blip r:embed="rId2"/>
          <a:stretch>
            <a:fillRect/>
          </a:stretch>
        </p:blipFill>
        <p:spPr>
          <a:xfrm>
            <a:off x="2301159" y="662940"/>
            <a:ext cx="2284663" cy="1399004"/>
          </a:xfrm>
          <a:prstGeom prst="rect">
            <a:avLst/>
          </a:prstGeom>
        </p:spPr>
      </p:pic>
      <p:pic>
        <p:nvPicPr>
          <p:cNvPr id="7" name="Picture 6">
            <a:extLst>
              <a:ext uri="{FF2B5EF4-FFF2-40B4-BE49-F238E27FC236}">
                <a16:creationId xmlns:a16="http://schemas.microsoft.com/office/drawing/2014/main" id="{73DA0457-B35E-40D4-A2B4-E69C08558E6D}"/>
              </a:ext>
            </a:extLst>
          </p:cNvPr>
          <p:cNvPicPr>
            <a:picLocks noChangeAspect="1"/>
          </p:cNvPicPr>
          <p:nvPr/>
        </p:nvPicPr>
        <p:blipFill>
          <a:blip r:embed="rId3"/>
          <a:stretch>
            <a:fillRect/>
          </a:stretch>
        </p:blipFill>
        <p:spPr>
          <a:xfrm>
            <a:off x="3214132" y="4146031"/>
            <a:ext cx="1490492" cy="958642"/>
          </a:xfrm>
          <a:prstGeom prst="rect">
            <a:avLst/>
          </a:prstGeom>
        </p:spPr>
      </p:pic>
      <p:sp>
        <p:nvSpPr>
          <p:cNvPr id="8" name="TextBox 7">
            <a:extLst>
              <a:ext uri="{FF2B5EF4-FFF2-40B4-BE49-F238E27FC236}">
                <a16:creationId xmlns:a16="http://schemas.microsoft.com/office/drawing/2014/main" id="{F41A1D55-5665-4080-9E02-D3DE9A3F8C07}"/>
              </a:ext>
            </a:extLst>
          </p:cNvPr>
          <p:cNvSpPr txBox="1"/>
          <p:nvPr/>
        </p:nvSpPr>
        <p:spPr>
          <a:xfrm>
            <a:off x="216385" y="3713441"/>
            <a:ext cx="704995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It is a special matrix, because  when we multiply by it, the original matrix is unchanged</a:t>
            </a:r>
          </a:p>
        </p:txBody>
      </p:sp>
    </p:spTree>
    <p:extLst>
      <p:ext uri="{BB962C8B-B14F-4D97-AF65-F5344CB8AC3E}">
        <p14:creationId xmlns:p14="http://schemas.microsoft.com/office/powerpoint/2010/main" val="1107294824"/>
      </p:ext>
    </p:extLst>
  </p:cSld>
  <p:clrMapOvr>
    <a:masterClrMapping/>
  </p:clrMapOvr>
  <p:transition spd="med">
    <p:wipe dir="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34F8-3763-45F0-A1DE-C2F78F327115}"/>
              </a:ext>
            </a:extLst>
          </p:cNvPr>
          <p:cNvSpPr>
            <a:spLocks noGrp="1"/>
          </p:cNvSpPr>
          <p:nvPr>
            <p:ph type="title"/>
          </p:nvPr>
        </p:nvSpPr>
        <p:spPr>
          <a:xfrm>
            <a:off x="0" y="22860"/>
            <a:ext cx="4295219" cy="640080"/>
          </a:xfrm>
        </p:spPr>
        <p:txBody>
          <a:bodyPr/>
          <a:lstStyle/>
          <a:p>
            <a:r>
              <a:rPr lang="en-US" dirty="0"/>
              <a:t>Order of Multiplication </a:t>
            </a:r>
          </a:p>
        </p:txBody>
      </p:sp>
      <p:sp>
        <p:nvSpPr>
          <p:cNvPr id="3" name="Content Placeholder 2">
            <a:extLst>
              <a:ext uri="{FF2B5EF4-FFF2-40B4-BE49-F238E27FC236}">
                <a16:creationId xmlns:a16="http://schemas.microsoft.com/office/drawing/2014/main" id="{A3980B23-9561-4AB9-8447-C53D73273956}"/>
              </a:ext>
            </a:extLst>
          </p:cNvPr>
          <p:cNvSpPr>
            <a:spLocks noGrp="1"/>
          </p:cNvSpPr>
          <p:nvPr>
            <p:ph sz="half" idx="13"/>
          </p:nvPr>
        </p:nvSpPr>
        <p:spPr>
          <a:xfrm>
            <a:off x="105749" y="662940"/>
            <a:ext cx="8932501" cy="3817620"/>
          </a:xfrm>
        </p:spPr>
        <p:txBody>
          <a:bodyPr/>
          <a:lstStyle/>
          <a:p>
            <a:endParaRPr lang="en-US"/>
          </a:p>
        </p:txBody>
      </p:sp>
    </p:spTree>
    <p:extLst>
      <p:ext uri="{BB962C8B-B14F-4D97-AF65-F5344CB8AC3E}">
        <p14:creationId xmlns:p14="http://schemas.microsoft.com/office/powerpoint/2010/main" val="1244905684"/>
      </p:ext>
    </p:extLst>
  </p:cSld>
  <p:clrMapOvr>
    <a:masterClrMapping/>
  </p:clrMapOvr>
  <p:transition spd="med">
    <p:wipe dir="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3BA7-EFC0-44D5-B846-F5C57C72B312}"/>
              </a:ext>
            </a:extLst>
          </p:cNvPr>
          <p:cNvSpPr>
            <a:spLocks noGrp="1"/>
          </p:cNvSpPr>
          <p:nvPr>
            <p:ph type="title"/>
          </p:nvPr>
        </p:nvSpPr>
        <p:spPr>
          <a:xfrm>
            <a:off x="0" y="0"/>
            <a:ext cx="4295219" cy="640080"/>
          </a:xfrm>
        </p:spPr>
        <p:txBody>
          <a:bodyPr/>
          <a:lstStyle/>
          <a:p>
            <a:r>
              <a:rPr lang="en-US" dirty="0"/>
              <a:t>Factorization</a:t>
            </a:r>
          </a:p>
        </p:txBody>
      </p:sp>
      <p:sp>
        <p:nvSpPr>
          <p:cNvPr id="3" name="Content Placeholder 2">
            <a:extLst>
              <a:ext uri="{FF2B5EF4-FFF2-40B4-BE49-F238E27FC236}">
                <a16:creationId xmlns:a16="http://schemas.microsoft.com/office/drawing/2014/main" id="{D64F550C-7CAF-4641-8999-EA086C38BEB2}"/>
              </a:ext>
            </a:extLst>
          </p:cNvPr>
          <p:cNvSpPr>
            <a:spLocks noGrp="1"/>
          </p:cNvSpPr>
          <p:nvPr>
            <p:ph sz="half" idx="13"/>
          </p:nvPr>
        </p:nvSpPr>
        <p:spPr>
          <a:xfrm>
            <a:off x="155656" y="812489"/>
            <a:ext cx="8646315" cy="3200400"/>
          </a:xfrm>
        </p:spPr>
        <p:txBody>
          <a:bodyPr/>
          <a:lstStyle/>
          <a:p>
            <a:r>
              <a:rPr lang="en-US" dirty="0"/>
              <a:t>Factors of a number are numbers that divide evenly into another number. Factorization writes a number as the product of smaller numbers</a:t>
            </a:r>
          </a:p>
        </p:txBody>
      </p:sp>
    </p:spTree>
    <p:extLst>
      <p:ext uri="{BB962C8B-B14F-4D97-AF65-F5344CB8AC3E}">
        <p14:creationId xmlns:p14="http://schemas.microsoft.com/office/powerpoint/2010/main" val="590319493"/>
      </p:ext>
    </p:extLst>
  </p:cSld>
  <p:clrMapOvr>
    <a:masterClrMapping/>
  </p:clrMapOvr>
  <p:transition spd="med">
    <p:wipe dir="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125C3-3D05-45AA-B061-7F3BEBE2DCF6}"/>
              </a:ext>
            </a:extLst>
          </p:cNvPr>
          <p:cNvSpPr>
            <a:spLocks noGrp="1"/>
          </p:cNvSpPr>
          <p:nvPr>
            <p:ph type="title"/>
          </p:nvPr>
        </p:nvSpPr>
        <p:spPr>
          <a:xfrm>
            <a:off x="0" y="0"/>
            <a:ext cx="6574480" cy="640080"/>
          </a:xfrm>
        </p:spPr>
        <p:txBody>
          <a:bodyPr/>
          <a:lstStyle/>
          <a:p>
            <a:r>
              <a:rPr lang="en-US" dirty="0"/>
              <a:t>Why do we use factorization ?</a:t>
            </a:r>
          </a:p>
        </p:txBody>
      </p:sp>
      <p:sp>
        <p:nvSpPr>
          <p:cNvPr id="3" name="Content Placeholder 2">
            <a:extLst>
              <a:ext uri="{FF2B5EF4-FFF2-40B4-BE49-F238E27FC236}">
                <a16:creationId xmlns:a16="http://schemas.microsoft.com/office/drawing/2014/main" id="{0DF9D8B8-2868-4CE6-ACF5-72B10B55C14F}"/>
              </a:ext>
            </a:extLst>
          </p:cNvPr>
          <p:cNvSpPr>
            <a:spLocks noGrp="1"/>
          </p:cNvSpPr>
          <p:nvPr>
            <p:ph sz="half" idx="13"/>
          </p:nvPr>
        </p:nvSpPr>
        <p:spPr>
          <a:xfrm>
            <a:off x="274319" y="1280160"/>
            <a:ext cx="7180483" cy="1225715"/>
          </a:xfrm>
        </p:spPr>
        <p:txBody>
          <a:bodyPr/>
          <a:lstStyle/>
          <a:p>
            <a:r>
              <a:rPr lang="en-US" dirty="0"/>
              <a:t>It can be used for many things, like helping perform arithmetic operation.</a:t>
            </a:r>
          </a:p>
          <a:p>
            <a:r>
              <a:rPr lang="en-US" dirty="0"/>
              <a:t>For ex 15 X 8 </a:t>
            </a:r>
          </a:p>
          <a:p>
            <a:pPr lvl="1"/>
            <a:r>
              <a:rPr lang="en-US" dirty="0"/>
              <a:t>Factor 15 and 8 :</a:t>
            </a:r>
          </a:p>
          <a:p>
            <a:pPr lvl="2"/>
            <a:r>
              <a:rPr lang="en-US" dirty="0"/>
              <a:t>15 = 3X5</a:t>
            </a:r>
          </a:p>
          <a:p>
            <a:pPr lvl="2"/>
            <a:r>
              <a:rPr lang="en-US" dirty="0"/>
              <a:t>8 = 2X4</a:t>
            </a:r>
          </a:p>
        </p:txBody>
      </p:sp>
      <p:sp>
        <p:nvSpPr>
          <p:cNvPr id="4" name="TextBox 3">
            <a:extLst>
              <a:ext uri="{FF2B5EF4-FFF2-40B4-BE49-F238E27FC236}">
                <a16:creationId xmlns:a16="http://schemas.microsoft.com/office/drawing/2014/main" id="{97496E6F-9696-47F5-99E6-9EA00A9FFA1D}"/>
              </a:ext>
            </a:extLst>
          </p:cNvPr>
          <p:cNvSpPr txBox="1"/>
          <p:nvPr/>
        </p:nvSpPr>
        <p:spPr>
          <a:xfrm>
            <a:off x="307127" y="2778101"/>
            <a:ext cx="7280299" cy="73866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Now we group the factors so that it is easier for us to multiply </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(2X5) X (3X4) = 10 X 12 = 120</a:t>
            </a:r>
          </a:p>
        </p:txBody>
      </p:sp>
    </p:spTree>
    <p:extLst>
      <p:ext uri="{BB962C8B-B14F-4D97-AF65-F5344CB8AC3E}">
        <p14:creationId xmlns:p14="http://schemas.microsoft.com/office/powerpoint/2010/main" val="3440900294"/>
      </p:ext>
    </p:extLst>
  </p:cSld>
  <p:clrMapOvr>
    <a:masterClrMapping/>
  </p:clrMapOvr>
  <p:transition spd="med">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C50A-AFE1-48EC-8CCC-68DEBBB201A1}"/>
              </a:ext>
            </a:extLst>
          </p:cNvPr>
          <p:cNvSpPr>
            <a:spLocks noGrp="1"/>
          </p:cNvSpPr>
          <p:nvPr>
            <p:ph type="title"/>
          </p:nvPr>
        </p:nvSpPr>
        <p:spPr>
          <a:xfrm>
            <a:off x="0" y="0"/>
            <a:ext cx="4295219" cy="640080"/>
          </a:xfrm>
        </p:spPr>
        <p:txBody>
          <a:bodyPr/>
          <a:lstStyle/>
          <a:p>
            <a:r>
              <a:rPr lang="en-US" dirty="0"/>
              <a:t>Prime Factorization</a:t>
            </a:r>
          </a:p>
        </p:txBody>
      </p:sp>
      <p:sp>
        <p:nvSpPr>
          <p:cNvPr id="3" name="Content Placeholder 2">
            <a:extLst>
              <a:ext uri="{FF2B5EF4-FFF2-40B4-BE49-F238E27FC236}">
                <a16:creationId xmlns:a16="http://schemas.microsoft.com/office/drawing/2014/main" id="{3B5B625E-7F0E-4692-B9FA-21CAC093ECB2}"/>
              </a:ext>
            </a:extLst>
          </p:cNvPr>
          <p:cNvSpPr>
            <a:spLocks noGrp="1"/>
          </p:cNvSpPr>
          <p:nvPr>
            <p:ph sz="half" idx="13"/>
          </p:nvPr>
        </p:nvSpPr>
        <p:spPr>
          <a:xfrm>
            <a:off x="183578" y="826450"/>
            <a:ext cx="6838456" cy="3200400"/>
          </a:xfrm>
        </p:spPr>
        <p:txBody>
          <a:bodyPr/>
          <a:lstStyle/>
          <a:p>
            <a:r>
              <a:rPr lang="en-US" dirty="0"/>
              <a:t>Let's complete the prime factorization of the number 24</a:t>
            </a:r>
          </a:p>
          <a:p>
            <a:endParaRPr lang="en-US" dirty="0"/>
          </a:p>
          <a:p>
            <a:pPr marL="0" indent="0">
              <a:buNone/>
            </a:pPr>
            <a:endParaRPr lang="en-US" dirty="0"/>
          </a:p>
        </p:txBody>
      </p:sp>
      <p:pic>
        <p:nvPicPr>
          <p:cNvPr id="5" name="Picture 4">
            <a:extLst>
              <a:ext uri="{FF2B5EF4-FFF2-40B4-BE49-F238E27FC236}">
                <a16:creationId xmlns:a16="http://schemas.microsoft.com/office/drawing/2014/main" id="{3B8AF694-7D3A-4CDC-95BA-CE2D0280F55F}"/>
              </a:ext>
            </a:extLst>
          </p:cNvPr>
          <p:cNvPicPr>
            <a:picLocks noChangeAspect="1"/>
          </p:cNvPicPr>
          <p:nvPr/>
        </p:nvPicPr>
        <p:blipFill>
          <a:blip r:embed="rId2"/>
          <a:stretch>
            <a:fillRect/>
          </a:stretch>
        </p:blipFill>
        <p:spPr>
          <a:xfrm>
            <a:off x="822022" y="1217557"/>
            <a:ext cx="776433" cy="1597877"/>
          </a:xfrm>
          <a:prstGeom prst="rect">
            <a:avLst/>
          </a:prstGeom>
        </p:spPr>
      </p:pic>
      <p:sp>
        <p:nvSpPr>
          <p:cNvPr id="6" name="TextBox 5">
            <a:extLst>
              <a:ext uri="{FF2B5EF4-FFF2-40B4-BE49-F238E27FC236}">
                <a16:creationId xmlns:a16="http://schemas.microsoft.com/office/drawing/2014/main" id="{82D46DEC-A825-448B-89DB-232298E604FC}"/>
              </a:ext>
            </a:extLst>
          </p:cNvPr>
          <p:cNvSpPr txBox="1"/>
          <p:nvPr/>
        </p:nvSpPr>
        <p:spPr>
          <a:xfrm>
            <a:off x="183578" y="3036366"/>
            <a:ext cx="6838456" cy="73866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prime factors of the number 24 are found to the right of the vertical line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24 = 2 X 2 X 2 X 3</a:t>
            </a:r>
          </a:p>
        </p:txBody>
      </p:sp>
    </p:spTree>
    <p:extLst>
      <p:ext uri="{BB962C8B-B14F-4D97-AF65-F5344CB8AC3E}">
        <p14:creationId xmlns:p14="http://schemas.microsoft.com/office/powerpoint/2010/main" val="2351119523"/>
      </p:ext>
    </p:extLst>
  </p:cSld>
  <p:clrMapOvr>
    <a:masterClrMapping/>
  </p:clrMapOvr>
  <p:transition spd="med">
    <p:wipe dir="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5201"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959777"/>
          </a:xfrm>
        </p:spPr>
        <p:txBody>
          <a:bodyPr/>
          <a:lstStyle/>
          <a:p>
            <a:r>
              <a:rPr lang="en-US" sz="4800" dirty="0">
                <a:solidFill>
                  <a:schemeClr val="tx2"/>
                </a:solidFill>
              </a:rPr>
              <a:t>Hypothesis Testing</a:t>
            </a:r>
            <a:br>
              <a:rPr lang="en-US" sz="4800" dirty="0">
                <a:solidFill>
                  <a:schemeClr val="tx2"/>
                </a:solidFill>
              </a:rPr>
            </a:br>
            <a:br>
              <a:rPr lang="en-US" sz="4800" dirty="0">
                <a:solidFill>
                  <a:schemeClr val="tx2"/>
                </a:solidFill>
              </a:rPr>
            </a:br>
            <a:br>
              <a:rPr lang="en-US" dirty="0"/>
            </a:br>
            <a:br>
              <a:rPr lang="en-US" dirty="0"/>
            </a:br>
            <a:r>
              <a:rPr lang="en-US" dirty="0"/>
              <a:t> </a:t>
            </a:r>
          </a:p>
        </p:txBody>
      </p:sp>
    </p:spTree>
    <p:extLst>
      <p:ext uri="{BB962C8B-B14F-4D97-AF65-F5344CB8AC3E}">
        <p14:creationId xmlns:p14="http://schemas.microsoft.com/office/powerpoint/2010/main" val="2701195836"/>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8215-06B8-4351-9335-9403B3D730B9}"/>
              </a:ext>
            </a:extLst>
          </p:cNvPr>
          <p:cNvSpPr>
            <a:spLocks noGrp="1"/>
          </p:cNvSpPr>
          <p:nvPr>
            <p:ph type="title"/>
          </p:nvPr>
        </p:nvSpPr>
        <p:spPr>
          <a:xfrm>
            <a:off x="0" y="0"/>
            <a:ext cx="7955280" cy="640080"/>
          </a:xfrm>
        </p:spPr>
        <p:txBody>
          <a:bodyPr/>
          <a:lstStyle/>
          <a:p>
            <a:r>
              <a:rPr lang="en-US" dirty="0"/>
              <a:t>Independent, Dependent &amp; Control variable</a:t>
            </a:r>
          </a:p>
        </p:txBody>
      </p:sp>
      <p:pic>
        <p:nvPicPr>
          <p:cNvPr id="8" name="Picture 7">
            <a:extLst>
              <a:ext uri="{FF2B5EF4-FFF2-40B4-BE49-F238E27FC236}">
                <a16:creationId xmlns:a16="http://schemas.microsoft.com/office/drawing/2014/main" id="{AD1BE78B-FDD2-4D9B-AFEC-AC74CC8BAC9D}"/>
              </a:ext>
            </a:extLst>
          </p:cNvPr>
          <p:cNvPicPr>
            <a:picLocks noChangeAspect="1"/>
          </p:cNvPicPr>
          <p:nvPr/>
        </p:nvPicPr>
        <p:blipFill>
          <a:blip r:embed="rId2"/>
          <a:stretch>
            <a:fillRect/>
          </a:stretch>
        </p:blipFill>
        <p:spPr>
          <a:xfrm>
            <a:off x="0" y="920893"/>
            <a:ext cx="9144000" cy="1514796"/>
          </a:xfrm>
          <a:prstGeom prst="rect">
            <a:avLst/>
          </a:prstGeom>
        </p:spPr>
      </p:pic>
      <p:sp>
        <p:nvSpPr>
          <p:cNvPr id="9" name="TextBox 8">
            <a:extLst>
              <a:ext uri="{FF2B5EF4-FFF2-40B4-BE49-F238E27FC236}">
                <a16:creationId xmlns:a16="http://schemas.microsoft.com/office/drawing/2014/main" id="{C743302E-AC6C-4AE7-821D-EAB10932335B}"/>
              </a:ext>
            </a:extLst>
          </p:cNvPr>
          <p:cNvSpPr txBox="1"/>
          <p:nvPr/>
        </p:nvSpPr>
        <p:spPr>
          <a:xfrm>
            <a:off x="48861" y="2716502"/>
            <a:ext cx="8390144" cy="1877437"/>
          </a:xfrm>
          <a:prstGeom prst="rect">
            <a:avLst/>
          </a:prstGeom>
          <a:noFill/>
        </p:spPr>
        <p:txBody>
          <a:bodyPr wrap="square" rtlCol="0">
            <a:spAutoFit/>
          </a:bodyPr>
          <a:lstStyle/>
          <a:p>
            <a:pPr algn="l"/>
            <a:r>
              <a:rPr lang="en-US" sz="1100" b="1" i="0" dirty="0">
                <a:solidFill>
                  <a:srgbClr val="000000"/>
                </a:solidFill>
                <a:effectLst/>
                <a:latin typeface="Open Sans" panose="020B0606030504020204" pitchFamily="34" charset="0"/>
              </a:rPr>
              <a:t>Importance of the Control Variables</a:t>
            </a:r>
          </a:p>
          <a:p>
            <a:pPr algn="l"/>
            <a:endParaRPr lang="en-US" sz="1100"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US" sz="1000" dirty="0">
                <a:solidFill>
                  <a:schemeClr val="bg2">
                    <a:lumMod val="50000"/>
                    <a:lumOff val="50000"/>
                  </a:schemeClr>
                </a:solidFill>
                <a:latin typeface="+mn-lt"/>
              </a:rPr>
              <a:t>Although control variables may not be measured as they are not recorded, yet they can have a significant effect on the outcome of an experiment.</a:t>
            </a:r>
          </a:p>
          <a:p>
            <a:pPr marL="171450" indent="-171450">
              <a:buFont typeface="Arial" panose="020B0604020202020204" pitchFamily="34" charset="0"/>
              <a:buChar char="•"/>
            </a:pPr>
            <a:r>
              <a:rPr lang="en-US" sz="1000" dirty="0">
                <a:solidFill>
                  <a:schemeClr val="bg2">
                    <a:lumMod val="50000"/>
                    <a:lumOff val="50000"/>
                  </a:schemeClr>
                </a:solidFill>
                <a:latin typeface="+mn-lt"/>
              </a:rPr>
              <a:t>Therefore, the lack of awareness of control variables may lead to faulty results or what is called “confounding variables”. So, recording control variables makes it easier to reproduce an experiment and to establish the relationship between the independent and dependent variables.</a:t>
            </a:r>
          </a:p>
          <a:p>
            <a:pPr marL="171450" indent="-171450">
              <a:buFont typeface="Arial" panose="020B0604020202020204" pitchFamily="34" charset="0"/>
              <a:buChar char="•"/>
            </a:pPr>
            <a:r>
              <a:rPr lang="en-US" sz="1000" dirty="0">
                <a:solidFill>
                  <a:schemeClr val="bg2">
                    <a:lumMod val="50000"/>
                    <a:lumOff val="50000"/>
                  </a:schemeClr>
                </a:solidFill>
                <a:latin typeface="+mn-lt"/>
              </a:rPr>
              <a:t>For example, suppose we are trying to determine whether a particular fertilizer influences plant growth. Here, the independent variable is the presence or absence of the fertilizer, whereas the dependent variable is the height of the plant or rate of growth.</a:t>
            </a:r>
          </a:p>
          <a:p>
            <a:pPr marL="171450" indent="-171450">
              <a:buFont typeface="Arial" panose="020B0604020202020204" pitchFamily="34" charset="0"/>
              <a:buChar char="•"/>
            </a:pPr>
            <a:r>
              <a:rPr lang="en-US" sz="1000" dirty="0">
                <a:solidFill>
                  <a:schemeClr val="bg2">
                    <a:lumMod val="50000"/>
                    <a:lumOff val="50000"/>
                  </a:schemeClr>
                </a:solidFill>
                <a:latin typeface="+mn-lt"/>
              </a:rPr>
              <a:t>If we don’t control the amount of light, for example, we perform some part of the experiment in the summer and some part during the winter, we may skew our results.</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513017721"/>
      </p:ext>
    </p:extLst>
  </p:cSld>
  <p:clrMapOvr>
    <a:masterClrMapping/>
  </p:clrMapOvr>
  <p:transition spd="med">
    <p:wipe dir="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B4B8-AB69-4DE2-A838-D6D1F3E343ED}"/>
              </a:ext>
            </a:extLst>
          </p:cNvPr>
          <p:cNvSpPr>
            <a:spLocks noGrp="1"/>
          </p:cNvSpPr>
          <p:nvPr>
            <p:ph type="title"/>
          </p:nvPr>
        </p:nvSpPr>
        <p:spPr>
          <a:xfrm>
            <a:off x="0" y="0"/>
            <a:ext cx="8229600" cy="637794"/>
          </a:xfrm>
        </p:spPr>
        <p:txBody>
          <a:bodyPr/>
          <a:lstStyle/>
          <a:p>
            <a:r>
              <a:rPr lang="en-US" dirty="0"/>
              <a:t>Hypothesis testing</a:t>
            </a:r>
          </a:p>
        </p:txBody>
      </p:sp>
      <p:sp>
        <p:nvSpPr>
          <p:cNvPr id="3" name="TextBox 2">
            <a:extLst>
              <a:ext uri="{FF2B5EF4-FFF2-40B4-BE49-F238E27FC236}">
                <a16:creationId xmlns:a16="http://schemas.microsoft.com/office/drawing/2014/main" id="{783A7594-BE5B-4BDF-BD55-892AD0992783}"/>
              </a:ext>
            </a:extLst>
          </p:cNvPr>
          <p:cNvSpPr txBox="1"/>
          <p:nvPr/>
        </p:nvSpPr>
        <p:spPr>
          <a:xfrm>
            <a:off x="118997" y="970767"/>
            <a:ext cx="5768236" cy="3539430"/>
          </a:xfrm>
          <a:prstGeom prst="rect">
            <a:avLst/>
          </a:prstGeom>
          <a:noFill/>
        </p:spPr>
        <p:txBody>
          <a:bodyPr wrap="square" rtlCol="0">
            <a:spAutoFit/>
          </a:bodyPr>
          <a:lstStyle/>
          <a:p>
            <a:pPr marL="0" indent="0">
              <a:buNone/>
            </a:pPr>
            <a:r>
              <a:rPr lang="en-US" sz="1400" kern="1200" dirty="0">
                <a:solidFill>
                  <a:schemeClr val="bg2">
                    <a:lumMod val="50000"/>
                    <a:lumOff val="50000"/>
                  </a:schemeClr>
                </a:solidFill>
                <a:latin typeface="+mn-lt"/>
                <a:ea typeface="+mn-ea"/>
                <a:cs typeface="+mn-cs"/>
              </a:rPr>
              <a:t>A hypothesis is a </a:t>
            </a:r>
            <a:r>
              <a:rPr lang="en-US" sz="1400" b="1" kern="1200" dirty="0">
                <a:solidFill>
                  <a:schemeClr val="bg2">
                    <a:lumMod val="50000"/>
                    <a:lumOff val="50000"/>
                  </a:schemeClr>
                </a:solidFill>
                <a:latin typeface="+mn-lt"/>
                <a:ea typeface="+mn-ea"/>
                <a:cs typeface="+mn-cs"/>
              </a:rPr>
              <a:t>tentative statement </a:t>
            </a:r>
            <a:r>
              <a:rPr lang="en-US" sz="1400" kern="1200" dirty="0">
                <a:solidFill>
                  <a:schemeClr val="bg2">
                    <a:lumMod val="50000"/>
                    <a:lumOff val="50000"/>
                  </a:schemeClr>
                </a:solidFill>
                <a:latin typeface="+mn-lt"/>
                <a:ea typeface="+mn-ea"/>
                <a:cs typeface="+mn-cs"/>
              </a:rPr>
              <a:t>about the relationship between </a:t>
            </a:r>
            <a:r>
              <a:rPr lang="en-US" sz="1400" b="1" kern="1200" dirty="0">
                <a:solidFill>
                  <a:schemeClr val="bg2">
                    <a:lumMod val="50000"/>
                    <a:lumOff val="50000"/>
                  </a:schemeClr>
                </a:solidFill>
                <a:latin typeface="+mn-lt"/>
                <a:ea typeface="+mn-ea"/>
                <a:cs typeface="+mn-cs"/>
              </a:rPr>
              <a:t>two or more variables</a:t>
            </a:r>
            <a:r>
              <a:rPr lang="en-US" sz="14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1400" kern="1200" dirty="0">
              <a:solidFill>
                <a:schemeClr val="bg2">
                  <a:lumMod val="50000"/>
                  <a:lumOff val="50000"/>
                </a:schemeClr>
              </a:solidFill>
              <a:latin typeface="+mn-lt"/>
              <a:ea typeface="+mn-ea"/>
              <a:cs typeface="+mn-cs"/>
            </a:endParaRPr>
          </a:p>
          <a:p>
            <a:pPr marL="0" indent="0" algn="l" fontAlgn="base">
              <a:buNone/>
            </a:pPr>
            <a:r>
              <a:rPr lang="en-US" sz="1400" b="1" kern="1200" dirty="0">
                <a:solidFill>
                  <a:schemeClr val="accent1"/>
                </a:solidFill>
                <a:latin typeface="+mn-lt"/>
                <a:ea typeface="+mn-ea"/>
                <a:cs typeface="+mn-cs"/>
              </a:rPr>
              <a:t>A few examples:</a:t>
            </a:r>
          </a:p>
          <a:p>
            <a:pPr marL="0" indent="0" algn="l" fontAlgn="base">
              <a:buNone/>
            </a:pPr>
            <a:endParaRPr lang="en-US" sz="1400" b="1" kern="1200" dirty="0">
              <a:solidFill>
                <a:schemeClr val="accent1"/>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endParaRPr lang="en-US" sz="1400" kern="1200" dirty="0">
              <a:solidFill>
                <a:schemeClr val="bg2">
                  <a:lumMod val="50000"/>
                  <a:lumOff val="50000"/>
                </a:schemeClr>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endParaRPr lang="en-US" sz="1400" kern="1200" dirty="0">
              <a:solidFill>
                <a:schemeClr val="bg2">
                  <a:lumMod val="50000"/>
                  <a:lumOff val="50000"/>
                </a:schemeClr>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pPr>
              <a:spcBef>
                <a:spcPts val="0"/>
              </a:spcBef>
              <a:spcAft>
                <a:spcPts val="0"/>
              </a:spcAft>
              <a:buClr>
                <a:schemeClr val="bg1"/>
              </a:buClr>
            </a:pPr>
            <a:endParaRPr lang="en-US" sz="1400" dirty="0" err="1">
              <a:solidFill>
                <a:schemeClr val="bg2"/>
              </a:solidFill>
              <a:latin typeface="+mn-lt"/>
            </a:endParaRPr>
          </a:p>
        </p:txBody>
      </p:sp>
      <p:pic>
        <p:nvPicPr>
          <p:cNvPr id="5" name="Picture 4" descr="A picture containing text&#10;&#10;Description automatically generated">
            <a:extLst>
              <a:ext uri="{FF2B5EF4-FFF2-40B4-BE49-F238E27FC236}">
                <a16:creationId xmlns:a16="http://schemas.microsoft.com/office/drawing/2014/main" id="{5E1DCF39-CE05-4DE8-AFC5-D7B634B366F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25231" y="1055872"/>
            <a:ext cx="3174511" cy="2285739"/>
          </a:xfrm>
          <a:prstGeom prst="rect">
            <a:avLst/>
          </a:prstGeom>
        </p:spPr>
      </p:pic>
    </p:spTree>
    <p:extLst>
      <p:ext uri="{BB962C8B-B14F-4D97-AF65-F5344CB8AC3E}">
        <p14:creationId xmlns:p14="http://schemas.microsoft.com/office/powerpoint/2010/main" val="1224971465"/>
      </p:ext>
    </p:extLst>
  </p:cSld>
  <p:clrMapOvr>
    <a:masterClrMapping/>
  </p:clrMapOvr>
  <p:transition spd="med">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8B80-4F7A-431C-83F8-3B00184B9F4D}"/>
              </a:ext>
            </a:extLst>
          </p:cNvPr>
          <p:cNvSpPr>
            <a:spLocks noGrp="1"/>
          </p:cNvSpPr>
          <p:nvPr>
            <p:ph type="title"/>
          </p:nvPr>
        </p:nvSpPr>
        <p:spPr>
          <a:xfrm>
            <a:off x="0" y="0"/>
            <a:ext cx="8229600" cy="637794"/>
          </a:xfrm>
        </p:spPr>
        <p:txBody>
          <a:bodyPr/>
          <a:lstStyle/>
          <a:p>
            <a:r>
              <a:rPr lang="en-US" dirty="0"/>
              <a:t>Hypothesis Testing </a:t>
            </a:r>
          </a:p>
        </p:txBody>
      </p:sp>
      <p:sp>
        <p:nvSpPr>
          <p:cNvPr id="3" name="TextBox 2">
            <a:extLst>
              <a:ext uri="{FF2B5EF4-FFF2-40B4-BE49-F238E27FC236}">
                <a16:creationId xmlns:a16="http://schemas.microsoft.com/office/drawing/2014/main" id="{80139C55-8B81-4BD5-9BCE-3AC09F631737}"/>
              </a:ext>
            </a:extLst>
          </p:cNvPr>
          <p:cNvSpPr txBox="1"/>
          <p:nvPr/>
        </p:nvSpPr>
        <p:spPr>
          <a:xfrm>
            <a:off x="97866" y="696855"/>
            <a:ext cx="7515616" cy="2285497"/>
          </a:xfrm>
          <a:prstGeom prst="rect">
            <a:avLst/>
          </a:prstGeom>
          <a:noFill/>
        </p:spPr>
        <p:txBody>
          <a:bodyPr wrap="square" rtlCol="0">
            <a:spAutoFit/>
          </a:bodyPr>
          <a:lstStyle/>
          <a:p>
            <a:pPr>
              <a:spcBef>
                <a:spcPts val="0"/>
              </a:spcBef>
              <a:spcAft>
                <a:spcPts val="0"/>
              </a:spcAft>
              <a:buClr>
                <a:schemeClr val="bg1"/>
              </a:buCl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are two hypotheses that are made the null hypothesis denoted Ho and the alternative hypothesis denoted H1 or Ha.</a:t>
            </a:r>
          </a:p>
          <a:p>
            <a:pPr>
              <a:spcBef>
                <a:spcPts val="0"/>
              </a:spcBef>
              <a:spcAft>
                <a:spcPts val="0"/>
              </a:spcAft>
              <a:buClr>
                <a:schemeClr val="bg1"/>
              </a:buClr>
            </a:pPr>
            <a:endParaRPr lang="en-US" sz="18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null hypothesis is the one to be tested and the alternative is everything else.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our example, the null hypothesis would be.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E788D533-F181-42A6-8A1E-8E8E2F3034A8}"/>
              </a:ext>
            </a:extLst>
          </p:cNvPr>
          <p:cNvPicPr>
            <a:picLocks noChangeAspect="1"/>
          </p:cNvPicPr>
          <p:nvPr/>
        </p:nvPicPr>
        <p:blipFill>
          <a:blip r:embed="rId2"/>
          <a:stretch>
            <a:fillRect/>
          </a:stretch>
        </p:blipFill>
        <p:spPr>
          <a:xfrm>
            <a:off x="854810" y="2571750"/>
            <a:ext cx="6519979" cy="1810622"/>
          </a:xfrm>
          <a:prstGeom prst="rect">
            <a:avLst/>
          </a:prstGeom>
        </p:spPr>
      </p:pic>
    </p:spTree>
    <p:extLst>
      <p:ext uri="{BB962C8B-B14F-4D97-AF65-F5344CB8AC3E}">
        <p14:creationId xmlns:p14="http://schemas.microsoft.com/office/powerpoint/2010/main" val="4218712023"/>
      </p:ext>
    </p:extLst>
  </p:cSld>
  <p:clrMapOvr>
    <a:masterClrMapping/>
  </p:clrMapOvr>
  <p:transition spd="med">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4433-AFA0-4134-8DE8-9FD12AF10C49}"/>
              </a:ext>
            </a:extLst>
          </p:cNvPr>
          <p:cNvSpPr>
            <a:spLocks noGrp="1"/>
          </p:cNvSpPr>
          <p:nvPr>
            <p:ph type="title"/>
          </p:nvPr>
        </p:nvSpPr>
        <p:spPr>
          <a:xfrm>
            <a:off x="0" y="0"/>
            <a:ext cx="8229600" cy="637794"/>
          </a:xfrm>
        </p:spPr>
        <p:txBody>
          <a:bodyPr/>
          <a:lstStyle/>
          <a:p>
            <a:r>
              <a:rPr lang="en-US" dirty="0"/>
              <a:t>Hypothesis Testing</a:t>
            </a:r>
          </a:p>
        </p:txBody>
      </p:sp>
      <p:pic>
        <p:nvPicPr>
          <p:cNvPr id="4" name="Picture 3" descr="A picture containing person, person, sitting, indoor&#10;&#10;Description automatically generated">
            <a:extLst>
              <a:ext uri="{FF2B5EF4-FFF2-40B4-BE49-F238E27FC236}">
                <a16:creationId xmlns:a16="http://schemas.microsoft.com/office/drawing/2014/main" id="{99F63499-0450-460B-B55F-E3C5BF1C728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491" y="833966"/>
            <a:ext cx="5486400" cy="3717036"/>
          </a:xfrm>
          <a:prstGeom prst="rect">
            <a:avLst/>
          </a:prstGeom>
        </p:spPr>
      </p:pic>
      <p:sp>
        <p:nvSpPr>
          <p:cNvPr id="6" name="TextBox 5">
            <a:extLst>
              <a:ext uri="{FF2B5EF4-FFF2-40B4-BE49-F238E27FC236}">
                <a16:creationId xmlns:a16="http://schemas.microsoft.com/office/drawing/2014/main" id="{8D5CA0CC-9B02-4966-9B93-AFAAA5DC11B3}"/>
              </a:ext>
            </a:extLst>
          </p:cNvPr>
          <p:cNvSpPr txBox="1"/>
          <p:nvPr/>
        </p:nvSpPr>
        <p:spPr>
          <a:xfrm>
            <a:off x="5733191" y="1228600"/>
            <a:ext cx="2974932" cy="2554545"/>
          </a:xfrm>
          <a:prstGeom prst="rect">
            <a:avLst/>
          </a:prstGeom>
          <a:noFill/>
        </p:spPr>
        <p:txBody>
          <a:bodyPr wrap="square" rtlCol="0">
            <a:spAutoFit/>
          </a:bodyPr>
          <a:lstStyle/>
          <a:p>
            <a:pPr>
              <a:spcBef>
                <a:spcPts val="0"/>
              </a:spcBef>
              <a:spcAft>
                <a:spcPts val="0"/>
              </a:spcAft>
              <a:buClr>
                <a:schemeClr val="bg1"/>
              </a:buClr>
            </a:pPr>
            <a:r>
              <a:rPr lang="en-US" sz="4000" dirty="0">
                <a:solidFill>
                  <a:schemeClr val="bg1"/>
                </a:solidFill>
                <a:effectLst/>
                <a:latin typeface="Times New Roman" panose="02020603050405020304" pitchFamily="18" charset="0"/>
                <a:ea typeface="Times New Roman" panose="02020603050405020304" pitchFamily="18" charset="0"/>
              </a:rPr>
              <a:t>Ho is like</a:t>
            </a:r>
            <a:r>
              <a:rPr lang="en-US" sz="4000" dirty="0">
                <a:effectLst/>
                <a:latin typeface="Times New Roman" panose="02020603050405020304" pitchFamily="18" charset="0"/>
                <a:ea typeface="Times New Roman" panose="02020603050405020304" pitchFamily="18" charset="0"/>
              </a:rPr>
              <a:t> </a:t>
            </a:r>
            <a:r>
              <a:rPr lang="en-US" sz="4000" b="1" dirty="0">
                <a:effectLst/>
                <a:latin typeface="Times New Roman" panose="02020603050405020304" pitchFamily="18" charset="0"/>
                <a:ea typeface="Times New Roman" panose="02020603050405020304" pitchFamily="18" charset="0"/>
              </a:rPr>
              <a:t>“innocent until proven guilty”</a:t>
            </a:r>
            <a:endParaRPr lang="en-US" sz="1400" dirty="0">
              <a:solidFill>
                <a:schemeClr val="bg2"/>
              </a:solidFill>
              <a:latin typeface="+mn-lt"/>
            </a:endParaRPr>
          </a:p>
        </p:txBody>
      </p:sp>
    </p:spTree>
    <p:extLst>
      <p:ext uri="{BB962C8B-B14F-4D97-AF65-F5344CB8AC3E}">
        <p14:creationId xmlns:p14="http://schemas.microsoft.com/office/powerpoint/2010/main" val="3127898569"/>
      </p:ext>
    </p:extLst>
  </p:cSld>
  <p:clrMapOvr>
    <a:masterClrMapping/>
  </p:clrMapOvr>
  <p:transition spd="med">
    <p:wipe dir="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6517-247F-4050-A0B4-F7B6E788CB65}"/>
              </a:ext>
            </a:extLst>
          </p:cNvPr>
          <p:cNvSpPr>
            <a:spLocks noGrp="1"/>
          </p:cNvSpPr>
          <p:nvPr>
            <p:ph type="title"/>
          </p:nvPr>
        </p:nvSpPr>
        <p:spPr>
          <a:xfrm>
            <a:off x="0" y="0"/>
            <a:ext cx="8229600" cy="637794"/>
          </a:xfrm>
        </p:spPr>
        <p:txBody>
          <a:bodyPr/>
          <a:lstStyle/>
          <a:p>
            <a:r>
              <a:rPr lang="en-US" dirty="0"/>
              <a:t>Characteristics of Hypothesis</a:t>
            </a:r>
          </a:p>
        </p:txBody>
      </p:sp>
      <p:sp>
        <p:nvSpPr>
          <p:cNvPr id="3" name="TextBox 2">
            <a:extLst>
              <a:ext uri="{FF2B5EF4-FFF2-40B4-BE49-F238E27FC236}">
                <a16:creationId xmlns:a16="http://schemas.microsoft.com/office/drawing/2014/main" id="{83ABBB82-AE00-47FD-9355-14225974A62C}"/>
              </a:ext>
            </a:extLst>
          </p:cNvPr>
          <p:cNvSpPr txBox="1"/>
          <p:nvPr/>
        </p:nvSpPr>
        <p:spPr>
          <a:xfrm>
            <a:off x="87682" y="807929"/>
            <a:ext cx="8805033" cy="2862322"/>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The hypothesis should be clear and precise to consider it to be reliable.</a:t>
            </a:r>
          </a:p>
          <a:p>
            <a:pPr>
              <a:spcBef>
                <a:spcPts val="0"/>
              </a:spcBef>
              <a:spcAft>
                <a:spcPts val="0"/>
              </a:spcAft>
              <a:buClr>
                <a:schemeClr val="bg1"/>
              </a:buClr>
            </a:pPr>
            <a:endParaRPr lang="en-US" sz="18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If the hypothesis is a relational hypothesis, then it should be stating the relationship between variables.</a:t>
            </a:r>
          </a:p>
          <a:p>
            <a:pPr>
              <a:spcBef>
                <a:spcPts val="0"/>
              </a:spcBef>
              <a:spcAft>
                <a:spcPts val="0"/>
              </a:spcAft>
              <a:buClr>
                <a:schemeClr val="bg1"/>
              </a:buClr>
            </a:pPr>
            <a:endParaRPr lang="en-US" sz="18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The hypothesis must be specific and should have scope for conducting more tests.</a:t>
            </a:r>
          </a:p>
          <a:p>
            <a:pPr>
              <a:spcBef>
                <a:spcPts val="0"/>
              </a:spcBef>
              <a:spcAft>
                <a:spcPts val="0"/>
              </a:spcAft>
              <a:buClr>
                <a:schemeClr val="bg1"/>
              </a:buClr>
            </a:pPr>
            <a:endParaRPr lang="en-US" sz="18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The way of explanation of the hypothesis must be very simple and it should also be understood that the simplicity of the hypothesis is not related to its significance.</a:t>
            </a:r>
          </a:p>
        </p:txBody>
      </p:sp>
    </p:spTree>
    <p:extLst>
      <p:ext uri="{BB962C8B-B14F-4D97-AF65-F5344CB8AC3E}">
        <p14:creationId xmlns:p14="http://schemas.microsoft.com/office/powerpoint/2010/main" val="1023448987"/>
      </p:ext>
    </p:extLst>
  </p:cSld>
  <p:clrMapOvr>
    <a:masterClrMapping/>
  </p:clrMapOvr>
  <p:transition spd="med">
    <p:wipe dir="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45CB-1A1A-43F2-91B3-4C1530CC3B65}"/>
              </a:ext>
            </a:extLst>
          </p:cNvPr>
          <p:cNvSpPr>
            <a:spLocks noGrp="1"/>
          </p:cNvSpPr>
          <p:nvPr>
            <p:ph type="title"/>
          </p:nvPr>
        </p:nvSpPr>
        <p:spPr>
          <a:xfrm>
            <a:off x="0" y="0"/>
            <a:ext cx="8229600" cy="637794"/>
          </a:xfrm>
        </p:spPr>
        <p:txBody>
          <a:bodyPr/>
          <a:lstStyle/>
          <a:p>
            <a:r>
              <a:rPr lang="en-US" dirty="0"/>
              <a:t>Null hypothesis</a:t>
            </a:r>
          </a:p>
        </p:txBody>
      </p:sp>
      <p:sp>
        <p:nvSpPr>
          <p:cNvPr id="3" name="TextBox 2">
            <a:extLst>
              <a:ext uri="{FF2B5EF4-FFF2-40B4-BE49-F238E27FC236}">
                <a16:creationId xmlns:a16="http://schemas.microsoft.com/office/drawing/2014/main" id="{5C8732B3-DF0B-4291-AE42-6FD66F633EE7}"/>
              </a:ext>
            </a:extLst>
          </p:cNvPr>
          <p:cNvSpPr txBox="1"/>
          <p:nvPr/>
        </p:nvSpPr>
        <p:spPr>
          <a:xfrm>
            <a:off x="175365" y="755867"/>
            <a:ext cx="6553502" cy="1815882"/>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an assertion that we hold as true unless we have a sufficient statistical evidence to conclude otherwise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Null hypotheses is denoted by Ho</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If a population mean is equal to hypothesized mean, then null hypothesis can be written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sp>
        <p:nvSpPr>
          <p:cNvPr id="6" name="TextBox 5">
            <a:extLst>
              <a:ext uri="{FF2B5EF4-FFF2-40B4-BE49-F238E27FC236}">
                <a16:creationId xmlns:a16="http://schemas.microsoft.com/office/drawing/2014/main" id="{9DC7B69E-8742-4CB8-B4D2-A59C9C8B1A11}"/>
              </a:ext>
            </a:extLst>
          </p:cNvPr>
          <p:cNvSpPr txBox="1"/>
          <p:nvPr/>
        </p:nvSpPr>
        <p:spPr>
          <a:xfrm>
            <a:off x="2561716" y="2571749"/>
            <a:ext cx="3106167" cy="769441"/>
          </a:xfrm>
          <a:prstGeom prst="rect">
            <a:avLst/>
          </a:prstGeom>
          <a:noFill/>
        </p:spPr>
        <p:txBody>
          <a:bodyPr wrap="square" rtlCol="0">
            <a:spAutoFit/>
          </a:bodyPr>
          <a:lstStyle/>
          <a:p>
            <a:pPr>
              <a:spcBef>
                <a:spcPts val="0"/>
              </a:spcBef>
              <a:spcAft>
                <a:spcPts val="0"/>
              </a:spcAft>
              <a:buClr>
                <a:schemeClr val="bg1"/>
              </a:buClr>
            </a:pPr>
            <a:r>
              <a:rPr lang="en-US" sz="3200" b="1" dirty="0">
                <a:solidFill>
                  <a:schemeClr val="bg2"/>
                </a:solidFill>
                <a:latin typeface="+mn-lt"/>
              </a:rPr>
              <a:t>Ho : </a:t>
            </a:r>
            <a:r>
              <a:rPr lang="en-US" sz="4400" b="1" dirty="0">
                <a:solidFill>
                  <a:schemeClr val="bg2"/>
                </a:solidFill>
                <a:latin typeface="+mn-lt"/>
              </a:rPr>
              <a:t>µ</a:t>
            </a:r>
            <a:r>
              <a:rPr lang="en-US" sz="3200" b="1" dirty="0">
                <a:solidFill>
                  <a:schemeClr val="bg2"/>
                </a:solidFill>
                <a:latin typeface="+mn-lt"/>
              </a:rPr>
              <a:t> = </a:t>
            </a:r>
            <a:r>
              <a:rPr lang="en-US" sz="4400" b="1" dirty="0">
                <a:solidFill>
                  <a:schemeClr val="bg2"/>
                </a:solidFill>
                <a:latin typeface="+mn-lt"/>
              </a:rPr>
              <a:t>µ</a:t>
            </a:r>
            <a:r>
              <a:rPr lang="en-US" sz="3200" b="1" dirty="0">
                <a:solidFill>
                  <a:schemeClr val="bg2"/>
                </a:solidFill>
                <a:latin typeface="+mn-lt"/>
              </a:rPr>
              <a:t>o </a:t>
            </a:r>
          </a:p>
        </p:txBody>
      </p:sp>
    </p:spTree>
    <p:extLst>
      <p:ext uri="{BB962C8B-B14F-4D97-AF65-F5344CB8AC3E}">
        <p14:creationId xmlns:p14="http://schemas.microsoft.com/office/powerpoint/2010/main" val="988468279"/>
      </p:ext>
    </p:extLst>
  </p:cSld>
  <p:clrMapOvr>
    <a:masterClrMapping/>
  </p:clrMapOvr>
  <p:transition spd="med">
    <p:wipe dir="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35E6-7B5D-4008-8305-5242ADECE9CE}"/>
              </a:ext>
            </a:extLst>
          </p:cNvPr>
          <p:cNvSpPr>
            <a:spLocks noGrp="1"/>
          </p:cNvSpPr>
          <p:nvPr>
            <p:ph type="title"/>
          </p:nvPr>
        </p:nvSpPr>
        <p:spPr>
          <a:xfrm>
            <a:off x="0" y="23718"/>
            <a:ext cx="8229600" cy="637794"/>
          </a:xfrm>
        </p:spPr>
        <p:txBody>
          <a:bodyPr/>
          <a:lstStyle/>
          <a:p>
            <a:r>
              <a:rPr lang="en-US" dirty="0"/>
              <a:t>Alternate Hypothesis</a:t>
            </a:r>
          </a:p>
        </p:txBody>
      </p:sp>
      <p:sp>
        <p:nvSpPr>
          <p:cNvPr id="5" name="TextBox 4">
            <a:extLst>
              <a:ext uri="{FF2B5EF4-FFF2-40B4-BE49-F238E27FC236}">
                <a16:creationId xmlns:a16="http://schemas.microsoft.com/office/drawing/2014/main" id="{6D5A94A9-9594-4777-A35F-54E59F11362E}"/>
              </a:ext>
            </a:extLst>
          </p:cNvPr>
          <p:cNvSpPr txBox="1"/>
          <p:nvPr/>
        </p:nvSpPr>
        <p:spPr>
          <a:xfrm>
            <a:off x="175365" y="755868"/>
            <a:ext cx="7991414"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Alternate hypothesis is negation of null hypothesis and is denoted by Ha or H1</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If Null is given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pic>
        <p:nvPicPr>
          <p:cNvPr id="6" name="Picture 5">
            <a:extLst>
              <a:ext uri="{FF2B5EF4-FFF2-40B4-BE49-F238E27FC236}">
                <a16:creationId xmlns:a16="http://schemas.microsoft.com/office/drawing/2014/main" id="{1A5EACF5-78AA-46CC-A723-53C41A375414}"/>
              </a:ext>
            </a:extLst>
          </p:cNvPr>
          <p:cNvPicPr>
            <a:picLocks noChangeAspect="1"/>
          </p:cNvPicPr>
          <p:nvPr/>
        </p:nvPicPr>
        <p:blipFill>
          <a:blip r:embed="rId2"/>
          <a:stretch>
            <a:fillRect/>
          </a:stretch>
        </p:blipFill>
        <p:spPr>
          <a:xfrm>
            <a:off x="2291903" y="1582375"/>
            <a:ext cx="1652848" cy="686088"/>
          </a:xfrm>
          <a:prstGeom prst="rect">
            <a:avLst/>
          </a:prstGeom>
        </p:spPr>
      </p:pic>
      <p:sp>
        <p:nvSpPr>
          <p:cNvPr id="7" name="TextBox 6">
            <a:extLst>
              <a:ext uri="{FF2B5EF4-FFF2-40B4-BE49-F238E27FC236}">
                <a16:creationId xmlns:a16="http://schemas.microsoft.com/office/drawing/2014/main" id="{4110321E-835A-45A3-B6EA-B92B0C13BB56}"/>
              </a:ext>
            </a:extLst>
          </p:cNvPr>
          <p:cNvSpPr txBox="1"/>
          <p:nvPr/>
        </p:nvSpPr>
        <p:spPr>
          <a:xfrm>
            <a:off x="263046" y="2397830"/>
            <a:ext cx="6288065"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Then alternate hypothesis can be written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62834C50-3D34-4C4E-BBFD-4DA1E61CFC4D}"/>
              </a:ext>
            </a:extLst>
          </p:cNvPr>
          <p:cNvPicPr>
            <a:picLocks noChangeAspect="1"/>
          </p:cNvPicPr>
          <p:nvPr/>
        </p:nvPicPr>
        <p:blipFill>
          <a:blip r:embed="rId3"/>
          <a:stretch>
            <a:fillRect/>
          </a:stretch>
        </p:blipFill>
        <p:spPr>
          <a:xfrm>
            <a:off x="2384902" y="2921049"/>
            <a:ext cx="1466851" cy="1524001"/>
          </a:xfrm>
          <a:prstGeom prst="rect">
            <a:avLst/>
          </a:prstGeom>
        </p:spPr>
      </p:pic>
    </p:spTree>
    <p:extLst>
      <p:ext uri="{BB962C8B-B14F-4D97-AF65-F5344CB8AC3E}">
        <p14:creationId xmlns:p14="http://schemas.microsoft.com/office/powerpoint/2010/main" val="2305712686"/>
      </p:ext>
    </p:extLst>
  </p:cSld>
  <p:clrMapOvr>
    <a:masterClrMapping/>
  </p:clrMapOvr>
  <p:transition spd="med">
    <p:wipe dir="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27AB-13F4-456F-B866-F6B98AC11331}"/>
              </a:ext>
            </a:extLst>
          </p:cNvPr>
          <p:cNvSpPr>
            <a:spLocks noGrp="1"/>
          </p:cNvSpPr>
          <p:nvPr>
            <p:ph type="title"/>
          </p:nvPr>
        </p:nvSpPr>
        <p:spPr>
          <a:xfrm>
            <a:off x="0" y="0"/>
            <a:ext cx="8229600" cy="637794"/>
          </a:xfrm>
        </p:spPr>
        <p:txBody>
          <a:bodyPr/>
          <a:lstStyle/>
          <a:p>
            <a:r>
              <a:rPr lang="en-US" dirty="0"/>
              <a:t>Level of Significance and Confidence Interval</a:t>
            </a:r>
          </a:p>
        </p:txBody>
      </p:sp>
      <p:sp>
        <p:nvSpPr>
          <p:cNvPr id="4" name="TextBox 3">
            <a:extLst>
              <a:ext uri="{FF2B5EF4-FFF2-40B4-BE49-F238E27FC236}">
                <a16:creationId xmlns:a16="http://schemas.microsoft.com/office/drawing/2014/main" id="{82D3DB49-8862-4712-B71F-E7994F038ADE}"/>
              </a:ext>
            </a:extLst>
          </p:cNvPr>
          <p:cNvSpPr txBox="1"/>
          <p:nvPr/>
        </p:nvSpPr>
        <p:spPr>
          <a:xfrm>
            <a:off x="175365" y="755868"/>
            <a:ext cx="7741084"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Significance mean the percentage of risk to reject a null hypothesis when it is true, and it is denoted by </a:t>
            </a:r>
            <a:r>
              <a:rPr lang="el-GR" sz="1400" dirty="0">
                <a:solidFill>
                  <a:schemeClr val="bg2"/>
                </a:solidFill>
                <a:latin typeface="+mn-lt"/>
              </a:rPr>
              <a:t>α</a:t>
            </a:r>
            <a:r>
              <a:rPr lang="en-US" sz="1400" dirty="0">
                <a:solidFill>
                  <a:schemeClr val="bg2"/>
                </a:solidFill>
                <a:latin typeface="+mn-lt"/>
              </a:rPr>
              <a:t>. Generally taken as 1%, 5%, 10% . </a:t>
            </a:r>
            <a:r>
              <a:rPr lang="en-US" sz="1400" b="1" i="1" dirty="0">
                <a:solidFill>
                  <a:schemeClr val="bg2"/>
                </a:solidFill>
                <a:latin typeface="+mn-lt"/>
              </a:rPr>
              <a:t>Its value is often 5%</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(1- </a:t>
            </a:r>
            <a:r>
              <a:rPr lang="el-GR" sz="1400" dirty="0">
                <a:solidFill>
                  <a:schemeClr val="bg2"/>
                </a:solidFill>
                <a:latin typeface="+mn-lt"/>
              </a:rPr>
              <a:t>α</a:t>
            </a:r>
            <a:r>
              <a:rPr lang="en-US" sz="1400" dirty="0">
                <a:solidFill>
                  <a:schemeClr val="bg2"/>
                </a:solidFill>
                <a:latin typeface="+mn-lt"/>
              </a:rPr>
              <a:t>) is the confidence interval in which the null hypothesis will exist when it is true,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pic>
        <p:nvPicPr>
          <p:cNvPr id="3" name="Picture 2">
            <a:extLst>
              <a:ext uri="{FF2B5EF4-FFF2-40B4-BE49-F238E27FC236}">
                <a16:creationId xmlns:a16="http://schemas.microsoft.com/office/drawing/2014/main" id="{0EB77FB1-0E5F-4AB0-8169-84EBEFEE64FF}"/>
              </a:ext>
            </a:extLst>
          </p:cNvPr>
          <p:cNvPicPr>
            <a:picLocks noChangeAspect="1"/>
          </p:cNvPicPr>
          <p:nvPr/>
        </p:nvPicPr>
        <p:blipFill>
          <a:blip r:embed="rId2"/>
          <a:stretch>
            <a:fillRect/>
          </a:stretch>
        </p:blipFill>
        <p:spPr>
          <a:xfrm>
            <a:off x="1472149" y="1937150"/>
            <a:ext cx="5934456" cy="2679192"/>
          </a:xfrm>
          <a:prstGeom prst="rect">
            <a:avLst/>
          </a:prstGeom>
        </p:spPr>
      </p:pic>
    </p:spTree>
    <p:extLst>
      <p:ext uri="{BB962C8B-B14F-4D97-AF65-F5344CB8AC3E}">
        <p14:creationId xmlns:p14="http://schemas.microsoft.com/office/powerpoint/2010/main" val="2918655441"/>
      </p:ext>
    </p:extLst>
  </p:cSld>
  <p:clrMapOvr>
    <a:masterClrMapping/>
  </p:clrMapOvr>
  <p:transition spd="med">
    <p:wipe dir="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3CC6-4A06-4DE4-989E-729E2C10721F}"/>
              </a:ext>
            </a:extLst>
          </p:cNvPr>
          <p:cNvSpPr>
            <a:spLocks noGrp="1"/>
          </p:cNvSpPr>
          <p:nvPr>
            <p:ph type="title"/>
          </p:nvPr>
        </p:nvSpPr>
        <p:spPr/>
        <p:txBody>
          <a:bodyPr/>
          <a:lstStyle/>
          <a:p>
            <a:r>
              <a:rPr lang="en-US" dirty="0"/>
              <a:t>Risk of rejecting a Null Hypothesis</a:t>
            </a:r>
          </a:p>
        </p:txBody>
      </p:sp>
      <p:pic>
        <p:nvPicPr>
          <p:cNvPr id="6" name="Picture 5">
            <a:extLst>
              <a:ext uri="{FF2B5EF4-FFF2-40B4-BE49-F238E27FC236}">
                <a16:creationId xmlns:a16="http://schemas.microsoft.com/office/drawing/2014/main" id="{A2F7BB1F-BD10-4CA2-9821-239579BB28D2}"/>
              </a:ext>
            </a:extLst>
          </p:cNvPr>
          <p:cNvPicPr>
            <a:picLocks noChangeAspect="1"/>
          </p:cNvPicPr>
          <p:nvPr/>
        </p:nvPicPr>
        <p:blipFill>
          <a:blip r:embed="rId2"/>
          <a:stretch>
            <a:fillRect/>
          </a:stretch>
        </p:blipFill>
        <p:spPr>
          <a:xfrm>
            <a:off x="1481901" y="1247556"/>
            <a:ext cx="5615246" cy="2444945"/>
          </a:xfrm>
          <a:prstGeom prst="rect">
            <a:avLst/>
          </a:prstGeom>
        </p:spPr>
      </p:pic>
    </p:spTree>
    <p:extLst>
      <p:ext uri="{BB962C8B-B14F-4D97-AF65-F5344CB8AC3E}">
        <p14:creationId xmlns:p14="http://schemas.microsoft.com/office/powerpoint/2010/main" val="696544914"/>
      </p:ext>
    </p:extLst>
  </p:cSld>
  <p:clrMapOvr>
    <a:masterClrMapping/>
  </p:clrMapOvr>
  <p:transition spd="med">
    <p:wipe dir="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2DBD2-CFF7-491C-9297-C544CDFAF836}"/>
              </a:ext>
            </a:extLst>
          </p:cNvPr>
          <p:cNvSpPr>
            <a:spLocks noGrp="1"/>
          </p:cNvSpPr>
          <p:nvPr>
            <p:ph type="title"/>
          </p:nvPr>
        </p:nvSpPr>
        <p:spPr>
          <a:xfrm>
            <a:off x="0" y="0"/>
            <a:ext cx="8229600" cy="637794"/>
          </a:xfrm>
        </p:spPr>
        <p:txBody>
          <a:bodyPr/>
          <a:lstStyle/>
          <a:p>
            <a:r>
              <a:rPr lang="en-US" dirty="0"/>
              <a:t>Two Tailed test @ 5% Significance Level</a:t>
            </a:r>
          </a:p>
        </p:txBody>
      </p:sp>
      <p:pic>
        <p:nvPicPr>
          <p:cNvPr id="4" name="Picture 3">
            <a:extLst>
              <a:ext uri="{FF2B5EF4-FFF2-40B4-BE49-F238E27FC236}">
                <a16:creationId xmlns:a16="http://schemas.microsoft.com/office/drawing/2014/main" id="{D01978AE-3773-4FB2-A8D7-B947D5FA5577}"/>
              </a:ext>
            </a:extLst>
          </p:cNvPr>
          <p:cNvPicPr>
            <a:picLocks noChangeAspect="1"/>
          </p:cNvPicPr>
          <p:nvPr/>
        </p:nvPicPr>
        <p:blipFill>
          <a:blip r:embed="rId2"/>
          <a:stretch>
            <a:fillRect/>
          </a:stretch>
        </p:blipFill>
        <p:spPr>
          <a:xfrm>
            <a:off x="778615" y="948828"/>
            <a:ext cx="6620348" cy="3037210"/>
          </a:xfrm>
          <a:prstGeom prst="rect">
            <a:avLst/>
          </a:prstGeom>
        </p:spPr>
      </p:pic>
    </p:spTree>
    <p:extLst>
      <p:ext uri="{BB962C8B-B14F-4D97-AF65-F5344CB8AC3E}">
        <p14:creationId xmlns:p14="http://schemas.microsoft.com/office/powerpoint/2010/main" val="2630560590"/>
      </p:ext>
    </p:extLst>
  </p:cSld>
  <p:clrMapOvr>
    <a:masterClrMapping/>
  </p:clrMapOvr>
  <p:transition spd="med">
    <p:wipe dir="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5387-1DC2-4042-9C1A-F1658409E114}"/>
              </a:ext>
            </a:extLst>
          </p:cNvPr>
          <p:cNvSpPr>
            <a:spLocks noGrp="1"/>
          </p:cNvSpPr>
          <p:nvPr>
            <p:ph type="title"/>
          </p:nvPr>
        </p:nvSpPr>
        <p:spPr>
          <a:xfrm>
            <a:off x="0" y="0"/>
            <a:ext cx="8229600" cy="637794"/>
          </a:xfrm>
        </p:spPr>
        <p:txBody>
          <a:bodyPr/>
          <a:lstStyle/>
          <a:p>
            <a:r>
              <a:rPr lang="en-US" dirty="0"/>
              <a:t>Left Tailed test @ 5% Significance Level</a:t>
            </a:r>
          </a:p>
        </p:txBody>
      </p:sp>
      <p:pic>
        <p:nvPicPr>
          <p:cNvPr id="4" name="Picture 3">
            <a:extLst>
              <a:ext uri="{FF2B5EF4-FFF2-40B4-BE49-F238E27FC236}">
                <a16:creationId xmlns:a16="http://schemas.microsoft.com/office/drawing/2014/main" id="{47E7A431-5EAE-4C36-BD15-98BE8FE2E9FC}"/>
              </a:ext>
            </a:extLst>
          </p:cNvPr>
          <p:cNvPicPr>
            <a:picLocks noChangeAspect="1"/>
          </p:cNvPicPr>
          <p:nvPr/>
        </p:nvPicPr>
        <p:blipFill>
          <a:blip r:embed="rId2"/>
          <a:stretch>
            <a:fillRect/>
          </a:stretch>
        </p:blipFill>
        <p:spPr>
          <a:xfrm>
            <a:off x="582843" y="1071303"/>
            <a:ext cx="6899881" cy="3178227"/>
          </a:xfrm>
          <a:prstGeom prst="rect">
            <a:avLst/>
          </a:prstGeom>
        </p:spPr>
      </p:pic>
    </p:spTree>
    <p:extLst>
      <p:ext uri="{BB962C8B-B14F-4D97-AF65-F5344CB8AC3E}">
        <p14:creationId xmlns:p14="http://schemas.microsoft.com/office/powerpoint/2010/main" val="334964026"/>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D-7FFD-4732-86A0-DD18718379E4}"/>
              </a:ext>
            </a:extLst>
          </p:cNvPr>
          <p:cNvSpPr>
            <a:spLocks noGrp="1"/>
          </p:cNvSpPr>
          <p:nvPr>
            <p:ph type="title"/>
          </p:nvPr>
        </p:nvSpPr>
        <p:spPr>
          <a:xfrm>
            <a:off x="137160" y="22860"/>
            <a:ext cx="7955280" cy="640080"/>
          </a:xfrm>
        </p:spPr>
        <p:txBody>
          <a:bodyPr/>
          <a:lstStyle/>
          <a:p>
            <a:r>
              <a:rPr lang="en-US" dirty="0"/>
              <a:t>Types of Statistical Studies</a:t>
            </a:r>
          </a:p>
        </p:txBody>
      </p:sp>
      <p:sp>
        <p:nvSpPr>
          <p:cNvPr id="3" name="Content Placeholder 2">
            <a:extLst>
              <a:ext uri="{FF2B5EF4-FFF2-40B4-BE49-F238E27FC236}">
                <a16:creationId xmlns:a16="http://schemas.microsoft.com/office/drawing/2014/main" id="{51EABE99-0FF9-42EC-AD6B-E1B530304558}"/>
              </a:ext>
            </a:extLst>
          </p:cNvPr>
          <p:cNvSpPr>
            <a:spLocks noGrp="1"/>
          </p:cNvSpPr>
          <p:nvPr>
            <p:ph sz="half" idx="13"/>
          </p:nvPr>
        </p:nvSpPr>
        <p:spPr>
          <a:xfrm>
            <a:off x="243004" y="971550"/>
            <a:ext cx="8343587" cy="3200400"/>
          </a:xfrm>
        </p:spPr>
        <p:txBody>
          <a:bodyPr/>
          <a:lstStyle/>
          <a:p>
            <a:r>
              <a:rPr lang="en-US" dirty="0">
                <a:solidFill>
                  <a:schemeClr val="bg2">
                    <a:lumMod val="50000"/>
                    <a:lumOff val="50000"/>
                  </a:schemeClr>
                </a:solidFill>
              </a:rPr>
              <a:t>When we talk about using data to learn something about the world, we are usually talking about performing a study or an experiment </a:t>
            </a:r>
          </a:p>
          <a:p>
            <a:r>
              <a:rPr lang="en-US" dirty="0">
                <a:solidFill>
                  <a:schemeClr val="bg2">
                    <a:lumMod val="50000"/>
                    <a:lumOff val="50000"/>
                  </a:schemeClr>
                </a:solidFill>
              </a:rPr>
              <a:t>In general, there are two types of statistical studies: </a:t>
            </a:r>
            <a:r>
              <a:rPr lang="en-US" b="1" dirty="0">
                <a:solidFill>
                  <a:schemeClr val="accent1"/>
                </a:solidFill>
              </a:rPr>
              <a:t>Observational studies </a:t>
            </a:r>
            <a:r>
              <a:rPr lang="en-US" dirty="0">
                <a:solidFill>
                  <a:schemeClr val="bg2">
                    <a:lumMod val="50000"/>
                    <a:lumOff val="50000"/>
                  </a:schemeClr>
                </a:solidFill>
              </a:rPr>
              <a:t>and</a:t>
            </a:r>
            <a:r>
              <a:rPr lang="en-US" dirty="0"/>
              <a:t> </a:t>
            </a:r>
            <a:r>
              <a:rPr lang="en-US" b="1" dirty="0">
                <a:solidFill>
                  <a:schemeClr val="accent1"/>
                </a:solidFill>
              </a:rPr>
              <a:t>Experiments</a:t>
            </a:r>
          </a:p>
        </p:txBody>
      </p:sp>
      <p:sp>
        <p:nvSpPr>
          <p:cNvPr id="5" name="Oval 4">
            <a:extLst>
              <a:ext uri="{FF2B5EF4-FFF2-40B4-BE49-F238E27FC236}">
                <a16:creationId xmlns:a16="http://schemas.microsoft.com/office/drawing/2014/main" id="{C10FF536-7FE0-4E2C-8F4A-A9E4EAE14BC5}"/>
              </a:ext>
            </a:extLst>
          </p:cNvPr>
          <p:cNvSpPr/>
          <p:nvPr/>
        </p:nvSpPr>
        <p:spPr>
          <a:xfrm>
            <a:off x="945716" y="3357758"/>
            <a:ext cx="2764912"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Observational</a:t>
            </a:r>
          </a:p>
          <a:p>
            <a:pPr algn="ctr">
              <a:lnSpc>
                <a:spcPct val="90000"/>
              </a:lnSpc>
              <a:spcBef>
                <a:spcPts val="600"/>
              </a:spcBef>
              <a:spcAft>
                <a:spcPts val="0"/>
              </a:spcAft>
            </a:pPr>
            <a:r>
              <a:rPr lang="en-US" sz="2000" dirty="0">
                <a:solidFill>
                  <a:schemeClr val="tx2"/>
                </a:solidFill>
                <a:latin typeface="+mn-lt"/>
              </a:rPr>
              <a:t>Study</a:t>
            </a:r>
          </a:p>
        </p:txBody>
      </p:sp>
      <p:sp>
        <p:nvSpPr>
          <p:cNvPr id="6" name="Oval 5">
            <a:extLst>
              <a:ext uri="{FF2B5EF4-FFF2-40B4-BE49-F238E27FC236}">
                <a16:creationId xmlns:a16="http://schemas.microsoft.com/office/drawing/2014/main" id="{EF6BB1B6-3440-4E16-AA74-7538562431A4}"/>
              </a:ext>
            </a:extLst>
          </p:cNvPr>
          <p:cNvSpPr/>
          <p:nvPr/>
        </p:nvSpPr>
        <p:spPr>
          <a:xfrm>
            <a:off x="4750705" y="3370284"/>
            <a:ext cx="2545705"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Experiments</a:t>
            </a:r>
          </a:p>
        </p:txBody>
      </p:sp>
      <p:sp>
        <p:nvSpPr>
          <p:cNvPr id="7" name="Rectangle: Rounded Corners 6">
            <a:extLst>
              <a:ext uri="{FF2B5EF4-FFF2-40B4-BE49-F238E27FC236}">
                <a16:creationId xmlns:a16="http://schemas.microsoft.com/office/drawing/2014/main" id="{BAAEBE95-2F1B-4168-94E4-96BB97737860}"/>
              </a:ext>
            </a:extLst>
          </p:cNvPr>
          <p:cNvSpPr/>
          <p:nvPr/>
        </p:nvSpPr>
        <p:spPr>
          <a:xfrm>
            <a:off x="3122112" y="1999624"/>
            <a:ext cx="1985376" cy="618316"/>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Statistical Studies</a:t>
            </a:r>
          </a:p>
        </p:txBody>
      </p:sp>
      <p:cxnSp>
        <p:nvCxnSpPr>
          <p:cNvPr id="9" name="Straight Arrow Connector 8">
            <a:extLst>
              <a:ext uri="{FF2B5EF4-FFF2-40B4-BE49-F238E27FC236}">
                <a16:creationId xmlns:a16="http://schemas.microsoft.com/office/drawing/2014/main" id="{C0ACEFDC-C19C-4513-8D70-A2B3D29D65B0}"/>
              </a:ext>
            </a:extLst>
          </p:cNvPr>
          <p:cNvCxnSpPr>
            <a:cxnSpLocks/>
            <a:endCxn id="5" idx="0"/>
          </p:cNvCxnSpPr>
          <p:nvPr/>
        </p:nvCxnSpPr>
        <p:spPr>
          <a:xfrm flipH="1">
            <a:off x="2328172" y="2624203"/>
            <a:ext cx="1786628" cy="73355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3CFE5AD-4E34-4C2A-9489-63A58828807D}"/>
              </a:ext>
            </a:extLst>
          </p:cNvPr>
          <p:cNvCxnSpPr>
            <a:stCxn id="7" idx="2"/>
            <a:endCxn id="6" idx="0"/>
          </p:cNvCxnSpPr>
          <p:nvPr/>
        </p:nvCxnSpPr>
        <p:spPr>
          <a:xfrm>
            <a:off x="4114800" y="2617940"/>
            <a:ext cx="1908758" cy="752344"/>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9397678"/>
      </p:ext>
    </p:extLst>
  </p:cSld>
  <p:clrMapOvr>
    <a:masterClrMapping/>
  </p:clrMapOvr>
  <p:transition spd="med">
    <p:wipe dir="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11AE-A651-476A-B891-80F047B7FC73}"/>
              </a:ext>
            </a:extLst>
          </p:cNvPr>
          <p:cNvSpPr>
            <a:spLocks noGrp="1"/>
          </p:cNvSpPr>
          <p:nvPr>
            <p:ph type="title"/>
          </p:nvPr>
        </p:nvSpPr>
        <p:spPr>
          <a:xfrm>
            <a:off x="0" y="0"/>
            <a:ext cx="8229600" cy="637794"/>
          </a:xfrm>
        </p:spPr>
        <p:txBody>
          <a:bodyPr/>
          <a:lstStyle/>
          <a:p>
            <a:r>
              <a:rPr lang="en-US" dirty="0"/>
              <a:t>Right Tailed Test @ 5% Significance Level </a:t>
            </a:r>
          </a:p>
        </p:txBody>
      </p:sp>
      <p:pic>
        <p:nvPicPr>
          <p:cNvPr id="4" name="Picture 3">
            <a:extLst>
              <a:ext uri="{FF2B5EF4-FFF2-40B4-BE49-F238E27FC236}">
                <a16:creationId xmlns:a16="http://schemas.microsoft.com/office/drawing/2014/main" id="{205C5A05-0C07-4A93-93D9-D4D47F81A9F7}"/>
              </a:ext>
            </a:extLst>
          </p:cNvPr>
          <p:cNvPicPr>
            <a:picLocks noChangeAspect="1"/>
          </p:cNvPicPr>
          <p:nvPr/>
        </p:nvPicPr>
        <p:blipFill>
          <a:blip r:embed="rId2"/>
          <a:stretch>
            <a:fillRect/>
          </a:stretch>
        </p:blipFill>
        <p:spPr>
          <a:xfrm>
            <a:off x="394378" y="884565"/>
            <a:ext cx="7646757" cy="3374370"/>
          </a:xfrm>
          <a:prstGeom prst="rect">
            <a:avLst/>
          </a:prstGeom>
        </p:spPr>
      </p:pic>
    </p:spTree>
    <p:extLst>
      <p:ext uri="{BB962C8B-B14F-4D97-AF65-F5344CB8AC3E}">
        <p14:creationId xmlns:p14="http://schemas.microsoft.com/office/powerpoint/2010/main" val="3918380488"/>
      </p:ext>
    </p:extLst>
  </p:cSld>
  <p:clrMapOvr>
    <a:masterClrMapping/>
  </p:clrMapOvr>
  <p:transition spd="med">
    <p:wipe dir="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F496-9FFB-448A-8831-14C5BB83649C}"/>
              </a:ext>
            </a:extLst>
          </p:cNvPr>
          <p:cNvSpPr>
            <a:spLocks noGrp="1"/>
          </p:cNvSpPr>
          <p:nvPr>
            <p:ph type="title"/>
          </p:nvPr>
        </p:nvSpPr>
        <p:spPr>
          <a:xfrm>
            <a:off x="0" y="0"/>
            <a:ext cx="8229600" cy="637794"/>
          </a:xfrm>
        </p:spPr>
        <p:txBody>
          <a:bodyPr/>
          <a:lstStyle/>
          <a:p>
            <a:r>
              <a:rPr lang="en-US" dirty="0"/>
              <a:t>Hypothesis Testing Examples</a:t>
            </a:r>
          </a:p>
        </p:txBody>
      </p:sp>
      <p:sp>
        <p:nvSpPr>
          <p:cNvPr id="4" name="TextBox 3">
            <a:extLst>
              <a:ext uri="{FF2B5EF4-FFF2-40B4-BE49-F238E27FC236}">
                <a16:creationId xmlns:a16="http://schemas.microsoft.com/office/drawing/2014/main" id="{AD83BA8D-F621-4C18-B52F-3A7713FE2F1E}"/>
              </a:ext>
            </a:extLst>
          </p:cNvPr>
          <p:cNvSpPr txBox="1"/>
          <p:nvPr/>
        </p:nvSpPr>
        <p:spPr>
          <a:xfrm>
            <a:off x="83764" y="746877"/>
            <a:ext cx="6023870" cy="2677656"/>
          </a:xfrm>
          <a:prstGeom prst="rect">
            <a:avLst/>
          </a:prstGeom>
          <a:noFill/>
        </p:spPr>
        <p:txBody>
          <a:bodyPr wrap="square" rtlCol="0">
            <a:spAutoFit/>
          </a:bodyPr>
          <a:lstStyle/>
          <a:p>
            <a:pPr>
              <a:spcBef>
                <a:spcPts val="0"/>
              </a:spcBef>
              <a:spcAft>
                <a:spcPts val="0"/>
              </a:spcAft>
              <a:buClr>
                <a:schemeClr val="bg1"/>
              </a:buClr>
            </a:pPr>
            <a:r>
              <a:rPr lang="en-US" dirty="0">
                <a:solidFill>
                  <a:schemeClr val="bg2"/>
                </a:solidFill>
                <a:latin typeface="+mn-lt"/>
              </a:rPr>
              <a:t>The average IQ for the adult population is 100 with a standard deviation of 15. A researcher believed this value as changes. The researcher decided to test the IQ of 75 random adults. The average IQ of the sample is 104. Is there enough evidence to suggest the average IQ has changed ? </a:t>
            </a:r>
          </a:p>
        </p:txBody>
      </p:sp>
      <p:pic>
        <p:nvPicPr>
          <p:cNvPr id="6" name="Picture 5" descr="A picture containing text, headdress, helmet, light&#10;&#10;Description automatically generated">
            <a:extLst>
              <a:ext uri="{FF2B5EF4-FFF2-40B4-BE49-F238E27FC236}">
                <a16:creationId xmlns:a16="http://schemas.microsoft.com/office/drawing/2014/main" id="{940EEF37-950A-4261-A202-7AF35E960C0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63475" y="746877"/>
            <a:ext cx="2980525" cy="2211400"/>
          </a:xfrm>
          <a:prstGeom prst="rect">
            <a:avLst/>
          </a:prstGeom>
        </p:spPr>
      </p:pic>
    </p:spTree>
    <p:extLst>
      <p:ext uri="{BB962C8B-B14F-4D97-AF65-F5344CB8AC3E}">
        <p14:creationId xmlns:p14="http://schemas.microsoft.com/office/powerpoint/2010/main" val="4268418747"/>
      </p:ext>
    </p:extLst>
  </p:cSld>
  <p:clrMapOvr>
    <a:masterClrMapping/>
  </p:clrMapOvr>
  <p:transition spd="med">
    <p:wipe dir="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D8E5-FA6E-4248-BA63-18FB34306751}"/>
              </a:ext>
            </a:extLst>
          </p:cNvPr>
          <p:cNvSpPr>
            <a:spLocks noGrp="1"/>
          </p:cNvSpPr>
          <p:nvPr>
            <p:ph type="title"/>
          </p:nvPr>
        </p:nvSpPr>
        <p:spPr>
          <a:xfrm>
            <a:off x="0" y="0"/>
            <a:ext cx="8229600" cy="637794"/>
          </a:xfrm>
        </p:spPr>
        <p:txBody>
          <a:bodyPr/>
          <a:lstStyle/>
          <a:p>
            <a:r>
              <a:rPr lang="en-US" dirty="0"/>
              <a:t>Hypothesis Testing - Steps</a:t>
            </a:r>
          </a:p>
        </p:txBody>
      </p:sp>
      <p:sp>
        <p:nvSpPr>
          <p:cNvPr id="3" name="TextBox 2">
            <a:extLst>
              <a:ext uri="{FF2B5EF4-FFF2-40B4-BE49-F238E27FC236}">
                <a16:creationId xmlns:a16="http://schemas.microsoft.com/office/drawing/2014/main" id="{6049F860-6F45-41D3-9E06-3A3B4E72DB40}"/>
              </a:ext>
            </a:extLst>
          </p:cNvPr>
          <p:cNvSpPr txBox="1"/>
          <p:nvPr/>
        </p:nvSpPr>
        <p:spPr>
          <a:xfrm>
            <a:off x="0" y="637794"/>
            <a:ext cx="8941576" cy="3244158"/>
          </a:xfrm>
          <a:prstGeom prst="rect">
            <a:avLst/>
          </a:prstGeom>
          <a:noFill/>
        </p:spPr>
        <p:txBody>
          <a:bodyPr wrap="square" rtlCol="0">
            <a:spAutoFit/>
          </a:bodyPr>
          <a:lstStyle/>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State null (Ho) and alternative (H1 or Ha) hypothesis</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Choose level of significance (</a:t>
            </a:r>
            <a:r>
              <a:rPr lang="el-GR" sz="2800" dirty="0">
                <a:solidFill>
                  <a:schemeClr val="bg2"/>
                </a:solidFill>
                <a:latin typeface="+mn-lt"/>
              </a:rPr>
              <a:t>α</a:t>
            </a:r>
            <a:r>
              <a:rPr lang="en-US" sz="2800" dirty="0">
                <a:solidFill>
                  <a:schemeClr val="bg2"/>
                </a:solidFill>
                <a:latin typeface="+mn-lt"/>
              </a:rPr>
              <a:t> )</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Find Critical values</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Find test statistics </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Draw you conclusion</a:t>
            </a:r>
          </a:p>
        </p:txBody>
      </p:sp>
    </p:spTree>
    <p:extLst>
      <p:ext uri="{BB962C8B-B14F-4D97-AF65-F5344CB8AC3E}">
        <p14:creationId xmlns:p14="http://schemas.microsoft.com/office/powerpoint/2010/main" val="204049777"/>
      </p:ext>
    </p:extLst>
  </p:cSld>
  <p:clrMapOvr>
    <a:masterClrMapping/>
  </p:clrMapOvr>
  <p:transition spd="med">
    <p:wipe dir="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BAA2-D019-49AC-ABEE-0868D81CFFA9}"/>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62FB1BB1-6F3D-42D6-B7DB-1C2D1FBED6C6}"/>
              </a:ext>
            </a:extLst>
          </p:cNvPr>
          <p:cNvSpPr txBox="1"/>
          <p:nvPr/>
        </p:nvSpPr>
        <p:spPr>
          <a:xfrm>
            <a:off x="181484" y="637794"/>
            <a:ext cx="4390516"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1: State Null &amp; Alternative Hypothesis</a:t>
            </a:r>
          </a:p>
        </p:txBody>
      </p:sp>
      <p:sp>
        <p:nvSpPr>
          <p:cNvPr id="4" name="TextBox 3">
            <a:extLst>
              <a:ext uri="{FF2B5EF4-FFF2-40B4-BE49-F238E27FC236}">
                <a16:creationId xmlns:a16="http://schemas.microsoft.com/office/drawing/2014/main" id="{1D61FC9B-4B76-4752-9017-EF8FB387F56F}"/>
              </a:ext>
            </a:extLst>
          </p:cNvPr>
          <p:cNvSpPr txBox="1"/>
          <p:nvPr/>
        </p:nvSpPr>
        <p:spPr>
          <a:xfrm>
            <a:off x="307127" y="1465832"/>
            <a:ext cx="346215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Average IQ of the adult population is 100 </a:t>
            </a:r>
          </a:p>
        </p:txBody>
      </p:sp>
      <p:sp>
        <p:nvSpPr>
          <p:cNvPr id="5" name="TextBox 4">
            <a:extLst>
              <a:ext uri="{FF2B5EF4-FFF2-40B4-BE49-F238E27FC236}">
                <a16:creationId xmlns:a16="http://schemas.microsoft.com/office/drawing/2014/main" id="{4628530F-12AE-4E1C-8898-D94771F7BC8A}"/>
              </a:ext>
            </a:extLst>
          </p:cNvPr>
          <p:cNvSpPr txBox="1"/>
          <p:nvPr/>
        </p:nvSpPr>
        <p:spPr>
          <a:xfrm>
            <a:off x="397869" y="1033063"/>
            <a:ext cx="286884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a:t>
            </a:r>
            <a:r>
              <a:rPr lang="el-GR" sz="1400" dirty="0">
                <a:solidFill>
                  <a:schemeClr val="bg2"/>
                </a:solidFill>
                <a:latin typeface="+mn-lt"/>
              </a:rPr>
              <a:t>μ</a:t>
            </a:r>
            <a:r>
              <a:rPr lang="en-US" sz="1400" dirty="0">
                <a:solidFill>
                  <a:schemeClr val="bg2"/>
                </a:solidFill>
                <a:latin typeface="+mn-lt"/>
              </a:rPr>
              <a:t> = 100</a:t>
            </a:r>
          </a:p>
        </p:txBody>
      </p:sp>
      <p:sp>
        <p:nvSpPr>
          <p:cNvPr id="6" name="TextBox 5">
            <a:extLst>
              <a:ext uri="{FF2B5EF4-FFF2-40B4-BE49-F238E27FC236}">
                <a16:creationId xmlns:a16="http://schemas.microsoft.com/office/drawing/2014/main" id="{204FFC55-8734-4FCB-97C1-271D7B1910D1}"/>
              </a:ext>
            </a:extLst>
          </p:cNvPr>
          <p:cNvSpPr txBox="1"/>
          <p:nvPr/>
        </p:nvSpPr>
        <p:spPr>
          <a:xfrm>
            <a:off x="4822122" y="1451359"/>
            <a:ext cx="386118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researcher believes this value has changed</a:t>
            </a:r>
          </a:p>
        </p:txBody>
      </p:sp>
      <p:sp>
        <p:nvSpPr>
          <p:cNvPr id="7" name="TextBox 6">
            <a:extLst>
              <a:ext uri="{FF2B5EF4-FFF2-40B4-BE49-F238E27FC236}">
                <a16:creationId xmlns:a16="http://schemas.microsoft.com/office/drawing/2014/main" id="{BF9D3648-256D-432A-8ED3-B09104C9A129}"/>
              </a:ext>
            </a:extLst>
          </p:cNvPr>
          <p:cNvSpPr txBox="1"/>
          <p:nvPr/>
        </p:nvSpPr>
        <p:spPr>
          <a:xfrm>
            <a:off x="4912864" y="1018590"/>
            <a:ext cx="286884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H1 : </a:t>
            </a:r>
            <a:r>
              <a:rPr lang="el-GR" sz="1400" dirty="0">
                <a:solidFill>
                  <a:schemeClr val="bg2"/>
                </a:solidFill>
                <a:latin typeface="+mn-lt"/>
              </a:rPr>
              <a:t>μ</a:t>
            </a:r>
            <a:r>
              <a:rPr lang="en-US" sz="1400" dirty="0">
                <a:solidFill>
                  <a:schemeClr val="bg2"/>
                </a:solidFill>
                <a:latin typeface="+mn-lt"/>
              </a:rPr>
              <a:t> != 100</a:t>
            </a:r>
          </a:p>
        </p:txBody>
      </p:sp>
      <p:sp>
        <p:nvSpPr>
          <p:cNvPr id="8" name="TextBox 7">
            <a:extLst>
              <a:ext uri="{FF2B5EF4-FFF2-40B4-BE49-F238E27FC236}">
                <a16:creationId xmlns:a16="http://schemas.microsoft.com/office/drawing/2014/main" id="{88927D2B-DB4F-47BF-977C-68BD8C9A5935}"/>
              </a:ext>
            </a:extLst>
          </p:cNvPr>
          <p:cNvSpPr txBox="1"/>
          <p:nvPr/>
        </p:nvSpPr>
        <p:spPr>
          <a:xfrm>
            <a:off x="258265" y="2279397"/>
            <a:ext cx="6184415" cy="1600438"/>
          </a:xfrm>
          <a:prstGeom prst="rect">
            <a:avLst/>
          </a:prstGeom>
          <a:noFill/>
        </p:spPr>
        <p:txBody>
          <a:bodyPr wrap="square" rtlCol="0">
            <a:spAutoFit/>
          </a:bodyPr>
          <a:lstStyle/>
          <a:p>
            <a:pPr>
              <a:spcBef>
                <a:spcPts val="0"/>
              </a:spcBef>
              <a:spcAft>
                <a:spcPts val="0"/>
              </a:spcAft>
              <a:buClr>
                <a:schemeClr val="bg1"/>
              </a:buClr>
            </a:pPr>
            <a:r>
              <a:rPr lang="en-US" sz="1400" b="1" u="sng" dirty="0">
                <a:solidFill>
                  <a:schemeClr val="bg2"/>
                </a:solidFill>
                <a:latin typeface="+mn-lt"/>
              </a:rPr>
              <a:t>Simple Rules: </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Null hypothesis should always have = or &gt;= or &lt;= symbol</a:t>
            </a:r>
          </a:p>
          <a:p>
            <a:pPr marL="342900" indent="-342900">
              <a:spcBef>
                <a:spcPts val="0"/>
              </a:spcBef>
              <a:spcAft>
                <a:spcPts val="0"/>
              </a:spcAft>
              <a:buClr>
                <a:schemeClr val="bg1"/>
              </a:buClr>
              <a:buAutoNum type="arabicPeriod"/>
            </a:pPr>
            <a:r>
              <a:rPr lang="en-US" sz="1400" dirty="0">
                <a:solidFill>
                  <a:schemeClr val="bg2"/>
                </a:solidFill>
                <a:latin typeface="+mn-lt"/>
              </a:rPr>
              <a:t>Alternative hypothesis could have one of these &gt; or &lt; or != </a:t>
            </a:r>
          </a:p>
          <a:p>
            <a:pPr marL="342900" indent="-342900">
              <a:spcBef>
                <a:spcPts val="0"/>
              </a:spcBef>
              <a:spcAft>
                <a:spcPts val="0"/>
              </a:spcAft>
              <a:buClr>
                <a:schemeClr val="bg1"/>
              </a:buClr>
              <a:buAutoNum type="arabicPeriod"/>
            </a:pPr>
            <a:r>
              <a:rPr lang="en-US" sz="1400" dirty="0">
                <a:solidFill>
                  <a:schemeClr val="bg2"/>
                </a:solidFill>
                <a:latin typeface="+mn-lt"/>
              </a:rPr>
              <a:t>Alternative hypothesis is “what is being claimed”</a:t>
            </a:r>
          </a:p>
          <a:p>
            <a:pPr marL="342900" indent="-342900">
              <a:spcBef>
                <a:spcPts val="0"/>
              </a:spcBef>
              <a:spcAft>
                <a:spcPts val="0"/>
              </a:spcAft>
              <a:buClr>
                <a:schemeClr val="bg1"/>
              </a:buClr>
              <a:buAutoNum type="arabicPeriod"/>
            </a:pPr>
            <a:r>
              <a:rPr lang="en-US" sz="1400" dirty="0">
                <a:solidFill>
                  <a:schemeClr val="bg2"/>
                </a:solidFill>
                <a:latin typeface="+mn-lt"/>
              </a:rPr>
              <a:t>When H1 has != then we do a two tailed test</a:t>
            </a:r>
          </a:p>
          <a:p>
            <a:pPr marL="342900" indent="-342900">
              <a:spcBef>
                <a:spcPts val="0"/>
              </a:spcBef>
              <a:spcAft>
                <a:spcPts val="0"/>
              </a:spcAft>
              <a:buClr>
                <a:schemeClr val="bg1"/>
              </a:buClr>
              <a:buAutoNum type="arabicPeriod"/>
            </a:pPr>
            <a:r>
              <a:rPr lang="en-US" sz="1400" dirty="0">
                <a:solidFill>
                  <a:schemeClr val="bg2"/>
                </a:solidFill>
                <a:latin typeface="+mn-lt"/>
              </a:rPr>
              <a:t>When H1 has either &gt; or &lt; or &gt;= or &lt;= then we do a one tailed test</a:t>
            </a:r>
          </a:p>
        </p:txBody>
      </p:sp>
      <p:sp>
        <p:nvSpPr>
          <p:cNvPr id="9" name="TextBox 8">
            <a:extLst>
              <a:ext uri="{FF2B5EF4-FFF2-40B4-BE49-F238E27FC236}">
                <a16:creationId xmlns:a16="http://schemas.microsoft.com/office/drawing/2014/main" id="{24B59567-0D3A-4C6E-B806-E2AC2A730FD3}"/>
              </a:ext>
            </a:extLst>
          </p:cNvPr>
          <p:cNvSpPr txBox="1"/>
          <p:nvPr/>
        </p:nvSpPr>
        <p:spPr>
          <a:xfrm>
            <a:off x="258265" y="4062449"/>
            <a:ext cx="7217479" cy="276999"/>
          </a:xfrm>
          <a:prstGeom prst="rect">
            <a:avLst/>
          </a:prstGeom>
          <a:noFill/>
        </p:spPr>
        <p:txBody>
          <a:bodyPr wrap="square" rtlCol="0">
            <a:spAutoFit/>
          </a:bodyPr>
          <a:lstStyle/>
          <a:p>
            <a:pPr>
              <a:spcBef>
                <a:spcPts val="0"/>
              </a:spcBef>
              <a:spcAft>
                <a:spcPts val="0"/>
              </a:spcAft>
              <a:buClr>
                <a:schemeClr val="bg1"/>
              </a:buClr>
            </a:pPr>
            <a:r>
              <a:rPr lang="en-US" sz="1200" b="1" i="1" dirty="0">
                <a:solidFill>
                  <a:schemeClr val="bg2"/>
                </a:solidFill>
                <a:latin typeface="+mn-lt"/>
              </a:rPr>
              <a:t>**Note : Hypothesis Testing is done to prove whether Ho can be Rejected or Accepted</a:t>
            </a:r>
          </a:p>
        </p:txBody>
      </p:sp>
    </p:spTree>
    <p:extLst>
      <p:ext uri="{BB962C8B-B14F-4D97-AF65-F5344CB8AC3E}">
        <p14:creationId xmlns:p14="http://schemas.microsoft.com/office/powerpoint/2010/main" val="2700326730"/>
      </p:ext>
    </p:extLst>
  </p:cSld>
  <p:clrMapOvr>
    <a:masterClrMapping/>
  </p:clrMapOvr>
  <p:transition spd="med">
    <p:wipe dir="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15E4-0472-4F1D-B864-56A1F903B741}"/>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EE0A83F7-FEC2-47B6-A8DC-367D2360EAFC}"/>
              </a:ext>
            </a:extLst>
          </p:cNvPr>
          <p:cNvSpPr txBox="1"/>
          <p:nvPr/>
        </p:nvSpPr>
        <p:spPr>
          <a:xfrm>
            <a:off x="181484" y="637794"/>
            <a:ext cx="4390516"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2: Choose the level of Significance</a:t>
            </a:r>
          </a:p>
        </p:txBody>
      </p:sp>
      <p:pic>
        <p:nvPicPr>
          <p:cNvPr id="5" name="Picture 4">
            <a:extLst>
              <a:ext uri="{FF2B5EF4-FFF2-40B4-BE49-F238E27FC236}">
                <a16:creationId xmlns:a16="http://schemas.microsoft.com/office/drawing/2014/main" id="{CA044120-2E73-4EE5-85C3-ED19BDE864E2}"/>
              </a:ext>
            </a:extLst>
          </p:cNvPr>
          <p:cNvPicPr>
            <a:picLocks noChangeAspect="1"/>
          </p:cNvPicPr>
          <p:nvPr/>
        </p:nvPicPr>
        <p:blipFill>
          <a:blip r:embed="rId2"/>
          <a:stretch>
            <a:fillRect/>
          </a:stretch>
        </p:blipFill>
        <p:spPr>
          <a:xfrm>
            <a:off x="690505" y="1013777"/>
            <a:ext cx="2866459" cy="1864646"/>
          </a:xfrm>
          <a:prstGeom prst="rect">
            <a:avLst/>
          </a:prstGeom>
        </p:spPr>
      </p:pic>
      <p:sp>
        <p:nvSpPr>
          <p:cNvPr id="6" name="TextBox 5">
            <a:extLst>
              <a:ext uri="{FF2B5EF4-FFF2-40B4-BE49-F238E27FC236}">
                <a16:creationId xmlns:a16="http://schemas.microsoft.com/office/drawing/2014/main" id="{C064D84D-392C-4C73-8B18-11D5BEDF8E75}"/>
              </a:ext>
            </a:extLst>
          </p:cNvPr>
          <p:cNvSpPr txBox="1"/>
          <p:nvPr/>
        </p:nvSpPr>
        <p:spPr>
          <a:xfrm>
            <a:off x="4114800" y="1256427"/>
            <a:ext cx="4338695"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This is the area under the curve (</a:t>
            </a:r>
            <a:r>
              <a:rPr lang="en-US" sz="1400" dirty="0">
                <a:solidFill>
                  <a:srgbClr val="FF0000"/>
                </a:solidFill>
                <a:latin typeface="+mn-lt"/>
              </a:rPr>
              <a:t>marked red</a:t>
            </a:r>
            <a:r>
              <a:rPr lang="en-US" sz="1400" dirty="0">
                <a:solidFill>
                  <a:schemeClr val="bg2"/>
                </a:solidFill>
                <a:latin typeface="+mn-lt"/>
              </a:rPr>
              <a: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Usually, values are 5% or 1 %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=&gt; .05</a:t>
            </a:r>
          </a:p>
          <a:p>
            <a:pPr>
              <a:spcBef>
                <a:spcPts val="0"/>
              </a:spcBef>
              <a:spcAft>
                <a:spcPts val="0"/>
              </a:spcAft>
              <a:buClr>
                <a:schemeClr val="bg1"/>
              </a:buClr>
            </a:pPr>
            <a:r>
              <a:rPr lang="en-US" sz="1400" dirty="0">
                <a:solidFill>
                  <a:schemeClr val="bg2"/>
                </a:solidFill>
                <a:latin typeface="+mn-lt"/>
              </a:rPr>
              <a:t>1% = &gt; 0.01</a:t>
            </a:r>
          </a:p>
        </p:txBody>
      </p:sp>
      <p:pic>
        <p:nvPicPr>
          <p:cNvPr id="7" name="Picture 6">
            <a:extLst>
              <a:ext uri="{FF2B5EF4-FFF2-40B4-BE49-F238E27FC236}">
                <a16:creationId xmlns:a16="http://schemas.microsoft.com/office/drawing/2014/main" id="{9B9C2D55-639D-4B75-8801-9BC3DC241246}"/>
              </a:ext>
            </a:extLst>
          </p:cNvPr>
          <p:cNvPicPr>
            <a:picLocks noChangeAspect="1"/>
          </p:cNvPicPr>
          <p:nvPr/>
        </p:nvPicPr>
        <p:blipFill>
          <a:blip r:embed="rId3"/>
          <a:stretch>
            <a:fillRect/>
          </a:stretch>
        </p:blipFill>
        <p:spPr>
          <a:xfrm>
            <a:off x="5585327" y="3005279"/>
            <a:ext cx="2868168" cy="1866900"/>
          </a:xfrm>
          <a:prstGeom prst="rect">
            <a:avLst/>
          </a:prstGeom>
        </p:spPr>
      </p:pic>
      <p:sp>
        <p:nvSpPr>
          <p:cNvPr id="8" name="TextBox 7">
            <a:extLst>
              <a:ext uri="{FF2B5EF4-FFF2-40B4-BE49-F238E27FC236}">
                <a16:creationId xmlns:a16="http://schemas.microsoft.com/office/drawing/2014/main" id="{4D961854-9A77-407B-B194-98630954D410}"/>
              </a:ext>
            </a:extLst>
          </p:cNvPr>
          <p:cNvSpPr txBox="1"/>
          <p:nvPr/>
        </p:nvSpPr>
        <p:spPr>
          <a:xfrm>
            <a:off x="558412" y="3189930"/>
            <a:ext cx="373438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Note : If our test statistics comes in red tail’s part then we would Reject Ho else we will Reject Ho</a:t>
            </a:r>
          </a:p>
        </p:txBody>
      </p:sp>
    </p:spTree>
    <p:extLst>
      <p:ext uri="{BB962C8B-B14F-4D97-AF65-F5344CB8AC3E}">
        <p14:creationId xmlns:p14="http://schemas.microsoft.com/office/powerpoint/2010/main" val="517651273"/>
      </p:ext>
    </p:extLst>
  </p:cSld>
  <p:clrMapOvr>
    <a:masterClrMapping/>
  </p:clrMapOvr>
  <p:transition spd="med">
    <p:wipe dir="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095F64-07E5-485E-AD58-9A2268D180FF}"/>
              </a:ext>
            </a:extLst>
          </p:cNvPr>
          <p:cNvSpPr>
            <a:spLocks noGrp="1"/>
          </p:cNvSpPr>
          <p:nvPr>
            <p:ph type="title"/>
          </p:nvPr>
        </p:nvSpPr>
        <p:spPr>
          <a:xfrm>
            <a:off x="0" y="0"/>
            <a:ext cx="8229600" cy="637794"/>
          </a:xfrm>
        </p:spPr>
        <p:txBody>
          <a:bodyPr/>
          <a:lstStyle/>
          <a:p>
            <a:r>
              <a:rPr lang="en-US" dirty="0"/>
              <a:t>Hypothesis testing : Example 1</a:t>
            </a:r>
          </a:p>
        </p:txBody>
      </p:sp>
      <p:sp>
        <p:nvSpPr>
          <p:cNvPr id="4" name="TextBox 3">
            <a:extLst>
              <a:ext uri="{FF2B5EF4-FFF2-40B4-BE49-F238E27FC236}">
                <a16:creationId xmlns:a16="http://schemas.microsoft.com/office/drawing/2014/main" id="{E59CFFE2-E172-4B36-A905-AB9C1FC4F987}"/>
              </a:ext>
            </a:extLst>
          </p:cNvPr>
          <p:cNvSpPr txBox="1"/>
          <p:nvPr/>
        </p:nvSpPr>
        <p:spPr>
          <a:xfrm>
            <a:off x="223364" y="719281"/>
            <a:ext cx="2673399"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3 : Find Critical Values</a:t>
            </a:r>
          </a:p>
        </p:txBody>
      </p:sp>
      <p:sp>
        <p:nvSpPr>
          <p:cNvPr id="5" name="TextBox 4">
            <a:extLst>
              <a:ext uri="{FF2B5EF4-FFF2-40B4-BE49-F238E27FC236}">
                <a16:creationId xmlns:a16="http://schemas.microsoft.com/office/drawing/2014/main" id="{0CD91029-CD3D-47A6-8701-5B9AD650FBFE}"/>
              </a:ext>
            </a:extLst>
          </p:cNvPr>
          <p:cNvSpPr txBox="1"/>
          <p:nvPr/>
        </p:nvSpPr>
        <p:spPr>
          <a:xfrm>
            <a:off x="300147" y="1137765"/>
            <a:ext cx="390190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we need to find Z-value or T-value</a:t>
            </a:r>
          </a:p>
        </p:txBody>
      </p:sp>
      <p:sp>
        <p:nvSpPr>
          <p:cNvPr id="6" name="TextBox 5">
            <a:extLst>
              <a:ext uri="{FF2B5EF4-FFF2-40B4-BE49-F238E27FC236}">
                <a16:creationId xmlns:a16="http://schemas.microsoft.com/office/drawing/2014/main" id="{832CC761-E2BF-4EC0-8468-B2CDF18280EE}"/>
              </a:ext>
            </a:extLst>
          </p:cNvPr>
          <p:cNvSpPr txBox="1"/>
          <p:nvPr/>
        </p:nvSpPr>
        <p:spPr>
          <a:xfrm>
            <a:off x="5737684" y="637794"/>
            <a:ext cx="3238791"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How do we decide between z-value or t-value ? </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If the Std Deviation of population is not given .</a:t>
            </a:r>
          </a:p>
          <a:p>
            <a:pPr marL="342900" indent="-342900">
              <a:spcBef>
                <a:spcPts val="0"/>
              </a:spcBef>
              <a:spcAft>
                <a:spcPts val="0"/>
              </a:spcAft>
              <a:buClr>
                <a:schemeClr val="bg1"/>
              </a:buClr>
              <a:buAutoNum type="arabicPeriod"/>
            </a:pPr>
            <a:r>
              <a:rPr lang="en-US" sz="1400" dirty="0">
                <a:solidFill>
                  <a:schemeClr val="bg2"/>
                </a:solidFill>
                <a:latin typeface="+mn-lt"/>
              </a:rPr>
              <a:t>If the Sample size &lt;30 </a:t>
            </a:r>
          </a:p>
          <a:p>
            <a:pPr marL="342900" indent="-342900">
              <a:spcBef>
                <a:spcPts val="0"/>
              </a:spcBef>
              <a:spcAft>
                <a:spcPts val="0"/>
              </a:spcAft>
              <a:buClr>
                <a:schemeClr val="bg1"/>
              </a:buClr>
              <a:buAutoNum type="arabicPeriod"/>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Then find t- value, b using a t-table</a:t>
            </a:r>
          </a:p>
        </p:txBody>
      </p:sp>
      <p:sp>
        <p:nvSpPr>
          <p:cNvPr id="7" name="Star: 5 Points 6">
            <a:extLst>
              <a:ext uri="{FF2B5EF4-FFF2-40B4-BE49-F238E27FC236}">
                <a16:creationId xmlns:a16="http://schemas.microsoft.com/office/drawing/2014/main" id="{D89879C2-04F7-4641-A76F-EBFFBE69EA5D}"/>
              </a:ext>
            </a:extLst>
          </p:cNvPr>
          <p:cNvSpPr/>
          <p:nvPr/>
        </p:nvSpPr>
        <p:spPr>
          <a:xfrm>
            <a:off x="5256053" y="549242"/>
            <a:ext cx="481631" cy="488611"/>
          </a:xfrm>
          <a:prstGeom prst="star5">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9" name="Picture 8">
            <a:extLst>
              <a:ext uri="{FF2B5EF4-FFF2-40B4-BE49-F238E27FC236}">
                <a16:creationId xmlns:a16="http://schemas.microsoft.com/office/drawing/2014/main" id="{480B6689-98FA-46B9-829A-DE94D403FAA5}"/>
              </a:ext>
            </a:extLst>
          </p:cNvPr>
          <p:cNvPicPr>
            <a:picLocks noChangeAspect="1"/>
          </p:cNvPicPr>
          <p:nvPr/>
        </p:nvPicPr>
        <p:blipFill>
          <a:blip r:embed="rId2"/>
          <a:stretch>
            <a:fillRect/>
          </a:stretch>
        </p:blipFill>
        <p:spPr>
          <a:xfrm>
            <a:off x="397977" y="1661276"/>
            <a:ext cx="1891513" cy="3078344"/>
          </a:xfrm>
          <a:prstGeom prst="rect">
            <a:avLst/>
          </a:prstGeom>
        </p:spPr>
      </p:pic>
    </p:spTree>
    <p:extLst>
      <p:ext uri="{BB962C8B-B14F-4D97-AF65-F5344CB8AC3E}">
        <p14:creationId xmlns:p14="http://schemas.microsoft.com/office/powerpoint/2010/main" val="2924544652"/>
      </p:ext>
    </p:extLst>
  </p:cSld>
  <p:clrMapOvr>
    <a:masterClrMapping/>
  </p:clrMapOvr>
  <p:transition spd="med">
    <p:wipe dir="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D712-C5CA-4169-8764-9964D5D251AF}"/>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C25C5A0B-9E40-421B-807B-0E957BC32ED7}"/>
              </a:ext>
            </a:extLst>
          </p:cNvPr>
          <p:cNvSpPr txBox="1"/>
          <p:nvPr/>
        </p:nvSpPr>
        <p:spPr>
          <a:xfrm>
            <a:off x="97722" y="704996"/>
            <a:ext cx="7280299" cy="954107"/>
          </a:xfrm>
          <a:prstGeom prst="rect">
            <a:avLst/>
          </a:prstGeom>
          <a:noFill/>
        </p:spPr>
        <p:txBody>
          <a:bodyPr wrap="square" rtlCol="0">
            <a:spAutoFit/>
          </a:bodyPr>
          <a:lstStyle/>
          <a:p>
            <a:pPr>
              <a:spcBef>
                <a:spcPts val="0"/>
              </a:spcBef>
              <a:spcAft>
                <a:spcPts val="0"/>
              </a:spcAft>
              <a:buClr>
                <a:schemeClr val="bg1"/>
              </a:buClr>
            </a:pPr>
            <a:r>
              <a:rPr lang="el-GR" b="1" dirty="0">
                <a:solidFill>
                  <a:schemeClr val="bg2"/>
                </a:solidFill>
                <a:latin typeface="+mn-lt"/>
              </a:rPr>
              <a:t>σ</a:t>
            </a:r>
            <a:r>
              <a:rPr lang="en-US" b="1" dirty="0">
                <a:solidFill>
                  <a:schemeClr val="bg2"/>
                </a:solidFill>
                <a:latin typeface="+mn-lt"/>
              </a:rPr>
              <a:t>  = 15  </a:t>
            </a:r>
            <a:r>
              <a:rPr lang="en-US" sz="1600" dirty="0">
                <a:solidFill>
                  <a:schemeClr val="bg2"/>
                </a:solidFill>
                <a:latin typeface="+mn-lt"/>
              </a:rPr>
              <a:t>(standard deviation of 15)</a:t>
            </a:r>
          </a:p>
          <a:p>
            <a:pPr>
              <a:spcBef>
                <a:spcPts val="0"/>
              </a:spcBef>
              <a:spcAft>
                <a:spcPts val="0"/>
              </a:spcAft>
              <a:buClr>
                <a:schemeClr val="bg1"/>
              </a:buClr>
            </a:pPr>
            <a:endParaRPr lang="en-US" sz="1600" dirty="0">
              <a:solidFill>
                <a:schemeClr val="bg2"/>
              </a:solidFill>
              <a:latin typeface="+mn-lt"/>
            </a:endParaRPr>
          </a:p>
          <a:p>
            <a:pPr>
              <a:spcBef>
                <a:spcPts val="0"/>
              </a:spcBef>
              <a:spcAft>
                <a:spcPts val="0"/>
              </a:spcAft>
              <a:buClr>
                <a:schemeClr val="bg1"/>
              </a:buClr>
            </a:pPr>
            <a:r>
              <a:rPr lang="en-US" sz="1600" b="1" dirty="0">
                <a:solidFill>
                  <a:schemeClr val="bg2"/>
                </a:solidFill>
                <a:latin typeface="+mn-lt"/>
              </a:rPr>
              <a:t>Sample Size &gt; 30   </a:t>
            </a:r>
            <a:r>
              <a:rPr lang="en-US" sz="1600" dirty="0">
                <a:solidFill>
                  <a:schemeClr val="bg2"/>
                </a:solidFill>
                <a:latin typeface="+mn-lt"/>
              </a:rPr>
              <a:t>( researchers decides to test the IQ of 75 random adults)</a:t>
            </a:r>
            <a:endParaRPr lang="en-US" sz="1400" dirty="0">
              <a:solidFill>
                <a:schemeClr val="bg2"/>
              </a:solidFill>
              <a:latin typeface="+mn-lt"/>
            </a:endParaRPr>
          </a:p>
        </p:txBody>
      </p:sp>
      <p:pic>
        <p:nvPicPr>
          <p:cNvPr id="4" name="Picture 3">
            <a:extLst>
              <a:ext uri="{FF2B5EF4-FFF2-40B4-BE49-F238E27FC236}">
                <a16:creationId xmlns:a16="http://schemas.microsoft.com/office/drawing/2014/main" id="{CA044120-2E73-4EE5-85C3-ED19BDE864E2}"/>
              </a:ext>
            </a:extLst>
          </p:cNvPr>
          <p:cNvPicPr>
            <a:picLocks noChangeAspect="1"/>
          </p:cNvPicPr>
          <p:nvPr/>
        </p:nvPicPr>
        <p:blipFill>
          <a:blip r:embed="rId2"/>
          <a:stretch>
            <a:fillRect/>
          </a:stretch>
        </p:blipFill>
        <p:spPr>
          <a:xfrm>
            <a:off x="1826501" y="2260660"/>
            <a:ext cx="3347928" cy="2177844"/>
          </a:xfrm>
          <a:prstGeom prst="rect">
            <a:avLst/>
          </a:prstGeom>
        </p:spPr>
      </p:pic>
      <p:pic>
        <p:nvPicPr>
          <p:cNvPr id="6" name="Picture 5">
            <a:extLst>
              <a:ext uri="{FF2B5EF4-FFF2-40B4-BE49-F238E27FC236}">
                <a16:creationId xmlns:a16="http://schemas.microsoft.com/office/drawing/2014/main" id="{6C7379BD-41AB-4214-9148-7A72D3557845}"/>
              </a:ext>
            </a:extLst>
          </p:cNvPr>
          <p:cNvPicPr>
            <a:picLocks noChangeAspect="1"/>
          </p:cNvPicPr>
          <p:nvPr/>
        </p:nvPicPr>
        <p:blipFill>
          <a:blip r:embed="rId3"/>
          <a:stretch>
            <a:fillRect/>
          </a:stretch>
        </p:blipFill>
        <p:spPr>
          <a:xfrm>
            <a:off x="442839" y="3146260"/>
            <a:ext cx="1152525" cy="676275"/>
          </a:xfrm>
          <a:prstGeom prst="rect">
            <a:avLst/>
          </a:prstGeom>
        </p:spPr>
      </p:pic>
      <p:pic>
        <p:nvPicPr>
          <p:cNvPr id="7" name="Picture 6">
            <a:extLst>
              <a:ext uri="{FF2B5EF4-FFF2-40B4-BE49-F238E27FC236}">
                <a16:creationId xmlns:a16="http://schemas.microsoft.com/office/drawing/2014/main" id="{6824B365-EA27-4BD3-9ACC-F27FA94730E9}"/>
              </a:ext>
            </a:extLst>
          </p:cNvPr>
          <p:cNvPicPr>
            <a:picLocks noChangeAspect="1"/>
          </p:cNvPicPr>
          <p:nvPr/>
        </p:nvPicPr>
        <p:blipFill>
          <a:blip r:embed="rId3"/>
          <a:stretch>
            <a:fillRect/>
          </a:stretch>
        </p:blipFill>
        <p:spPr>
          <a:xfrm>
            <a:off x="5634909" y="3146259"/>
            <a:ext cx="1152525" cy="676275"/>
          </a:xfrm>
          <a:prstGeom prst="rect">
            <a:avLst/>
          </a:prstGeom>
        </p:spPr>
      </p:pic>
      <p:cxnSp>
        <p:nvCxnSpPr>
          <p:cNvPr id="9" name="Straight Arrow Connector 8">
            <a:extLst>
              <a:ext uri="{FF2B5EF4-FFF2-40B4-BE49-F238E27FC236}">
                <a16:creationId xmlns:a16="http://schemas.microsoft.com/office/drawing/2014/main" id="{B729AD38-0FBC-4CB1-BFCA-5559283BDB24}"/>
              </a:ext>
            </a:extLst>
          </p:cNvPr>
          <p:cNvCxnSpPr/>
          <p:nvPr/>
        </p:nvCxnSpPr>
        <p:spPr>
          <a:xfrm flipV="1">
            <a:off x="5011750" y="3822535"/>
            <a:ext cx="558412" cy="400457"/>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1D873AC-F344-420C-8866-6065D74CB422}"/>
              </a:ext>
            </a:extLst>
          </p:cNvPr>
          <p:cNvCxnSpPr/>
          <p:nvPr/>
        </p:nvCxnSpPr>
        <p:spPr>
          <a:xfrm flipH="1" flipV="1">
            <a:off x="1546398" y="3822534"/>
            <a:ext cx="509446" cy="435359"/>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9977669"/>
      </p:ext>
    </p:extLst>
  </p:cSld>
  <p:clrMapOvr>
    <a:masterClrMapping/>
  </p:clrMapOvr>
  <p:transition spd="med">
    <p:wipe dir="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CA8C-AA56-4D47-8141-4E2E75F2561E}"/>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2A8B8F45-DDF3-4EFD-B598-8C56DD858E37}"/>
              </a:ext>
            </a:extLst>
          </p:cNvPr>
          <p:cNvSpPr txBox="1"/>
          <p:nvPr/>
        </p:nvSpPr>
        <p:spPr>
          <a:xfrm>
            <a:off x="118663" y="691035"/>
            <a:ext cx="514437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4 : find test statistics </a:t>
            </a:r>
            <a:r>
              <a:rPr lang="en-US" sz="1400" i="1" dirty="0" err="1">
                <a:solidFill>
                  <a:srgbClr val="FF0000"/>
                </a:solidFill>
                <a:latin typeface="+mn-lt"/>
              </a:rPr>
              <a:t>i.e</a:t>
            </a:r>
            <a:r>
              <a:rPr lang="en-US" sz="1400" i="1" dirty="0">
                <a:solidFill>
                  <a:srgbClr val="FF0000"/>
                </a:solidFill>
                <a:latin typeface="+mn-lt"/>
              </a:rPr>
              <a:t> the Z-value in this case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3C05793-72A7-4CE8-88A0-EEC0E08277AC}"/>
                  </a:ext>
                </a:extLst>
              </p14:cNvPr>
              <p14:cNvContentPartPr/>
              <p14:nvPr/>
            </p14:nvContentPartPr>
            <p14:xfrm>
              <a:off x="914400" y="1276200"/>
              <a:ext cx="6024960" cy="657720"/>
            </p14:xfrm>
          </p:contentPart>
        </mc:Choice>
        <mc:Fallback xmlns="">
          <p:pic>
            <p:nvPicPr>
              <p:cNvPr id="4" name="Ink 3">
                <a:extLst>
                  <a:ext uri="{FF2B5EF4-FFF2-40B4-BE49-F238E27FC236}">
                    <a16:creationId xmlns:a16="http://schemas.microsoft.com/office/drawing/2014/main" id="{63C05793-72A7-4CE8-88A0-EEC0E08277AC}"/>
                  </a:ext>
                </a:extLst>
              </p:cNvPr>
              <p:cNvPicPr/>
              <p:nvPr/>
            </p:nvPicPr>
            <p:blipFill>
              <a:blip r:embed="rId3"/>
              <a:stretch>
                <a:fillRect/>
              </a:stretch>
            </p:blipFill>
            <p:spPr>
              <a:xfrm>
                <a:off x="905040" y="1266840"/>
                <a:ext cx="6043680" cy="676440"/>
              </a:xfrm>
              <a:prstGeom prst="rect">
                <a:avLst/>
              </a:prstGeom>
            </p:spPr>
          </p:pic>
        </mc:Fallback>
      </mc:AlternateContent>
      <p:sp>
        <p:nvSpPr>
          <p:cNvPr id="5" name="Rectangle 4">
            <a:extLst>
              <a:ext uri="{FF2B5EF4-FFF2-40B4-BE49-F238E27FC236}">
                <a16:creationId xmlns:a16="http://schemas.microsoft.com/office/drawing/2014/main" id="{6FAA2351-AC32-4B38-95CD-37746AEEE9ED}"/>
              </a:ext>
            </a:extLst>
          </p:cNvPr>
          <p:cNvSpPr/>
          <p:nvPr/>
        </p:nvSpPr>
        <p:spPr>
          <a:xfrm>
            <a:off x="809698" y="1179646"/>
            <a:ext cx="1640336" cy="858559"/>
          </a:xfrm>
          <a:prstGeom prst="rect">
            <a:avLst/>
          </a:prstGeom>
          <a:noFill/>
          <a:ln w="28575" cmpd="sng">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Rectangle 5">
            <a:extLst>
              <a:ext uri="{FF2B5EF4-FFF2-40B4-BE49-F238E27FC236}">
                <a16:creationId xmlns:a16="http://schemas.microsoft.com/office/drawing/2014/main" id="{7A60F0B1-E98A-412B-8C49-44FD2F8D42A9}"/>
              </a:ext>
            </a:extLst>
          </p:cNvPr>
          <p:cNvSpPr/>
          <p:nvPr/>
        </p:nvSpPr>
        <p:spPr>
          <a:xfrm>
            <a:off x="3054361" y="1172016"/>
            <a:ext cx="4044454" cy="858559"/>
          </a:xfrm>
          <a:prstGeom prst="rect">
            <a:avLst/>
          </a:prstGeom>
          <a:noFill/>
          <a:ln w="28575" cmpd="sng">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F3B75425-6298-4251-97C2-69407F58537F}"/>
              </a:ext>
            </a:extLst>
          </p:cNvPr>
          <p:cNvSpPr txBox="1"/>
          <p:nvPr/>
        </p:nvSpPr>
        <p:spPr>
          <a:xfrm>
            <a:off x="7294260" y="1409991"/>
            <a:ext cx="1444891" cy="307777"/>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2"/>
                </a:solidFill>
                <a:latin typeface="+mn-lt"/>
              </a:rPr>
              <a:t>(Test Statistics)</a:t>
            </a:r>
          </a:p>
        </p:txBody>
      </p:sp>
      <p:sp>
        <p:nvSpPr>
          <p:cNvPr id="8" name="TextBox 7">
            <a:extLst>
              <a:ext uri="{FF2B5EF4-FFF2-40B4-BE49-F238E27FC236}">
                <a16:creationId xmlns:a16="http://schemas.microsoft.com/office/drawing/2014/main" id="{17ED0999-FCE7-485D-BB1E-EBF870E4A79D}"/>
              </a:ext>
            </a:extLst>
          </p:cNvPr>
          <p:cNvSpPr txBox="1"/>
          <p:nvPr/>
        </p:nvSpPr>
        <p:spPr>
          <a:xfrm>
            <a:off x="404849" y="2771121"/>
            <a:ext cx="3685520"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So, our test statistics value is 2.89</a:t>
            </a:r>
          </a:p>
        </p:txBody>
      </p:sp>
      <p:pic>
        <p:nvPicPr>
          <p:cNvPr id="9" name="Picture 8">
            <a:extLst>
              <a:ext uri="{FF2B5EF4-FFF2-40B4-BE49-F238E27FC236}">
                <a16:creationId xmlns:a16="http://schemas.microsoft.com/office/drawing/2014/main" id="{391B1B9A-C7B4-4AAA-ACD2-2F56E6798D31}"/>
              </a:ext>
            </a:extLst>
          </p:cNvPr>
          <p:cNvPicPr>
            <a:picLocks noChangeAspect="1"/>
          </p:cNvPicPr>
          <p:nvPr/>
        </p:nvPicPr>
        <p:blipFill>
          <a:blip r:embed="rId4"/>
          <a:stretch>
            <a:fillRect/>
          </a:stretch>
        </p:blipFill>
        <p:spPr>
          <a:xfrm>
            <a:off x="4229122" y="2584040"/>
            <a:ext cx="3260581" cy="2122927"/>
          </a:xfrm>
          <a:prstGeom prst="rect">
            <a:avLst/>
          </a:prstGeom>
        </p:spPr>
      </p:pic>
    </p:spTree>
    <p:extLst>
      <p:ext uri="{BB962C8B-B14F-4D97-AF65-F5344CB8AC3E}">
        <p14:creationId xmlns:p14="http://schemas.microsoft.com/office/powerpoint/2010/main" val="495668007"/>
      </p:ext>
    </p:extLst>
  </p:cSld>
  <p:clrMapOvr>
    <a:masterClrMapping/>
  </p:clrMapOvr>
  <p:transition spd="med">
    <p:wipe dir="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8AEF-F8F2-4301-BCEE-F3929B071B7B}"/>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84CE6CD4-5A31-463D-BA48-9816D9938152}"/>
              </a:ext>
            </a:extLst>
          </p:cNvPr>
          <p:cNvSpPr txBox="1"/>
          <p:nvPr/>
        </p:nvSpPr>
        <p:spPr>
          <a:xfrm>
            <a:off x="216385" y="781778"/>
            <a:ext cx="4683682" cy="646331"/>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solidFill>
                <a:latin typeface="+mn-lt"/>
              </a:rPr>
              <a:t>Reject Ho ?</a:t>
            </a:r>
          </a:p>
          <a:p>
            <a:pPr>
              <a:spcBef>
                <a:spcPts val="0"/>
              </a:spcBef>
              <a:spcAft>
                <a:spcPts val="0"/>
              </a:spcAft>
              <a:buClr>
                <a:schemeClr val="bg1"/>
              </a:buClr>
            </a:pPr>
            <a:r>
              <a:rPr lang="en-US" sz="1800" dirty="0">
                <a:solidFill>
                  <a:schemeClr val="bg2"/>
                </a:solidFill>
                <a:latin typeface="+mn-lt"/>
              </a:rPr>
              <a:t>Accept Ho ?</a:t>
            </a:r>
          </a:p>
        </p:txBody>
      </p:sp>
      <p:sp>
        <p:nvSpPr>
          <p:cNvPr id="4" name="TextBox 3">
            <a:extLst>
              <a:ext uri="{FF2B5EF4-FFF2-40B4-BE49-F238E27FC236}">
                <a16:creationId xmlns:a16="http://schemas.microsoft.com/office/drawing/2014/main" id="{919E7F3D-5E5B-4F1C-A96F-0980A679BF0C}"/>
              </a:ext>
            </a:extLst>
          </p:cNvPr>
          <p:cNvSpPr txBox="1"/>
          <p:nvPr/>
        </p:nvSpPr>
        <p:spPr>
          <a:xfrm>
            <a:off x="509551" y="2149887"/>
            <a:ext cx="6009912"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Hence, we can say with 95% confidence that there is enough evident to support the claim : “Avg IQ has changed” </a:t>
            </a:r>
          </a:p>
        </p:txBody>
      </p:sp>
      <p:sp>
        <p:nvSpPr>
          <p:cNvPr id="5" name="TextBox 4">
            <a:extLst>
              <a:ext uri="{FF2B5EF4-FFF2-40B4-BE49-F238E27FC236}">
                <a16:creationId xmlns:a16="http://schemas.microsoft.com/office/drawing/2014/main" id="{2C14FABB-8D8C-4AD5-96CB-E26E80EF4920}"/>
              </a:ext>
            </a:extLst>
          </p:cNvPr>
          <p:cNvSpPr txBox="1"/>
          <p:nvPr/>
        </p:nvSpPr>
        <p:spPr>
          <a:xfrm>
            <a:off x="2903744" y="951054"/>
            <a:ext cx="3685520"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So, our test statistics value is 2.89</a:t>
            </a:r>
          </a:p>
        </p:txBody>
      </p:sp>
    </p:spTree>
    <p:extLst>
      <p:ext uri="{BB962C8B-B14F-4D97-AF65-F5344CB8AC3E}">
        <p14:creationId xmlns:p14="http://schemas.microsoft.com/office/powerpoint/2010/main" val="952580369"/>
      </p:ext>
    </p:extLst>
  </p:cSld>
  <p:clrMapOvr>
    <a:masterClrMapping/>
  </p:clrMapOvr>
  <p:transition spd="med">
    <p:wipe dir="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E112-EAE8-4CBD-B9AE-481B529BAD4C}"/>
              </a:ext>
            </a:extLst>
          </p:cNvPr>
          <p:cNvSpPr>
            <a:spLocks noGrp="1"/>
          </p:cNvSpPr>
          <p:nvPr>
            <p:ph type="title"/>
          </p:nvPr>
        </p:nvSpPr>
        <p:spPr>
          <a:xfrm>
            <a:off x="0" y="0"/>
            <a:ext cx="8229600" cy="637794"/>
          </a:xfrm>
        </p:spPr>
        <p:txBody>
          <a:bodyPr/>
          <a:lstStyle/>
          <a:p>
            <a:r>
              <a:rPr lang="en-US" dirty="0"/>
              <a:t>Hypothesis testing : Example 2</a:t>
            </a:r>
          </a:p>
        </p:txBody>
      </p:sp>
      <p:sp>
        <p:nvSpPr>
          <p:cNvPr id="3" name="TextBox 2">
            <a:extLst>
              <a:ext uri="{FF2B5EF4-FFF2-40B4-BE49-F238E27FC236}">
                <a16:creationId xmlns:a16="http://schemas.microsoft.com/office/drawing/2014/main" id="{3D58D885-4EDA-4BC3-9D56-A283212D1252}"/>
              </a:ext>
            </a:extLst>
          </p:cNvPr>
          <p:cNvSpPr txBox="1"/>
          <p:nvPr/>
        </p:nvSpPr>
        <p:spPr>
          <a:xfrm>
            <a:off x="244305" y="952354"/>
            <a:ext cx="6226296" cy="1600438"/>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average IQ of the adult population is 100. A researcher believed the average IQ of adults is lower. </a:t>
            </a:r>
          </a:p>
          <a:p>
            <a:pPr>
              <a:spcBef>
                <a:spcPts val="0"/>
              </a:spcBef>
              <a:spcAft>
                <a:spcPts val="0"/>
              </a:spcAft>
              <a:buClr>
                <a:schemeClr val="bg1"/>
              </a:buClr>
            </a:pPr>
            <a:r>
              <a:rPr lang="en-US" sz="1400" dirty="0">
                <a:solidFill>
                  <a:schemeClr val="bg2"/>
                </a:solidFill>
                <a:latin typeface="+mn-lt"/>
              </a:rPr>
              <a:t>A random sample of 5 adults are tested and scored</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	69, 79, 89, 99, 109 ( SD = 15.81)</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Is there enough evidence to suggest the average IQ is lower ? </a:t>
            </a:r>
          </a:p>
        </p:txBody>
      </p:sp>
      <p:pic>
        <p:nvPicPr>
          <p:cNvPr id="4" name="Picture 3" descr="A picture containing text, headdress, helmet, light&#10;&#10;Description automatically generated">
            <a:extLst>
              <a:ext uri="{FF2B5EF4-FFF2-40B4-BE49-F238E27FC236}">
                <a16:creationId xmlns:a16="http://schemas.microsoft.com/office/drawing/2014/main" id="{0FE9DE60-9846-437B-BE1B-E1799CF196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63475" y="760837"/>
            <a:ext cx="2980525" cy="2211400"/>
          </a:xfrm>
          <a:prstGeom prst="rect">
            <a:avLst/>
          </a:prstGeom>
        </p:spPr>
      </p:pic>
    </p:spTree>
    <p:extLst>
      <p:ext uri="{BB962C8B-B14F-4D97-AF65-F5344CB8AC3E}">
        <p14:creationId xmlns:p14="http://schemas.microsoft.com/office/powerpoint/2010/main" val="3212989620"/>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E8DB-7C7A-4DDC-A4AF-37EFDD4F3167}"/>
              </a:ext>
            </a:extLst>
          </p:cNvPr>
          <p:cNvSpPr>
            <a:spLocks noGrp="1"/>
          </p:cNvSpPr>
          <p:nvPr>
            <p:ph type="title"/>
          </p:nvPr>
        </p:nvSpPr>
        <p:spPr>
          <a:xfrm>
            <a:off x="1877" y="2286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pic>
        <p:nvPicPr>
          <p:cNvPr id="8" name="Picture 7">
            <a:extLst>
              <a:ext uri="{FF2B5EF4-FFF2-40B4-BE49-F238E27FC236}">
                <a16:creationId xmlns:a16="http://schemas.microsoft.com/office/drawing/2014/main" id="{7A762CF4-1B9D-4987-8C10-992B4959F552}"/>
              </a:ext>
            </a:extLst>
          </p:cNvPr>
          <p:cNvPicPr>
            <a:picLocks noChangeAspect="1"/>
          </p:cNvPicPr>
          <p:nvPr/>
        </p:nvPicPr>
        <p:blipFill>
          <a:blip r:embed="rId2"/>
          <a:stretch>
            <a:fillRect/>
          </a:stretch>
        </p:blipFill>
        <p:spPr>
          <a:xfrm>
            <a:off x="5747495" y="1347331"/>
            <a:ext cx="3396505" cy="2153694"/>
          </a:xfrm>
          <a:prstGeom prst="rect">
            <a:avLst/>
          </a:prstGeom>
        </p:spPr>
      </p:pic>
      <p:sp>
        <p:nvSpPr>
          <p:cNvPr id="10" name="Content Placeholder 9">
            <a:extLst>
              <a:ext uri="{FF2B5EF4-FFF2-40B4-BE49-F238E27FC236}">
                <a16:creationId xmlns:a16="http://schemas.microsoft.com/office/drawing/2014/main" id="{78499D2F-5C34-4281-8B7C-D04161065915}"/>
              </a:ext>
            </a:extLst>
          </p:cNvPr>
          <p:cNvSpPr>
            <a:spLocks noGrp="1"/>
          </p:cNvSpPr>
          <p:nvPr>
            <p:ph sz="half" idx="13"/>
          </p:nvPr>
        </p:nvSpPr>
        <p:spPr>
          <a:xfrm>
            <a:off x="-1" y="971550"/>
            <a:ext cx="5599135" cy="3200400"/>
          </a:xfrm>
        </p:spPr>
        <p:txBody>
          <a:bodyPr/>
          <a:lstStyle/>
          <a:p>
            <a:pPr marL="0" indent="0">
              <a:buNone/>
            </a:pPr>
            <a:r>
              <a:rPr lang="en-US" sz="1200" b="1" i="1" dirty="0">
                <a:solidFill>
                  <a:schemeClr val="bg2">
                    <a:lumMod val="50000"/>
                    <a:lumOff val="50000"/>
                  </a:schemeClr>
                </a:solidFill>
              </a:rPr>
              <a:t>Many students listen to music while studying. Does listening to music improve learning? Students in a statistics class decide to investigate this question. </a:t>
            </a:r>
          </a:p>
          <a:p>
            <a:pPr marL="0" indent="0">
              <a:buNone/>
            </a:pPr>
            <a:r>
              <a:rPr lang="en-US" sz="1200" b="1" i="1" dirty="0">
                <a:solidFill>
                  <a:schemeClr val="accent1"/>
                </a:solidFill>
              </a:rPr>
              <a:t>Study 1 : </a:t>
            </a:r>
          </a:p>
          <a:p>
            <a:pPr marL="0" indent="0">
              <a:buNone/>
            </a:pPr>
            <a:r>
              <a:rPr lang="en-US" sz="1200" i="1" dirty="0">
                <a:solidFill>
                  <a:schemeClr val="bg2">
                    <a:lumMod val="50000"/>
                    <a:lumOff val="50000"/>
                  </a:schemeClr>
                </a:solidFill>
              </a:rPr>
              <a:t>Do the majority of college students listen to music while they study? Do the majority of college students believe that listening to music improves their learning?</a:t>
            </a:r>
          </a:p>
          <a:p>
            <a:pPr marL="0" indent="0">
              <a:buNone/>
            </a:pPr>
            <a:r>
              <a:rPr lang="en-US" sz="1200" i="1" dirty="0">
                <a:solidFill>
                  <a:schemeClr val="accent1"/>
                </a:solidFill>
              </a:rPr>
              <a:t>Survey Questions : Sent to all the students</a:t>
            </a:r>
          </a:p>
          <a:p>
            <a:pPr marL="0" indent="0">
              <a:buNone/>
            </a:pPr>
            <a:r>
              <a:rPr lang="en-US" sz="1200" i="1" dirty="0">
                <a:solidFill>
                  <a:schemeClr val="bg2">
                    <a:lumMod val="50000"/>
                    <a:lumOff val="50000"/>
                  </a:schemeClr>
                </a:solidFill>
              </a:rPr>
              <a:t>Do you listen to music while you study?</a:t>
            </a:r>
          </a:p>
          <a:p>
            <a:pPr marL="0" indent="0">
              <a:buNone/>
            </a:pPr>
            <a:r>
              <a:rPr lang="en-US" sz="1200" i="1" dirty="0">
                <a:solidFill>
                  <a:schemeClr val="bg2">
                    <a:lumMod val="50000"/>
                    <a:lumOff val="50000"/>
                  </a:schemeClr>
                </a:solidFill>
              </a:rPr>
              <a:t>Do you think listening to music improves your concentration and memory?</a:t>
            </a:r>
          </a:p>
          <a:p>
            <a:pPr marL="0" indent="0">
              <a:buNone/>
            </a:pPr>
            <a:endParaRPr lang="en-US" sz="1200" b="1" i="1" dirty="0">
              <a:solidFill>
                <a:schemeClr val="bg2">
                  <a:lumMod val="50000"/>
                  <a:lumOff val="50000"/>
                </a:schemeClr>
              </a:solidFill>
            </a:endParaRPr>
          </a:p>
        </p:txBody>
      </p:sp>
    </p:spTree>
    <p:extLst>
      <p:ext uri="{BB962C8B-B14F-4D97-AF65-F5344CB8AC3E}">
        <p14:creationId xmlns:p14="http://schemas.microsoft.com/office/powerpoint/2010/main" val="647538906"/>
      </p:ext>
    </p:extLst>
  </p:cSld>
  <p:clrMapOvr>
    <a:masterClrMapping/>
  </p:clrMapOvr>
  <p:transition spd="med">
    <p:wipe dir="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EF85-FD9A-4F72-8DEE-F2D1F4FB3CC1}"/>
              </a:ext>
            </a:extLst>
          </p:cNvPr>
          <p:cNvSpPr>
            <a:spLocks noGrp="1"/>
          </p:cNvSpPr>
          <p:nvPr>
            <p:ph type="title"/>
          </p:nvPr>
        </p:nvSpPr>
        <p:spPr>
          <a:xfrm>
            <a:off x="0" y="0"/>
            <a:ext cx="8229600" cy="637794"/>
          </a:xfrm>
        </p:spPr>
        <p:txBody>
          <a:bodyPr/>
          <a:lstStyle/>
          <a:p>
            <a:r>
              <a:rPr lang="en-US" dirty="0"/>
              <a:t>Hypothesis testing : Example 2</a:t>
            </a:r>
          </a:p>
        </p:txBody>
      </p:sp>
      <p:pic>
        <p:nvPicPr>
          <p:cNvPr id="8" name="Picture 7">
            <a:extLst>
              <a:ext uri="{FF2B5EF4-FFF2-40B4-BE49-F238E27FC236}">
                <a16:creationId xmlns:a16="http://schemas.microsoft.com/office/drawing/2014/main" id="{DA0B9D73-0CD1-4200-B284-0042E6EEECB9}"/>
              </a:ext>
            </a:extLst>
          </p:cNvPr>
          <p:cNvPicPr>
            <a:picLocks noChangeAspect="1"/>
          </p:cNvPicPr>
          <p:nvPr/>
        </p:nvPicPr>
        <p:blipFill>
          <a:blip r:embed="rId2"/>
          <a:stretch>
            <a:fillRect/>
          </a:stretch>
        </p:blipFill>
        <p:spPr>
          <a:xfrm>
            <a:off x="5076841" y="730481"/>
            <a:ext cx="3052763" cy="1966913"/>
          </a:xfrm>
          <a:prstGeom prst="rect">
            <a:avLst/>
          </a:prstGeom>
        </p:spPr>
      </p:pic>
      <p:sp>
        <p:nvSpPr>
          <p:cNvPr id="9" name="TextBox 8">
            <a:extLst>
              <a:ext uri="{FF2B5EF4-FFF2-40B4-BE49-F238E27FC236}">
                <a16:creationId xmlns:a16="http://schemas.microsoft.com/office/drawing/2014/main" id="{471FCF04-6C37-4F68-8652-C67A3284EC07}"/>
              </a:ext>
            </a:extLst>
          </p:cNvPr>
          <p:cNvSpPr txBox="1"/>
          <p:nvPr/>
        </p:nvSpPr>
        <p:spPr>
          <a:xfrm>
            <a:off x="146583" y="746650"/>
            <a:ext cx="3755323" cy="738664"/>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ü"/>
            </a:pPr>
            <a:r>
              <a:rPr lang="en-US" sz="1400" b="1" dirty="0">
                <a:solidFill>
                  <a:schemeClr val="bg2"/>
                </a:solidFill>
                <a:latin typeface="+mn-lt"/>
              </a:rPr>
              <a:t>Recall : 5 steps for Hypothesis testing</a:t>
            </a:r>
          </a:p>
          <a:p>
            <a:pPr>
              <a:spcBef>
                <a:spcPts val="0"/>
              </a:spcBef>
              <a:spcAft>
                <a:spcPts val="0"/>
              </a:spcAft>
              <a:buClr>
                <a:schemeClr val="bg1"/>
              </a:buClr>
            </a:pPr>
            <a:endParaRPr lang="en-US" sz="1400" b="1"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r>
              <a:rPr lang="en-US" sz="1400" b="1" dirty="0">
                <a:solidFill>
                  <a:schemeClr val="bg2"/>
                </a:solidFill>
                <a:latin typeface="+mn-lt"/>
              </a:rPr>
              <a:t>Understand the data given</a:t>
            </a:r>
          </a:p>
        </p:txBody>
      </p:sp>
      <p:sp>
        <p:nvSpPr>
          <p:cNvPr id="10" name="TextBox 9">
            <a:extLst>
              <a:ext uri="{FF2B5EF4-FFF2-40B4-BE49-F238E27FC236}">
                <a16:creationId xmlns:a16="http://schemas.microsoft.com/office/drawing/2014/main" id="{B2FE3ED2-4E0F-4E48-A6FC-903ED6FEB0ED}"/>
              </a:ext>
            </a:extLst>
          </p:cNvPr>
          <p:cNvSpPr txBox="1"/>
          <p:nvPr/>
        </p:nvSpPr>
        <p:spPr>
          <a:xfrm>
            <a:off x="146583" y="1640336"/>
            <a:ext cx="4425417"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a:t>
            </a:r>
            <a:r>
              <a:rPr lang="el-GR" sz="1400" dirty="0">
                <a:solidFill>
                  <a:schemeClr val="bg2"/>
                </a:solidFill>
                <a:latin typeface="+mn-lt"/>
              </a:rPr>
              <a:t>μ</a:t>
            </a:r>
            <a:r>
              <a:rPr lang="en-US" sz="1400" dirty="0">
                <a:solidFill>
                  <a:schemeClr val="bg2"/>
                </a:solidFill>
                <a:latin typeface="+mn-lt"/>
              </a:rPr>
              <a:t> = 100</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a:t>
            </a:r>
            <a:r>
              <a:rPr lang="el-GR" sz="1400" dirty="0">
                <a:solidFill>
                  <a:schemeClr val="bg2"/>
                </a:solidFill>
                <a:latin typeface="+mn-lt"/>
              </a:rPr>
              <a:t>μ</a:t>
            </a:r>
            <a:r>
              <a:rPr lang="en-US" sz="1400" dirty="0">
                <a:solidFill>
                  <a:schemeClr val="bg2"/>
                </a:solidFill>
                <a:latin typeface="+mn-lt"/>
              </a:rPr>
              <a:t> &lt; 100</a:t>
            </a:r>
          </a:p>
        </p:txBody>
      </p:sp>
      <p:sp>
        <p:nvSpPr>
          <p:cNvPr id="11" name="TextBox 10">
            <a:extLst>
              <a:ext uri="{FF2B5EF4-FFF2-40B4-BE49-F238E27FC236}">
                <a16:creationId xmlns:a16="http://schemas.microsoft.com/office/drawing/2014/main" id="{DE42A7AF-8088-44F4-9CF4-F7846B8D897C}"/>
              </a:ext>
            </a:extLst>
          </p:cNvPr>
          <p:cNvSpPr txBox="1"/>
          <p:nvPr/>
        </p:nvSpPr>
        <p:spPr>
          <a:xfrm>
            <a:off x="146583" y="3092208"/>
            <a:ext cx="420205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3 : Find Critical Values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Here we need to find z- Value or T- value ? </a:t>
            </a:r>
          </a:p>
        </p:txBody>
      </p:sp>
      <p:sp>
        <p:nvSpPr>
          <p:cNvPr id="12" name="TextBox 11">
            <a:extLst>
              <a:ext uri="{FF2B5EF4-FFF2-40B4-BE49-F238E27FC236}">
                <a16:creationId xmlns:a16="http://schemas.microsoft.com/office/drawing/2014/main" id="{1543CC61-7109-4969-93C6-B3D98DBF4FB6}"/>
              </a:ext>
            </a:extLst>
          </p:cNvPr>
          <p:cNvSpPr txBox="1"/>
          <p:nvPr/>
        </p:nvSpPr>
        <p:spPr>
          <a:xfrm>
            <a:off x="5646943" y="3159605"/>
            <a:ext cx="2994486"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When to use T – Values</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σ is unknown</a:t>
            </a:r>
          </a:p>
          <a:p>
            <a:pPr marL="342900" indent="-342900">
              <a:spcBef>
                <a:spcPts val="0"/>
              </a:spcBef>
              <a:spcAft>
                <a:spcPts val="0"/>
              </a:spcAft>
              <a:buClr>
                <a:schemeClr val="bg1"/>
              </a:buClr>
              <a:buAutoNum type="arabicPeriod"/>
            </a:pPr>
            <a:r>
              <a:rPr lang="en-US" sz="1400" dirty="0">
                <a:solidFill>
                  <a:schemeClr val="bg2"/>
                </a:solidFill>
                <a:latin typeface="+mn-lt"/>
              </a:rPr>
              <a:t> Sample size is less than 30</a:t>
            </a:r>
          </a:p>
        </p:txBody>
      </p:sp>
      <p:sp>
        <p:nvSpPr>
          <p:cNvPr id="13" name="Arrow: Right 12">
            <a:extLst>
              <a:ext uri="{FF2B5EF4-FFF2-40B4-BE49-F238E27FC236}">
                <a16:creationId xmlns:a16="http://schemas.microsoft.com/office/drawing/2014/main" id="{A5074166-853E-49C4-902C-FF3976FD1445}"/>
              </a:ext>
            </a:extLst>
          </p:cNvPr>
          <p:cNvSpPr/>
          <p:nvPr/>
        </p:nvSpPr>
        <p:spPr>
          <a:xfrm>
            <a:off x="3650621" y="3636659"/>
            <a:ext cx="1849740" cy="117431"/>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5" name="Rectangle 14">
            <a:extLst>
              <a:ext uri="{FF2B5EF4-FFF2-40B4-BE49-F238E27FC236}">
                <a16:creationId xmlns:a16="http://schemas.microsoft.com/office/drawing/2014/main" id="{A4F3D4DE-A41D-4CD1-84E3-9A50BF2537BA}"/>
              </a:ext>
            </a:extLst>
          </p:cNvPr>
          <p:cNvSpPr/>
          <p:nvPr/>
        </p:nvSpPr>
        <p:spPr>
          <a:xfrm>
            <a:off x="5584122" y="3092208"/>
            <a:ext cx="3155029" cy="1263407"/>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1922901165"/>
      </p:ext>
    </p:extLst>
  </p:cSld>
  <p:clrMapOvr>
    <a:masterClrMapping/>
  </p:clrMapOvr>
  <p:transition spd="med">
    <p:wipe dir="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7B3C03A-617C-4480-B335-5DCB1E5EE0CA}"/>
              </a:ext>
            </a:extLst>
          </p:cNvPr>
          <p:cNvSpPr>
            <a:spLocks noGrp="1"/>
          </p:cNvSpPr>
          <p:nvPr>
            <p:ph type="title"/>
          </p:nvPr>
        </p:nvSpPr>
        <p:spPr>
          <a:xfrm>
            <a:off x="0" y="0"/>
            <a:ext cx="8229600" cy="637794"/>
          </a:xfrm>
        </p:spPr>
        <p:txBody>
          <a:bodyPr/>
          <a:lstStyle/>
          <a:p>
            <a:r>
              <a:rPr lang="en-US" dirty="0"/>
              <a:t>Hypothesis testing : Example 2</a:t>
            </a:r>
          </a:p>
        </p:txBody>
      </p:sp>
      <p:pic>
        <p:nvPicPr>
          <p:cNvPr id="5" name="Picture 4">
            <a:extLst>
              <a:ext uri="{FF2B5EF4-FFF2-40B4-BE49-F238E27FC236}">
                <a16:creationId xmlns:a16="http://schemas.microsoft.com/office/drawing/2014/main" id="{D506B511-4FE7-444B-A7B7-C52D4FA0A166}"/>
              </a:ext>
            </a:extLst>
          </p:cNvPr>
          <p:cNvPicPr>
            <a:picLocks noChangeAspect="1"/>
          </p:cNvPicPr>
          <p:nvPr/>
        </p:nvPicPr>
        <p:blipFill>
          <a:blip r:embed="rId2"/>
          <a:stretch>
            <a:fillRect/>
          </a:stretch>
        </p:blipFill>
        <p:spPr>
          <a:xfrm>
            <a:off x="88160" y="1011394"/>
            <a:ext cx="7902417" cy="2122693"/>
          </a:xfrm>
          <a:prstGeom prst="rect">
            <a:avLst/>
          </a:prstGeom>
        </p:spPr>
      </p:pic>
      <p:sp>
        <p:nvSpPr>
          <p:cNvPr id="6" name="TextBox 5">
            <a:extLst>
              <a:ext uri="{FF2B5EF4-FFF2-40B4-BE49-F238E27FC236}">
                <a16:creationId xmlns:a16="http://schemas.microsoft.com/office/drawing/2014/main" id="{2E3F7B4C-180B-4285-A6DE-E335F8A5B9E7}"/>
              </a:ext>
            </a:extLst>
          </p:cNvPr>
          <p:cNvSpPr txBox="1"/>
          <p:nvPr/>
        </p:nvSpPr>
        <p:spPr>
          <a:xfrm>
            <a:off x="5919169" y="3636660"/>
            <a:ext cx="3043347"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Df = Degrees pf Freedom</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 (</a:t>
            </a:r>
            <a:r>
              <a:rPr lang="en-US" sz="1400" dirty="0" err="1">
                <a:solidFill>
                  <a:schemeClr val="bg2"/>
                </a:solidFill>
                <a:latin typeface="+mn-lt"/>
              </a:rPr>
              <a:t>sampleSize</a:t>
            </a:r>
            <a:r>
              <a:rPr lang="en-US" sz="1400" dirty="0">
                <a:solidFill>
                  <a:schemeClr val="bg2"/>
                </a:solidFill>
                <a:latin typeface="+mn-lt"/>
              </a:rPr>
              <a:t> – 1)</a:t>
            </a:r>
          </a:p>
        </p:txBody>
      </p:sp>
    </p:spTree>
    <p:extLst>
      <p:ext uri="{BB962C8B-B14F-4D97-AF65-F5344CB8AC3E}">
        <p14:creationId xmlns:p14="http://schemas.microsoft.com/office/powerpoint/2010/main" val="335507101"/>
      </p:ext>
    </p:extLst>
  </p:cSld>
  <p:clrMapOvr>
    <a:masterClrMapping/>
  </p:clrMapOvr>
  <p:transition spd="med">
    <p:wipe dir="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24430C-A210-494C-A416-B7B7FA3DAF0B}"/>
              </a:ext>
            </a:extLst>
          </p:cNvPr>
          <p:cNvSpPr>
            <a:spLocks noGrp="1"/>
          </p:cNvSpPr>
          <p:nvPr>
            <p:ph type="title"/>
          </p:nvPr>
        </p:nvSpPr>
        <p:spPr>
          <a:xfrm>
            <a:off x="0" y="0"/>
            <a:ext cx="8229600" cy="637794"/>
          </a:xfrm>
        </p:spPr>
        <p:txBody>
          <a:bodyPr/>
          <a:lstStyle/>
          <a:p>
            <a:r>
              <a:rPr lang="en-US" dirty="0"/>
              <a:t>Hypothesis testing : Example 2</a:t>
            </a:r>
          </a:p>
        </p:txBody>
      </p:sp>
      <p:sp>
        <p:nvSpPr>
          <p:cNvPr id="4" name="TextBox 3">
            <a:extLst>
              <a:ext uri="{FF2B5EF4-FFF2-40B4-BE49-F238E27FC236}">
                <a16:creationId xmlns:a16="http://schemas.microsoft.com/office/drawing/2014/main" id="{377799CF-EC54-4728-8658-59AFAA90A951}"/>
              </a:ext>
            </a:extLst>
          </p:cNvPr>
          <p:cNvSpPr txBox="1"/>
          <p:nvPr/>
        </p:nvSpPr>
        <p:spPr>
          <a:xfrm>
            <a:off x="132622" y="1570535"/>
            <a:ext cx="5402638"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a:t>
            </a:r>
            <a:r>
              <a:rPr lang="en-US" sz="1400" b="1" dirty="0">
                <a:solidFill>
                  <a:schemeClr val="bg2"/>
                </a:solidFill>
                <a:latin typeface="+mn-lt"/>
              </a:rPr>
              <a:t>C.V </a:t>
            </a:r>
            <a:r>
              <a:rPr lang="en-US" sz="1400" dirty="0">
                <a:solidFill>
                  <a:schemeClr val="bg2"/>
                </a:solidFill>
                <a:latin typeface="+mn-lt"/>
              </a:rPr>
              <a:t>: Critical value on the left is </a:t>
            </a:r>
            <a:r>
              <a:rPr lang="en-US" sz="1400" b="1" dirty="0">
                <a:solidFill>
                  <a:schemeClr val="bg2"/>
                </a:solidFill>
                <a:latin typeface="+mn-lt"/>
              </a:rPr>
              <a:t>–</a:t>
            </a:r>
            <a:r>
              <a:rPr lang="en-US" sz="1400" b="1" dirty="0" err="1">
                <a:solidFill>
                  <a:schemeClr val="bg2"/>
                </a:solidFill>
                <a:latin typeface="+mn-lt"/>
              </a:rPr>
              <a:t>ve</a:t>
            </a:r>
            <a:r>
              <a:rPr lang="en-US" sz="1400" dirty="0">
                <a:solidFill>
                  <a:schemeClr val="bg2"/>
                </a:solidFill>
                <a:latin typeface="+mn-lt"/>
              </a:rPr>
              <a:t> and the C.V on the right is </a:t>
            </a:r>
            <a:r>
              <a:rPr lang="en-US" sz="1400" b="1" dirty="0">
                <a:solidFill>
                  <a:schemeClr val="bg2"/>
                </a:solidFill>
                <a:latin typeface="+mn-lt"/>
              </a:rPr>
              <a:t>+</a:t>
            </a:r>
            <a:r>
              <a:rPr lang="en-US" sz="1400" b="1" dirty="0" err="1">
                <a:solidFill>
                  <a:schemeClr val="bg2"/>
                </a:solidFill>
                <a:latin typeface="+mn-lt"/>
              </a:rPr>
              <a:t>ve</a:t>
            </a:r>
            <a:endParaRPr lang="en-US" sz="1400" b="1" dirty="0">
              <a:solidFill>
                <a:schemeClr val="bg2"/>
              </a:solidFill>
              <a:latin typeface="+mn-lt"/>
            </a:endParaRPr>
          </a:p>
        </p:txBody>
      </p:sp>
      <p:pic>
        <p:nvPicPr>
          <p:cNvPr id="9" name="Picture 8">
            <a:extLst>
              <a:ext uri="{FF2B5EF4-FFF2-40B4-BE49-F238E27FC236}">
                <a16:creationId xmlns:a16="http://schemas.microsoft.com/office/drawing/2014/main" id="{FA89151D-19E3-45BC-9889-B2C7E72AF830}"/>
              </a:ext>
            </a:extLst>
          </p:cNvPr>
          <p:cNvPicPr>
            <a:picLocks noChangeAspect="1"/>
          </p:cNvPicPr>
          <p:nvPr/>
        </p:nvPicPr>
        <p:blipFill>
          <a:blip r:embed="rId2"/>
          <a:stretch>
            <a:fillRect/>
          </a:stretch>
        </p:blipFill>
        <p:spPr>
          <a:xfrm>
            <a:off x="5842387" y="960080"/>
            <a:ext cx="2862263" cy="1995488"/>
          </a:xfrm>
          <a:prstGeom prst="rect">
            <a:avLst/>
          </a:prstGeom>
        </p:spPr>
      </p:pic>
      <p:sp>
        <p:nvSpPr>
          <p:cNvPr id="2" name="TextBox 1">
            <a:extLst>
              <a:ext uri="{FF2B5EF4-FFF2-40B4-BE49-F238E27FC236}">
                <a16:creationId xmlns:a16="http://schemas.microsoft.com/office/drawing/2014/main" id="{90A5681D-288D-4741-9156-6B9DCBD2C0CD}"/>
              </a:ext>
            </a:extLst>
          </p:cNvPr>
          <p:cNvSpPr txBox="1"/>
          <p:nvPr/>
        </p:nvSpPr>
        <p:spPr>
          <a:xfrm>
            <a:off x="132622" y="3231811"/>
            <a:ext cx="517927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4 : Find Test Statistics. </a:t>
            </a:r>
            <a:r>
              <a:rPr lang="en-US" sz="1400" dirty="0" err="1">
                <a:solidFill>
                  <a:schemeClr val="bg2"/>
                </a:solidFill>
                <a:latin typeface="+mn-lt"/>
              </a:rPr>
              <a:t>i.e</a:t>
            </a:r>
            <a:r>
              <a:rPr lang="en-US" sz="1400" dirty="0">
                <a:solidFill>
                  <a:schemeClr val="bg2"/>
                </a:solidFill>
                <a:latin typeface="+mn-lt"/>
              </a:rPr>
              <a:t> The t-Value in this case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24EB31C-64BD-4DFE-B49D-A6D0B3BDC324}"/>
                  </a:ext>
                </a:extLst>
              </p14:cNvPr>
              <p14:cNvContentPartPr/>
              <p14:nvPr/>
            </p14:nvContentPartPr>
            <p14:xfrm>
              <a:off x="552600" y="3905280"/>
              <a:ext cx="6972480" cy="700560"/>
            </p14:xfrm>
          </p:contentPart>
        </mc:Choice>
        <mc:Fallback xmlns="">
          <p:pic>
            <p:nvPicPr>
              <p:cNvPr id="5" name="Ink 4">
                <a:extLst>
                  <a:ext uri="{FF2B5EF4-FFF2-40B4-BE49-F238E27FC236}">
                    <a16:creationId xmlns:a16="http://schemas.microsoft.com/office/drawing/2014/main" id="{B24EB31C-64BD-4DFE-B49D-A6D0B3BDC324}"/>
                  </a:ext>
                </a:extLst>
              </p:cNvPr>
              <p:cNvPicPr/>
              <p:nvPr/>
            </p:nvPicPr>
            <p:blipFill>
              <a:blip r:embed="rId4"/>
              <a:stretch>
                <a:fillRect/>
              </a:stretch>
            </p:blipFill>
            <p:spPr>
              <a:xfrm>
                <a:off x="543240" y="3895920"/>
                <a:ext cx="6991200" cy="719280"/>
              </a:xfrm>
              <a:prstGeom prst="rect">
                <a:avLst/>
              </a:prstGeom>
            </p:spPr>
          </p:pic>
        </mc:Fallback>
      </mc:AlternateContent>
      <p:sp>
        <p:nvSpPr>
          <p:cNvPr id="6" name="Rectangle 5">
            <a:extLst>
              <a:ext uri="{FF2B5EF4-FFF2-40B4-BE49-F238E27FC236}">
                <a16:creationId xmlns:a16="http://schemas.microsoft.com/office/drawing/2014/main" id="{E12EF416-AF62-454A-B546-AB177A6646C1}"/>
              </a:ext>
            </a:extLst>
          </p:cNvPr>
          <p:cNvSpPr/>
          <p:nvPr/>
        </p:nvSpPr>
        <p:spPr>
          <a:xfrm>
            <a:off x="369948" y="3727402"/>
            <a:ext cx="1717118" cy="95024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Rectangle 7">
            <a:extLst>
              <a:ext uri="{FF2B5EF4-FFF2-40B4-BE49-F238E27FC236}">
                <a16:creationId xmlns:a16="http://schemas.microsoft.com/office/drawing/2014/main" id="{DB17D7F7-564F-45CE-94A6-1FA38E66959E}"/>
              </a:ext>
            </a:extLst>
          </p:cNvPr>
          <p:cNvSpPr/>
          <p:nvPr/>
        </p:nvSpPr>
        <p:spPr>
          <a:xfrm>
            <a:off x="2854882" y="3727402"/>
            <a:ext cx="4852850" cy="95024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3339B887-3F49-4C39-9589-08CE209FE221}"/>
              </a:ext>
            </a:extLst>
          </p:cNvPr>
          <p:cNvSpPr txBox="1"/>
          <p:nvPr/>
        </p:nvSpPr>
        <p:spPr>
          <a:xfrm>
            <a:off x="6477583" y="4365196"/>
            <a:ext cx="123015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Test Statistic</a:t>
            </a:r>
          </a:p>
        </p:txBody>
      </p:sp>
    </p:spTree>
    <p:extLst>
      <p:ext uri="{BB962C8B-B14F-4D97-AF65-F5344CB8AC3E}">
        <p14:creationId xmlns:p14="http://schemas.microsoft.com/office/powerpoint/2010/main" val="518888301"/>
      </p:ext>
    </p:extLst>
  </p:cSld>
  <p:clrMapOvr>
    <a:masterClrMapping/>
  </p:clrMapOvr>
  <p:transition spd="med">
    <p:wipe dir="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81C2-13DD-4BE6-81D4-172DE08AE26D}"/>
              </a:ext>
            </a:extLst>
          </p:cNvPr>
          <p:cNvSpPr>
            <a:spLocks noGrp="1"/>
          </p:cNvSpPr>
          <p:nvPr>
            <p:ph type="title"/>
          </p:nvPr>
        </p:nvSpPr>
        <p:spPr>
          <a:xfrm>
            <a:off x="0" y="0"/>
            <a:ext cx="8229600" cy="637794"/>
          </a:xfrm>
        </p:spPr>
        <p:txBody>
          <a:bodyPr/>
          <a:lstStyle/>
          <a:p>
            <a:r>
              <a:rPr lang="en-US" dirty="0"/>
              <a:t>Hypothesis testing : Example 2</a:t>
            </a:r>
          </a:p>
        </p:txBody>
      </p:sp>
      <p:sp>
        <p:nvSpPr>
          <p:cNvPr id="3" name="TextBox 2">
            <a:extLst>
              <a:ext uri="{FF2B5EF4-FFF2-40B4-BE49-F238E27FC236}">
                <a16:creationId xmlns:a16="http://schemas.microsoft.com/office/drawing/2014/main" id="{A2CB5F16-3623-4C55-8E27-6A7E3CDBCC52}"/>
              </a:ext>
            </a:extLst>
          </p:cNvPr>
          <p:cNvSpPr txBox="1"/>
          <p:nvPr/>
        </p:nvSpPr>
        <p:spPr>
          <a:xfrm>
            <a:off x="118663" y="677399"/>
            <a:ext cx="220572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5 : conclusion</a:t>
            </a:r>
          </a:p>
        </p:txBody>
      </p:sp>
      <p:sp>
        <p:nvSpPr>
          <p:cNvPr id="4" name="TextBox 3">
            <a:extLst>
              <a:ext uri="{FF2B5EF4-FFF2-40B4-BE49-F238E27FC236}">
                <a16:creationId xmlns:a16="http://schemas.microsoft.com/office/drawing/2014/main" id="{953ABB66-BBED-44D3-9C51-B906CE08983E}"/>
              </a:ext>
            </a:extLst>
          </p:cNvPr>
          <p:cNvSpPr txBox="1"/>
          <p:nvPr/>
        </p:nvSpPr>
        <p:spPr>
          <a:xfrm>
            <a:off x="118663" y="1221527"/>
            <a:ext cx="299448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Accept Ho : µ = 100</a:t>
            </a:r>
          </a:p>
        </p:txBody>
      </p:sp>
      <p:pic>
        <p:nvPicPr>
          <p:cNvPr id="10" name="Picture 9">
            <a:extLst>
              <a:ext uri="{FF2B5EF4-FFF2-40B4-BE49-F238E27FC236}">
                <a16:creationId xmlns:a16="http://schemas.microsoft.com/office/drawing/2014/main" id="{91B52B53-2F70-4737-B41B-168FA8F31FB8}"/>
              </a:ext>
            </a:extLst>
          </p:cNvPr>
          <p:cNvPicPr>
            <a:picLocks noChangeAspect="1"/>
          </p:cNvPicPr>
          <p:nvPr/>
        </p:nvPicPr>
        <p:blipFill>
          <a:blip r:embed="rId2"/>
          <a:stretch>
            <a:fillRect/>
          </a:stretch>
        </p:blipFill>
        <p:spPr>
          <a:xfrm>
            <a:off x="5126605" y="637794"/>
            <a:ext cx="3710268" cy="2182188"/>
          </a:xfrm>
          <a:prstGeom prst="rect">
            <a:avLst/>
          </a:prstGeom>
        </p:spPr>
      </p:pic>
      <p:sp>
        <p:nvSpPr>
          <p:cNvPr id="11" name="TextBox 10">
            <a:extLst>
              <a:ext uri="{FF2B5EF4-FFF2-40B4-BE49-F238E27FC236}">
                <a16:creationId xmlns:a16="http://schemas.microsoft.com/office/drawing/2014/main" id="{33F15421-5869-42B1-87A2-1D7BB1FF3DA5}"/>
              </a:ext>
            </a:extLst>
          </p:cNvPr>
          <p:cNvSpPr txBox="1"/>
          <p:nvPr/>
        </p:nvSpPr>
        <p:spPr>
          <a:xfrm>
            <a:off x="6582283" y="3608739"/>
            <a:ext cx="191954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Center point of the Normal Distribution is always t = 0 or Z = 0</a:t>
            </a:r>
          </a:p>
        </p:txBody>
      </p:sp>
      <p:cxnSp>
        <p:nvCxnSpPr>
          <p:cNvPr id="13" name="Straight Arrow Connector 12">
            <a:extLst>
              <a:ext uri="{FF2B5EF4-FFF2-40B4-BE49-F238E27FC236}">
                <a16:creationId xmlns:a16="http://schemas.microsoft.com/office/drawing/2014/main" id="{7FCC79B5-0260-4819-A564-358F8F003E51}"/>
              </a:ext>
            </a:extLst>
          </p:cNvPr>
          <p:cNvCxnSpPr>
            <a:cxnSpLocks/>
            <a:endCxn id="11" idx="0"/>
          </p:cNvCxnSpPr>
          <p:nvPr/>
        </p:nvCxnSpPr>
        <p:spPr>
          <a:xfrm>
            <a:off x="7308220" y="2819982"/>
            <a:ext cx="233834" cy="788757"/>
          </a:xfrm>
          <a:prstGeom prst="straightConnector1">
            <a:avLst/>
          </a:prstGeom>
          <a:ln w="12700" cmpd="sng">
            <a:solidFill>
              <a:srgbClr val="FF000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8431ABC-2802-4BDD-BA01-E9A6435E7526}"/>
              </a:ext>
            </a:extLst>
          </p:cNvPr>
          <p:cNvSpPr txBox="1"/>
          <p:nvPr/>
        </p:nvSpPr>
        <p:spPr>
          <a:xfrm>
            <a:off x="118663" y="3608739"/>
            <a:ext cx="5863328"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Hence, we say with 95% confidence that there is enough evidence to support the claim : “ Avg IQ = 100” or we lack evidence to support “ Lower IQ’s”</a:t>
            </a:r>
          </a:p>
        </p:txBody>
      </p:sp>
    </p:spTree>
    <p:extLst>
      <p:ext uri="{BB962C8B-B14F-4D97-AF65-F5344CB8AC3E}">
        <p14:creationId xmlns:p14="http://schemas.microsoft.com/office/powerpoint/2010/main" val="1589460187"/>
      </p:ext>
    </p:extLst>
  </p:cSld>
  <p:clrMapOvr>
    <a:masterClrMapping/>
  </p:clrMapOvr>
  <p:transition spd="med">
    <p:wipe dir="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A9AD-4913-4464-8888-F5477826C2F4}"/>
              </a:ext>
            </a:extLst>
          </p:cNvPr>
          <p:cNvSpPr>
            <a:spLocks noGrp="1"/>
          </p:cNvSpPr>
          <p:nvPr>
            <p:ph type="title"/>
          </p:nvPr>
        </p:nvSpPr>
        <p:spPr>
          <a:xfrm>
            <a:off x="0" y="0"/>
            <a:ext cx="8229600" cy="637794"/>
          </a:xfrm>
        </p:spPr>
        <p:txBody>
          <a:bodyPr/>
          <a:lstStyle/>
          <a:p>
            <a:r>
              <a:rPr lang="en-US" dirty="0"/>
              <a:t>Important Takeaways</a:t>
            </a:r>
          </a:p>
        </p:txBody>
      </p:sp>
      <p:sp>
        <p:nvSpPr>
          <p:cNvPr id="3" name="TextBox 2">
            <a:extLst>
              <a:ext uri="{FF2B5EF4-FFF2-40B4-BE49-F238E27FC236}">
                <a16:creationId xmlns:a16="http://schemas.microsoft.com/office/drawing/2014/main" id="{10726F6B-B4E9-47E5-A352-4DABF4C609FA}"/>
              </a:ext>
            </a:extLst>
          </p:cNvPr>
          <p:cNvSpPr txBox="1"/>
          <p:nvPr/>
        </p:nvSpPr>
        <p:spPr>
          <a:xfrm>
            <a:off x="404849" y="809697"/>
            <a:ext cx="8229600" cy="360720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How to make hypothesis {Null &amp; Alternative } from a problem statement? </a:t>
            </a:r>
          </a:p>
          <a:p>
            <a:pPr>
              <a:spcBef>
                <a:spcPts val="0"/>
              </a:spcBef>
              <a:spcAft>
                <a:spcPts val="0"/>
              </a:spcAft>
              <a:buClr>
                <a:schemeClr val="bg1"/>
              </a:buClr>
            </a:pPr>
            <a:r>
              <a:rPr lang="en-US" sz="1400" dirty="0">
                <a:solidFill>
                  <a:srgbClr val="FF0000"/>
                </a:solidFill>
                <a:latin typeface="+mn-lt"/>
              </a:rPr>
              <a:t>[Understand here what statistics can and cannot do !!]</a:t>
            </a:r>
          </a:p>
          <a:p>
            <a:pPr>
              <a:spcBef>
                <a:spcPts val="0"/>
              </a:spcBef>
              <a:spcAft>
                <a:spcPts val="0"/>
              </a:spcAft>
              <a:buClr>
                <a:schemeClr val="bg1"/>
              </a:buClr>
            </a:pPr>
            <a:endParaRPr lang="en-US" sz="1400" dirty="0">
              <a:solidFill>
                <a:schemeClr val="bg2"/>
              </a:solidFill>
              <a:latin typeface="+mn-lt"/>
            </a:endParaRP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Statistics cannot prove something true or right </a:t>
            </a: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It can only prove an assumption or hypothesis as false</a:t>
            </a: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Ex: in court you are either Not guilty or guilty; its never innocent</a:t>
            </a: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Claims or Hypothesis can be of 2 types</a:t>
            </a: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Based on proportion</a:t>
            </a: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Based on mean</a:t>
            </a:r>
          </a:p>
          <a:p>
            <a:pPr marL="1257300" lvl="2" indent="-342900">
              <a:lnSpc>
                <a:spcPct val="150000"/>
              </a:lnSpc>
              <a:spcBef>
                <a:spcPts val="0"/>
              </a:spcBef>
              <a:spcAft>
                <a:spcPts val="0"/>
              </a:spcAft>
              <a:buClr>
                <a:schemeClr val="bg1"/>
              </a:buClr>
              <a:buFont typeface="Wingdings" panose="05000000000000000000" pitchFamily="2" charset="2"/>
              <a:buChar char="q"/>
            </a:pPr>
            <a:r>
              <a:rPr lang="en-US" sz="1400" dirty="0">
                <a:solidFill>
                  <a:schemeClr val="bg2"/>
                </a:solidFill>
                <a:latin typeface="+mn-lt"/>
              </a:rPr>
              <a:t>Ex Most people get jobs thru Networking</a:t>
            </a:r>
          </a:p>
          <a:p>
            <a:pPr marL="1257300" lvl="2" indent="-342900">
              <a:lnSpc>
                <a:spcPct val="150000"/>
              </a:lnSpc>
              <a:spcBef>
                <a:spcPts val="0"/>
              </a:spcBef>
              <a:spcAft>
                <a:spcPts val="0"/>
              </a:spcAft>
              <a:buClr>
                <a:schemeClr val="bg1"/>
              </a:buClr>
              <a:buFont typeface="Wingdings" panose="05000000000000000000" pitchFamily="2" charset="2"/>
              <a:buChar char="q"/>
            </a:pPr>
            <a:r>
              <a:rPr lang="en-US" sz="1400" dirty="0">
                <a:solidFill>
                  <a:schemeClr val="bg2"/>
                </a:solidFill>
                <a:latin typeface="+mn-lt"/>
              </a:rPr>
              <a:t>The average payload of truck on NH is 1.2 tons</a:t>
            </a:r>
          </a:p>
          <a:p>
            <a:pPr>
              <a:lnSpc>
                <a:spcPct val="150000"/>
              </a:lnSpc>
              <a:spcBef>
                <a:spcPts val="0"/>
              </a:spcBef>
              <a:spcAft>
                <a:spcPts val="0"/>
              </a:spcAft>
              <a:buClr>
                <a:schemeClr val="bg1"/>
              </a:buClr>
            </a:pPr>
            <a:r>
              <a:rPr lang="en-US" sz="1400" dirty="0">
                <a:solidFill>
                  <a:schemeClr val="bg2"/>
                </a:solidFill>
                <a:latin typeface="+mn-lt"/>
              </a:rPr>
              <a:t>	</a:t>
            </a:r>
          </a:p>
        </p:txBody>
      </p:sp>
    </p:spTree>
    <p:extLst>
      <p:ext uri="{BB962C8B-B14F-4D97-AF65-F5344CB8AC3E}">
        <p14:creationId xmlns:p14="http://schemas.microsoft.com/office/powerpoint/2010/main" val="1120069403"/>
      </p:ext>
    </p:extLst>
  </p:cSld>
  <p:clrMapOvr>
    <a:masterClrMapping/>
  </p:clrMapOvr>
  <p:transition spd="med">
    <p:wipe dir="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F20015-95DA-410F-9FCF-32563551FD03}"/>
              </a:ext>
            </a:extLst>
          </p:cNvPr>
          <p:cNvSpPr>
            <a:spLocks noGrp="1"/>
          </p:cNvSpPr>
          <p:nvPr>
            <p:ph type="title"/>
          </p:nvPr>
        </p:nvSpPr>
        <p:spPr>
          <a:xfrm>
            <a:off x="0" y="0"/>
            <a:ext cx="8229600" cy="637794"/>
          </a:xfrm>
        </p:spPr>
        <p:txBody>
          <a:bodyPr/>
          <a:lstStyle/>
          <a:p>
            <a:r>
              <a:rPr lang="en-US" dirty="0"/>
              <a:t>Important Takeaways</a:t>
            </a:r>
          </a:p>
        </p:txBody>
      </p:sp>
      <p:sp>
        <p:nvSpPr>
          <p:cNvPr id="5" name="TextBox 4">
            <a:extLst>
              <a:ext uri="{FF2B5EF4-FFF2-40B4-BE49-F238E27FC236}">
                <a16:creationId xmlns:a16="http://schemas.microsoft.com/office/drawing/2014/main" id="{ADA74662-AAB4-4707-8300-19F825E4A8C0}"/>
              </a:ext>
            </a:extLst>
          </p:cNvPr>
          <p:cNvSpPr txBox="1"/>
          <p:nvPr/>
        </p:nvSpPr>
        <p:spPr>
          <a:xfrm>
            <a:off x="244305" y="781776"/>
            <a:ext cx="6470601" cy="203132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4. Ho, null hypothesis should always have =, &gt;= , &lt;= or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Understand how to define hypothesis or claim thru below examples </a:t>
            </a:r>
          </a:p>
          <a:p>
            <a:pPr>
              <a:spcBef>
                <a:spcPts val="0"/>
              </a:spcBef>
              <a:spcAft>
                <a:spcPts val="0"/>
              </a:spcAft>
              <a:buClr>
                <a:schemeClr val="bg1"/>
              </a:buClr>
            </a:pPr>
            <a:r>
              <a:rPr lang="en-US" sz="1400" dirty="0">
                <a:solidFill>
                  <a:schemeClr val="bg2"/>
                </a:solidFill>
                <a:latin typeface="+mn-lt"/>
              </a:rPr>
              <a:t>	</a:t>
            </a:r>
          </a:p>
          <a:p>
            <a:pPr>
              <a:spcBef>
                <a:spcPts val="0"/>
              </a:spcBef>
              <a:spcAft>
                <a:spcPts val="0"/>
              </a:spcAft>
              <a:buClr>
                <a:schemeClr val="bg1"/>
              </a:buClr>
            </a:pPr>
            <a:r>
              <a:rPr lang="en-US" sz="1400" b="1" dirty="0">
                <a:solidFill>
                  <a:schemeClr val="bg2"/>
                </a:solidFill>
                <a:latin typeface="+mn-lt"/>
              </a:rPr>
              <a:t>Remember to start by assuming that your Ho is True</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   Ex 1: The mean of the fluid is at least 100ml in a can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p:txBody>
      </p:sp>
      <p:sp>
        <p:nvSpPr>
          <p:cNvPr id="6" name="TextBox 5">
            <a:extLst>
              <a:ext uri="{FF2B5EF4-FFF2-40B4-BE49-F238E27FC236}">
                <a16:creationId xmlns:a16="http://schemas.microsoft.com/office/drawing/2014/main" id="{855306D1-2D5F-4248-B9F1-0BBD8E3E9D18}"/>
              </a:ext>
            </a:extLst>
          </p:cNvPr>
          <p:cNvSpPr txBox="1"/>
          <p:nvPr/>
        </p:nvSpPr>
        <p:spPr>
          <a:xfrm>
            <a:off x="2331370" y="3496115"/>
            <a:ext cx="528397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Claim : </a:t>
            </a:r>
            <a:r>
              <a:rPr lang="el-GR" sz="1400" dirty="0">
                <a:solidFill>
                  <a:schemeClr val="bg2"/>
                </a:solidFill>
                <a:latin typeface="+mn-lt"/>
              </a:rPr>
              <a:t>μ</a:t>
            </a:r>
            <a:r>
              <a:rPr lang="en-US" sz="1400" dirty="0">
                <a:solidFill>
                  <a:schemeClr val="bg2"/>
                </a:solidFill>
                <a:latin typeface="+mn-lt"/>
              </a:rPr>
              <a:t>  &gt;= 100</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Opposite : µ &lt;100 </a:t>
            </a:r>
          </a:p>
        </p:txBody>
      </p:sp>
      <p:sp>
        <p:nvSpPr>
          <p:cNvPr id="7" name="TextBox 6">
            <a:extLst>
              <a:ext uri="{FF2B5EF4-FFF2-40B4-BE49-F238E27FC236}">
                <a16:creationId xmlns:a16="http://schemas.microsoft.com/office/drawing/2014/main" id="{D559FB61-B49C-4617-B7D5-5707FD43505F}"/>
              </a:ext>
            </a:extLst>
          </p:cNvPr>
          <p:cNvSpPr txBox="1"/>
          <p:nvPr/>
        </p:nvSpPr>
        <p:spPr>
          <a:xfrm>
            <a:off x="362968" y="2695473"/>
            <a:ext cx="2715279" cy="523220"/>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Write the claim</a:t>
            </a: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Write the opposite</a:t>
            </a:r>
          </a:p>
        </p:txBody>
      </p:sp>
      <p:sp>
        <p:nvSpPr>
          <p:cNvPr id="8" name="TextBox 7">
            <a:extLst>
              <a:ext uri="{FF2B5EF4-FFF2-40B4-BE49-F238E27FC236}">
                <a16:creationId xmlns:a16="http://schemas.microsoft.com/office/drawing/2014/main" id="{16AAD919-D705-4981-8641-600D803CB740}"/>
              </a:ext>
            </a:extLst>
          </p:cNvPr>
          <p:cNvSpPr txBox="1"/>
          <p:nvPr/>
        </p:nvSpPr>
        <p:spPr>
          <a:xfrm>
            <a:off x="4516159" y="3566858"/>
            <a:ext cx="249889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As = here, hence it is Ho</a:t>
            </a:r>
          </a:p>
        </p:txBody>
      </p:sp>
    </p:spTree>
    <p:extLst>
      <p:ext uri="{BB962C8B-B14F-4D97-AF65-F5344CB8AC3E}">
        <p14:creationId xmlns:p14="http://schemas.microsoft.com/office/powerpoint/2010/main" val="110114271"/>
      </p:ext>
    </p:extLst>
  </p:cSld>
  <p:clrMapOvr>
    <a:masterClrMapping/>
  </p:clrMapOvr>
  <p:transition spd="med">
    <p:wipe dir="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A70240-1D40-4910-9361-C4810D841793}"/>
              </a:ext>
            </a:extLst>
          </p:cNvPr>
          <p:cNvSpPr>
            <a:spLocks noGrp="1"/>
          </p:cNvSpPr>
          <p:nvPr>
            <p:ph type="title"/>
          </p:nvPr>
        </p:nvSpPr>
        <p:spPr>
          <a:xfrm>
            <a:off x="0" y="0"/>
            <a:ext cx="8229600" cy="637794"/>
          </a:xfrm>
        </p:spPr>
        <p:txBody>
          <a:bodyPr/>
          <a:lstStyle/>
          <a:p>
            <a:r>
              <a:rPr lang="en-US" dirty="0"/>
              <a:t>Important Takeaways</a:t>
            </a:r>
          </a:p>
        </p:txBody>
      </p:sp>
      <p:sp>
        <p:nvSpPr>
          <p:cNvPr id="4" name="TextBox 3">
            <a:extLst>
              <a:ext uri="{FF2B5EF4-FFF2-40B4-BE49-F238E27FC236}">
                <a16:creationId xmlns:a16="http://schemas.microsoft.com/office/drawing/2014/main" id="{352BEC19-DC70-4F11-99F7-79BFE35861DB}"/>
              </a:ext>
            </a:extLst>
          </p:cNvPr>
          <p:cNvSpPr txBox="1"/>
          <p:nvPr/>
        </p:nvSpPr>
        <p:spPr>
          <a:xfrm>
            <a:off x="230345" y="748859"/>
            <a:ext cx="4090369" cy="1600438"/>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Ex 2 : Most CEOs are male</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Claim : p &gt; 0.5 (proportion)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err="1">
                <a:solidFill>
                  <a:schemeClr val="bg2"/>
                </a:solidFill>
                <a:latin typeface="+mn-lt"/>
              </a:rPr>
              <a:t>Opp</a:t>
            </a:r>
            <a:r>
              <a:rPr lang="en-US" sz="1400" dirty="0">
                <a:solidFill>
                  <a:schemeClr val="bg2"/>
                </a:solidFill>
                <a:latin typeface="+mn-lt"/>
              </a:rPr>
              <a:t> : p &lt;= 0.5</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As = here, hence it is Ho</a:t>
            </a:r>
          </a:p>
        </p:txBody>
      </p:sp>
      <p:sp>
        <p:nvSpPr>
          <p:cNvPr id="5" name="TextBox 4">
            <a:extLst>
              <a:ext uri="{FF2B5EF4-FFF2-40B4-BE49-F238E27FC236}">
                <a16:creationId xmlns:a16="http://schemas.microsoft.com/office/drawing/2014/main" id="{7983553A-170C-417D-9D41-B00BEA8E24D7}"/>
              </a:ext>
            </a:extLst>
          </p:cNvPr>
          <p:cNvSpPr txBox="1"/>
          <p:nvPr/>
        </p:nvSpPr>
        <p:spPr>
          <a:xfrm>
            <a:off x="342027" y="2649114"/>
            <a:ext cx="2394193"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Ho : p &lt;= 0.5</a:t>
            </a:r>
          </a:p>
          <a:p>
            <a:pPr>
              <a:spcBef>
                <a:spcPts val="0"/>
              </a:spcBef>
              <a:spcAft>
                <a:spcPts val="0"/>
              </a:spcAft>
              <a:buClr>
                <a:schemeClr val="bg1"/>
              </a:buClr>
            </a:pPr>
            <a:r>
              <a:rPr lang="en-US" sz="1400" b="1" dirty="0">
                <a:solidFill>
                  <a:schemeClr val="bg2"/>
                </a:solidFill>
                <a:latin typeface="+mn-lt"/>
              </a:rPr>
              <a:t> </a:t>
            </a:r>
          </a:p>
          <a:p>
            <a:pPr>
              <a:spcBef>
                <a:spcPts val="0"/>
              </a:spcBef>
              <a:spcAft>
                <a:spcPts val="0"/>
              </a:spcAft>
              <a:buClr>
                <a:schemeClr val="bg1"/>
              </a:buClr>
            </a:pPr>
            <a:r>
              <a:rPr lang="en-US" sz="1400" b="1" dirty="0">
                <a:solidFill>
                  <a:schemeClr val="bg2"/>
                </a:solidFill>
                <a:latin typeface="+mn-lt"/>
              </a:rPr>
              <a:t>H1: p &gt; 0.5</a:t>
            </a:r>
          </a:p>
        </p:txBody>
      </p:sp>
      <p:sp>
        <p:nvSpPr>
          <p:cNvPr id="6" name="TextBox 5">
            <a:extLst>
              <a:ext uri="{FF2B5EF4-FFF2-40B4-BE49-F238E27FC236}">
                <a16:creationId xmlns:a16="http://schemas.microsoft.com/office/drawing/2014/main" id="{87F7F839-4721-4F56-98EC-3EDC99B806F6}"/>
              </a:ext>
            </a:extLst>
          </p:cNvPr>
          <p:cNvSpPr txBox="1"/>
          <p:nvPr/>
        </p:nvSpPr>
        <p:spPr>
          <a:xfrm>
            <a:off x="3224830" y="2756836"/>
            <a:ext cx="5242095"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Thereby, we would perform hypothesis testing to Reject or not reject Ho </a:t>
            </a:r>
          </a:p>
        </p:txBody>
      </p:sp>
    </p:spTree>
    <p:extLst>
      <p:ext uri="{BB962C8B-B14F-4D97-AF65-F5344CB8AC3E}">
        <p14:creationId xmlns:p14="http://schemas.microsoft.com/office/powerpoint/2010/main" val="3390640882"/>
      </p:ext>
    </p:extLst>
  </p:cSld>
  <p:clrMapOvr>
    <a:masterClrMapping/>
  </p:clrMapOvr>
  <p:transition spd="med">
    <p:wipe dir="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9DD0E0B-9F06-46B3-817D-CBF1E4FA6DB9}"/>
              </a:ext>
            </a:extLst>
          </p:cNvPr>
          <p:cNvSpPr txBox="1">
            <a:spLocks/>
          </p:cNvSpPr>
          <p:nvPr/>
        </p:nvSpPr>
        <p:spPr>
          <a:xfrm>
            <a:off x="-1" y="0"/>
            <a:ext cx="8815933"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Chi – Square Test (also called Goodness of fit test)</a:t>
            </a:r>
          </a:p>
        </p:txBody>
      </p:sp>
      <p:sp>
        <p:nvSpPr>
          <p:cNvPr id="4" name="TextBox 3">
            <a:extLst>
              <a:ext uri="{FF2B5EF4-FFF2-40B4-BE49-F238E27FC236}">
                <a16:creationId xmlns:a16="http://schemas.microsoft.com/office/drawing/2014/main" id="{4EA970DF-602C-40EE-9A74-8F21F0B0CD4C}"/>
              </a:ext>
            </a:extLst>
          </p:cNvPr>
          <p:cNvSpPr txBox="1"/>
          <p:nvPr/>
        </p:nvSpPr>
        <p:spPr>
          <a:xfrm>
            <a:off x="118663" y="893460"/>
            <a:ext cx="4453337" cy="338554"/>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Purpose :</a:t>
            </a:r>
          </a:p>
        </p:txBody>
      </p:sp>
      <p:sp>
        <p:nvSpPr>
          <p:cNvPr id="5" name="TextBox 4">
            <a:extLst>
              <a:ext uri="{FF2B5EF4-FFF2-40B4-BE49-F238E27FC236}">
                <a16:creationId xmlns:a16="http://schemas.microsoft.com/office/drawing/2014/main" id="{3C6EF42C-39E6-4B55-A4CE-B977E12B2305}"/>
              </a:ext>
            </a:extLst>
          </p:cNvPr>
          <p:cNvSpPr txBox="1"/>
          <p:nvPr/>
        </p:nvSpPr>
        <p:spPr>
          <a:xfrm>
            <a:off x="118663" y="1361130"/>
            <a:ext cx="3371413"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Chi Square statistics are formulated </a:t>
            </a:r>
            <a:r>
              <a:rPr lang="en-US" sz="1400" dirty="0">
                <a:solidFill>
                  <a:schemeClr val="accent1"/>
                </a:solidFill>
                <a:latin typeface="+mn-lt"/>
              </a:rPr>
              <a:t>to determine whether an observed number differs either from change or from what was expected </a:t>
            </a:r>
          </a:p>
        </p:txBody>
      </p:sp>
      <p:sp>
        <p:nvSpPr>
          <p:cNvPr id="6" name="TextBox 5">
            <a:extLst>
              <a:ext uri="{FF2B5EF4-FFF2-40B4-BE49-F238E27FC236}">
                <a16:creationId xmlns:a16="http://schemas.microsoft.com/office/drawing/2014/main" id="{E82DDFC1-4DA4-4235-A4DB-717B257F80D8}"/>
              </a:ext>
            </a:extLst>
          </p:cNvPr>
          <p:cNvSpPr txBox="1"/>
          <p:nvPr/>
        </p:nvSpPr>
        <p:spPr>
          <a:xfrm>
            <a:off x="118663" y="2584486"/>
            <a:ext cx="3371413"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Pearson had termed it as a </a:t>
            </a:r>
            <a:r>
              <a:rPr lang="en-US" sz="1400" b="1" dirty="0">
                <a:solidFill>
                  <a:schemeClr val="bg2"/>
                </a:solidFill>
                <a:latin typeface="+mn-lt"/>
              </a:rPr>
              <a:t>Goodness-of-fit</a:t>
            </a:r>
            <a:r>
              <a:rPr lang="en-US" sz="1400" dirty="0">
                <a:solidFill>
                  <a:schemeClr val="bg2"/>
                </a:solidFill>
                <a:latin typeface="+mn-lt"/>
              </a:rPr>
              <a:t> test to describe how well theoretically the observed frequencies fit the expected frequencies</a:t>
            </a:r>
          </a:p>
        </p:txBody>
      </p:sp>
      <p:sp>
        <p:nvSpPr>
          <p:cNvPr id="8" name="TextBox 7">
            <a:extLst>
              <a:ext uri="{FF2B5EF4-FFF2-40B4-BE49-F238E27FC236}">
                <a16:creationId xmlns:a16="http://schemas.microsoft.com/office/drawing/2014/main" id="{3EB3CD21-3F8A-473D-841D-328EFDA3AF1E}"/>
              </a:ext>
            </a:extLst>
          </p:cNvPr>
          <p:cNvSpPr txBox="1"/>
          <p:nvPr/>
        </p:nvSpPr>
        <p:spPr>
          <a:xfrm>
            <a:off x="4222991" y="1062737"/>
            <a:ext cx="4592941"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Groups and Numbers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You research two groups and put them in categories single, married or divorces: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The numbers are different in each group, but </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Is that just random chance ?</a:t>
            </a: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Or have you found something interesting ?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accent1"/>
                </a:solidFill>
                <a:latin typeface="+mn-lt"/>
              </a:rPr>
              <a:t>The </a:t>
            </a:r>
            <a:r>
              <a:rPr lang="en-US" sz="1400" b="1" dirty="0">
                <a:solidFill>
                  <a:schemeClr val="accent1"/>
                </a:solidFill>
                <a:latin typeface="+mn-lt"/>
              </a:rPr>
              <a:t>Chi-Square test </a:t>
            </a:r>
            <a:r>
              <a:rPr lang="en-US" sz="1400" dirty="0">
                <a:solidFill>
                  <a:schemeClr val="accent1"/>
                </a:solidFill>
                <a:latin typeface="+mn-lt"/>
              </a:rPr>
              <a:t>gives a “p” value to help you decide !</a:t>
            </a:r>
          </a:p>
        </p:txBody>
      </p:sp>
      <p:sp>
        <p:nvSpPr>
          <p:cNvPr id="2" name="Rectangle 1">
            <a:extLst>
              <a:ext uri="{FF2B5EF4-FFF2-40B4-BE49-F238E27FC236}">
                <a16:creationId xmlns:a16="http://schemas.microsoft.com/office/drawing/2014/main" id="{E45714CC-A5BB-447A-A16B-FD687154CE2B}"/>
              </a:ext>
            </a:extLst>
          </p:cNvPr>
          <p:cNvSpPr/>
          <p:nvPr/>
        </p:nvSpPr>
        <p:spPr>
          <a:xfrm>
            <a:off x="3964727" y="893460"/>
            <a:ext cx="4851205" cy="3356580"/>
          </a:xfrm>
          <a:custGeom>
            <a:avLst/>
            <a:gdLst>
              <a:gd name="connsiteX0" fmla="*/ 0 w 4851205"/>
              <a:gd name="connsiteY0" fmla="*/ 0 h 3356580"/>
              <a:gd name="connsiteX1" fmla="*/ 4851205 w 4851205"/>
              <a:gd name="connsiteY1" fmla="*/ 0 h 3356580"/>
              <a:gd name="connsiteX2" fmla="*/ 4851205 w 4851205"/>
              <a:gd name="connsiteY2" fmla="*/ 3356580 h 3356580"/>
              <a:gd name="connsiteX3" fmla="*/ 0 w 4851205"/>
              <a:gd name="connsiteY3" fmla="*/ 3356580 h 3356580"/>
              <a:gd name="connsiteX4" fmla="*/ 0 w 4851205"/>
              <a:gd name="connsiteY4" fmla="*/ 0 h 335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1205" h="3356580" extrusionOk="0">
                <a:moveTo>
                  <a:pt x="0" y="0"/>
                </a:moveTo>
                <a:cubicBezTo>
                  <a:pt x="1186136" y="-5264"/>
                  <a:pt x="2787640" y="84467"/>
                  <a:pt x="4851205" y="0"/>
                </a:cubicBezTo>
                <a:cubicBezTo>
                  <a:pt x="4723032" y="1328465"/>
                  <a:pt x="4980355" y="1721535"/>
                  <a:pt x="4851205" y="3356580"/>
                </a:cubicBezTo>
                <a:cubicBezTo>
                  <a:pt x="4067244" y="3462900"/>
                  <a:pt x="618756" y="3348931"/>
                  <a:pt x="0" y="3356580"/>
                </a:cubicBezTo>
                <a:cubicBezTo>
                  <a:pt x="160128" y="1891390"/>
                  <a:pt x="25049" y="912271"/>
                  <a:pt x="0" y="0"/>
                </a:cubicBezTo>
                <a:close/>
              </a:path>
            </a:pathLst>
          </a:custGeom>
          <a:noFill/>
          <a:ln w="12700" cmpd="sng">
            <a:solidFill>
              <a:schemeClr val="accent1"/>
            </a:solidFill>
            <a:extLst>
              <a:ext uri="{C807C97D-BFC1-408E-A445-0C87EB9F89A2}">
                <ask:lineSketchStyleProps xmlns:ask="http://schemas.microsoft.com/office/drawing/2018/sketchyshapes" sd="2650216993">
                  <a:prstGeom prst="rect">
                    <a:avLst/>
                  </a:prstGeom>
                  <ask:type>
                    <ask:lineSketchCurved/>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1057630839"/>
      </p:ext>
    </p:extLst>
  </p:cSld>
  <p:clrMapOvr>
    <a:masterClrMapping/>
  </p:clrMapOvr>
  <p:transition spd="med">
    <p:wipe dir="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D3D3-AF5B-47A2-BB35-907471E001C2}"/>
              </a:ext>
            </a:extLst>
          </p:cNvPr>
          <p:cNvSpPr>
            <a:spLocks noGrp="1"/>
          </p:cNvSpPr>
          <p:nvPr>
            <p:ph type="title"/>
          </p:nvPr>
        </p:nvSpPr>
        <p:spPr>
          <a:xfrm>
            <a:off x="0" y="0"/>
            <a:ext cx="8229600" cy="637794"/>
          </a:xfrm>
        </p:spPr>
        <p:txBody>
          <a:bodyPr/>
          <a:lstStyle/>
          <a:p>
            <a:r>
              <a:rPr lang="en-US" dirty="0"/>
              <a:t>Chi – Square Test - Example </a:t>
            </a:r>
          </a:p>
        </p:txBody>
      </p:sp>
      <p:sp>
        <p:nvSpPr>
          <p:cNvPr id="3" name="TextBox 2">
            <a:extLst>
              <a:ext uri="{FF2B5EF4-FFF2-40B4-BE49-F238E27FC236}">
                <a16:creationId xmlns:a16="http://schemas.microsoft.com/office/drawing/2014/main" id="{0EF7E15F-7E97-4843-B58E-4F518BE15054}"/>
              </a:ext>
            </a:extLst>
          </p:cNvPr>
          <p:cNvSpPr txBox="1"/>
          <p:nvPr/>
        </p:nvSpPr>
        <p:spPr>
          <a:xfrm>
            <a:off x="118662" y="630814"/>
            <a:ext cx="4718583" cy="1169551"/>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casino, state that following is the way die throws show up = &gt;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Could you find out, whether the Casino is using a Fair Dice or not ? </a:t>
            </a:r>
          </a:p>
        </p:txBody>
      </p:sp>
      <p:pic>
        <p:nvPicPr>
          <p:cNvPr id="5" name="Picture 4">
            <a:extLst>
              <a:ext uri="{FF2B5EF4-FFF2-40B4-BE49-F238E27FC236}">
                <a16:creationId xmlns:a16="http://schemas.microsoft.com/office/drawing/2014/main" id="{259B9BB4-E20D-41E0-B5DA-13A543A3693C}"/>
              </a:ext>
            </a:extLst>
          </p:cNvPr>
          <p:cNvPicPr>
            <a:picLocks noChangeAspect="1"/>
          </p:cNvPicPr>
          <p:nvPr/>
        </p:nvPicPr>
        <p:blipFill>
          <a:blip r:embed="rId2"/>
          <a:stretch>
            <a:fillRect/>
          </a:stretch>
        </p:blipFill>
        <p:spPr>
          <a:xfrm>
            <a:off x="5200213" y="740999"/>
            <a:ext cx="2257425" cy="1238250"/>
          </a:xfrm>
          <a:prstGeom prst="rect">
            <a:avLst/>
          </a:prstGeom>
        </p:spPr>
      </p:pic>
      <p:pic>
        <p:nvPicPr>
          <p:cNvPr id="7" name="Picture 6">
            <a:extLst>
              <a:ext uri="{FF2B5EF4-FFF2-40B4-BE49-F238E27FC236}">
                <a16:creationId xmlns:a16="http://schemas.microsoft.com/office/drawing/2014/main" id="{90B1C7CC-09B3-42C2-B297-A343F75800DE}"/>
              </a:ext>
            </a:extLst>
          </p:cNvPr>
          <p:cNvPicPr>
            <a:picLocks noChangeAspect="1"/>
          </p:cNvPicPr>
          <p:nvPr/>
        </p:nvPicPr>
        <p:blipFill>
          <a:blip r:embed="rId3"/>
          <a:stretch>
            <a:fillRect/>
          </a:stretch>
        </p:blipFill>
        <p:spPr>
          <a:xfrm>
            <a:off x="5537332" y="2528621"/>
            <a:ext cx="2257425" cy="1271262"/>
          </a:xfrm>
          <a:prstGeom prst="rect">
            <a:avLst/>
          </a:prstGeom>
        </p:spPr>
      </p:pic>
      <p:sp>
        <p:nvSpPr>
          <p:cNvPr id="8" name="TextBox 7">
            <a:extLst>
              <a:ext uri="{FF2B5EF4-FFF2-40B4-BE49-F238E27FC236}">
                <a16:creationId xmlns:a16="http://schemas.microsoft.com/office/drawing/2014/main" id="{474C345F-4A91-429D-A833-B118BA07DE1A}"/>
              </a:ext>
            </a:extLst>
          </p:cNvPr>
          <p:cNvSpPr txBox="1"/>
          <p:nvPr/>
        </p:nvSpPr>
        <p:spPr>
          <a:xfrm>
            <a:off x="118662" y="1979249"/>
            <a:ext cx="4816305" cy="203132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would follow same 5 steps of Hypothesis testing.</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accent1"/>
                </a:solidFill>
                <a:latin typeface="+mn-lt"/>
              </a:rPr>
              <a:t>Total throws = 204</a:t>
            </a:r>
          </a:p>
          <a:p>
            <a:pPr>
              <a:spcBef>
                <a:spcPts val="0"/>
              </a:spcBef>
              <a:spcAft>
                <a:spcPts val="0"/>
              </a:spcAft>
              <a:buClr>
                <a:schemeClr val="bg1"/>
              </a:buClr>
            </a:pPr>
            <a:endParaRPr lang="en-US" sz="1400" b="1"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E(1) = (1/6) * 204 = 34</a:t>
            </a:r>
          </a:p>
          <a:p>
            <a:pPr>
              <a:spcBef>
                <a:spcPts val="0"/>
              </a:spcBef>
              <a:spcAft>
                <a:spcPts val="0"/>
              </a:spcAft>
              <a:buClr>
                <a:schemeClr val="bg1"/>
              </a:buClr>
            </a:pPr>
            <a:r>
              <a:rPr lang="en-US" sz="1400" dirty="0">
                <a:solidFill>
                  <a:schemeClr val="bg2"/>
                </a:solidFill>
                <a:latin typeface="+mn-lt"/>
              </a:rPr>
              <a:t>E(2) = (1/6) * 204 = 34</a:t>
            </a:r>
          </a:p>
          <a:p>
            <a:pPr>
              <a:spcBef>
                <a:spcPts val="0"/>
              </a:spcBef>
              <a:spcAft>
                <a:spcPts val="0"/>
              </a:spcAft>
              <a:buClr>
                <a:schemeClr val="bg1"/>
              </a:buClr>
            </a:pPr>
            <a:r>
              <a:rPr lang="en-US" sz="1400" dirty="0">
                <a:solidFill>
                  <a:schemeClr val="bg2"/>
                </a:solidFill>
                <a:latin typeface="+mn-lt"/>
              </a:rPr>
              <a:t>…..</a:t>
            </a:r>
          </a:p>
          <a:p>
            <a:pPr>
              <a:spcBef>
                <a:spcPts val="0"/>
              </a:spcBef>
              <a:spcAft>
                <a:spcPts val="0"/>
              </a:spcAft>
              <a:buClr>
                <a:schemeClr val="bg1"/>
              </a:buClr>
            </a:pPr>
            <a:r>
              <a:rPr lang="en-US" sz="1400" dirty="0">
                <a:solidFill>
                  <a:schemeClr val="bg2"/>
                </a:solidFill>
                <a:latin typeface="+mn-lt"/>
              </a:rPr>
              <a:t>…..</a:t>
            </a:r>
          </a:p>
          <a:p>
            <a:pPr>
              <a:spcBef>
                <a:spcPts val="0"/>
              </a:spcBef>
              <a:spcAft>
                <a:spcPts val="0"/>
              </a:spcAft>
              <a:buClr>
                <a:schemeClr val="bg1"/>
              </a:buClr>
            </a:pPr>
            <a:endParaRPr lang="en-US" sz="1400" dirty="0" err="1">
              <a:solidFill>
                <a:schemeClr val="bg2"/>
              </a:solidFill>
              <a:latin typeface="+mn-lt"/>
            </a:endParaRPr>
          </a:p>
        </p:txBody>
      </p:sp>
      <p:cxnSp>
        <p:nvCxnSpPr>
          <p:cNvPr id="10" name="Straight Arrow Connector 9">
            <a:extLst>
              <a:ext uri="{FF2B5EF4-FFF2-40B4-BE49-F238E27FC236}">
                <a16:creationId xmlns:a16="http://schemas.microsoft.com/office/drawing/2014/main" id="{A516811C-2C07-4EBD-BDA5-949E10D7C30D}"/>
              </a:ext>
            </a:extLst>
          </p:cNvPr>
          <p:cNvCxnSpPr>
            <a:cxnSpLocks/>
          </p:cNvCxnSpPr>
          <p:nvPr/>
        </p:nvCxnSpPr>
        <p:spPr>
          <a:xfrm flipV="1">
            <a:off x="1849740" y="1979249"/>
            <a:ext cx="4760464" cy="589575"/>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BBBF6-EFDB-4CF6-B2F4-79B2E3BA0E98}"/>
              </a:ext>
            </a:extLst>
          </p:cNvPr>
          <p:cNvCxnSpPr>
            <a:cxnSpLocks/>
          </p:cNvCxnSpPr>
          <p:nvPr/>
        </p:nvCxnSpPr>
        <p:spPr>
          <a:xfrm>
            <a:off x="2024244" y="3141820"/>
            <a:ext cx="3427255" cy="173753"/>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C7F793CC-5A65-489C-BE63-C0D394955EBA}"/>
              </a:ext>
            </a:extLst>
          </p:cNvPr>
          <p:cNvSpPr/>
          <p:nvPr/>
        </p:nvSpPr>
        <p:spPr>
          <a:xfrm>
            <a:off x="118662" y="1268608"/>
            <a:ext cx="4544079" cy="506437"/>
          </a:xfrm>
          <a:custGeom>
            <a:avLst/>
            <a:gdLst>
              <a:gd name="connsiteX0" fmla="*/ 0 w 4544079"/>
              <a:gd name="connsiteY0" fmla="*/ 0 h 506437"/>
              <a:gd name="connsiteX1" fmla="*/ 658891 w 4544079"/>
              <a:gd name="connsiteY1" fmla="*/ 0 h 506437"/>
              <a:gd name="connsiteX2" fmla="*/ 1317783 w 4544079"/>
              <a:gd name="connsiteY2" fmla="*/ 0 h 506437"/>
              <a:gd name="connsiteX3" fmla="*/ 1931234 w 4544079"/>
              <a:gd name="connsiteY3" fmla="*/ 0 h 506437"/>
              <a:gd name="connsiteX4" fmla="*/ 2499243 w 4544079"/>
              <a:gd name="connsiteY4" fmla="*/ 0 h 506437"/>
              <a:gd name="connsiteX5" fmla="*/ 2976372 w 4544079"/>
              <a:gd name="connsiteY5" fmla="*/ 0 h 506437"/>
              <a:gd name="connsiteX6" fmla="*/ 3453500 w 4544079"/>
              <a:gd name="connsiteY6" fmla="*/ 0 h 506437"/>
              <a:gd name="connsiteX7" fmla="*/ 3930628 w 4544079"/>
              <a:gd name="connsiteY7" fmla="*/ 0 h 506437"/>
              <a:gd name="connsiteX8" fmla="*/ 4544079 w 4544079"/>
              <a:gd name="connsiteY8" fmla="*/ 0 h 506437"/>
              <a:gd name="connsiteX9" fmla="*/ 4544079 w 4544079"/>
              <a:gd name="connsiteY9" fmla="*/ 506437 h 506437"/>
              <a:gd name="connsiteX10" fmla="*/ 4112391 w 4544079"/>
              <a:gd name="connsiteY10" fmla="*/ 506437 h 506437"/>
              <a:gd name="connsiteX11" fmla="*/ 3453500 w 4544079"/>
              <a:gd name="connsiteY11" fmla="*/ 506437 h 506437"/>
              <a:gd name="connsiteX12" fmla="*/ 2976372 w 4544079"/>
              <a:gd name="connsiteY12" fmla="*/ 506437 h 506437"/>
              <a:gd name="connsiteX13" fmla="*/ 2317480 w 4544079"/>
              <a:gd name="connsiteY13" fmla="*/ 506437 h 506437"/>
              <a:gd name="connsiteX14" fmla="*/ 1658589 w 4544079"/>
              <a:gd name="connsiteY14" fmla="*/ 506437 h 506437"/>
              <a:gd name="connsiteX15" fmla="*/ 1045138 w 4544079"/>
              <a:gd name="connsiteY15" fmla="*/ 506437 h 506437"/>
              <a:gd name="connsiteX16" fmla="*/ 522569 w 4544079"/>
              <a:gd name="connsiteY16" fmla="*/ 506437 h 506437"/>
              <a:gd name="connsiteX17" fmla="*/ 0 w 4544079"/>
              <a:gd name="connsiteY17" fmla="*/ 506437 h 506437"/>
              <a:gd name="connsiteX18" fmla="*/ 0 w 4544079"/>
              <a:gd name="connsiteY18" fmla="*/ 0 h 5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44079" h="506437" extrusionOk="0">
                <a:moveTo>
                  <a:pt x="0" y="0"/>
                </a:moveTo>
                <a:cubicBezTo>
                  <a:pt x="286738" y="-40042"/>
                  <a:pt x="398747" y="75585"/>
                  <a:pt x="658891" y="0"/>
                </a:cubicBezTo>
                <a:cubicBezTo>
                  <a:pt x="919035" y="-75585"/>
                  <a:pt x="1042454" y="59862"/>
                  <a:pt x="1317783" y="0"/>
                </a:cubicBezTo>
                <a:cubicBezTo>
                  <a:pt x="1593112" y="-59862"/>
                  <a:pt x="1736248" y="19601"/>
                  <a:pt x="1931234" y="0"/>
                </a:cubicBezTo>
                <a:cubicBezTo>
                  <a:pt x="2126220" y="-19601"/>
                  <a:pt x="2360834" y="16332"/>
                  <a:pt x="2499243" y="0"/>
                </a:cubicBezTo>
                <a:cubicBezTo>
                  <a:pt x="2637652" y="-16332"/>
                  <a:pt x="2878649" y="49702"/>
                  <a:pt x="2976372" y="0"/>
                </a:cubicBezTo>
                <a:cubicBezTo>
                  <a:pt x="3074095" y="-49702"/>
                  <a:pt x="3267382" y="11816"/>
                  <a:pt x="3453500" y="0"/>
                </a:cubicBezTo>
                <a:cubicBezTo>
                  <a:pt x="3639618" y="-11816"/>
                  <a:pt x="3716507" y="20630"/>
                  <a:pt x="3930628" y="0"/>
                </a:cubicBezTo>
                <a:cubicBezTo>
                  <a:pt x="4144749" y="-20630"/>
                  <a:pt x="4406117" y="25053"/>
                  <a:pt x="4544079" y="0"/>
                </a:cubicBezTo>
                <a:cubicBezTo>
                  <a:pt x="4559361" y="155551"/>
                  <a:pt x="4495757" y="294029"/>
                  <a:pt x="4544079" y="506437"/>
                </a:cubicBezTo>
                <a:cubicBezTo>
                  <a:pt x="4440637" y="556616"/>
                  <a:pt x="4264644" y="465379"/>
                  <a:pt x="4112391" y="506437"/>
                </a:cubicBezTo>
                <a:cubicBezTo>
                  <a:pt x="3960138" y="547495"/>
                  <a:pt x="3740476" y="492719"/>
                  <a:pt x="3453500" y="506437"/>
                </a:cubicBezTo>
                <a:cubicBezTo>
                  <a:pt x="3166524" y="520155"/>
                  <a:pt x="3184002" y="498013"/>
                  <a:pt x="2976372" y="506437"/>
                </a:cubicBezTo>
                <a:cubicBezTo>
                  <a:pt x="2768742" y="514861"/>
                  <a:pt x="2561545" y="478270"/>
                  <a:pt x="2317480" y="506437"/>
                </a:cubicBezTo>
                <a:cubicBezTo>
                  <a:pt x="2073415" y="534604"/>
                  <a:pt x="1799017" y="440220"/>
                  <a:pt x="1658589" y="506437"/>
                </a:cubicBezTo>
                <a:cubicBezTo>
                  <a:pt x="1518161" y="572654"/>
                  <a:pt x="1173438" y="471038"/>
                  <a:pt x="1045138" y="506437"/>
                </a:cubicBezTo>
                <a:cubicBezTo>
                  <a:pt x="916838" y="541836"/>
                  <a:pt x="719227" y="504027"/>
                  <a:pt x="522569" y="506437"/>
                </a:cubicBezTo>
                <a:cubicBezTo>
                  <a:pt x="325911" y="508847"/>
                  <a:pt x="157039" y="459107"/>
                  <a:pt x="0" y="506437"/>
                </a:cubicBezTo>
                <a:cubicBezTo>
                  <a:pt x="-46465" y="381569"/>
                  <a:pt x="23549" y="213918"/>
                  <a:pt x="0" y="0"/>
                </a:cubicBezTo>
                <a:close/>
              </a:path>
            </a:pathLst>
          </a:custGeom>
          <a:noFill/>
          <a:ln w="12700" cmpd="sng">
            <a:solidFill>
              <a:schemeClr val="accent1"/>
            </a:solidFill>
            <a:extLst>
              <a:ext uri="{C807C97D-BFC1-408E-A445-0C87EB9F89A2}">
                <ask:lineSketchStyleProps xmlns:ask="http://schemas.microsoft.com/office/drawing/2018/sketchyshapes" sd="3706926935">
                  <a:prstGeom prst="rect">
                    <a:avLst/>
                  </a:prstGeom>
                  <ask:type>
                    <ask:lineSketchScribbl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6" name="TextBox 15">
            <a:extLst>
              <a:ext uri="{FF2B5EF4-FFF2-40B4-BE49-F238E27FC236}">
                <a16:creationId xmlns:a16="http://schemas.microsoft.com/office/drawing/2014/main" id="{66208BC3-3EB5-40AA-83F3-C1B6299A818A}"/>
              </a:ext>
            </a:extLst>
          </p:cNvPr>
          <p:cNvSpPr txBox="1"/>
          <p:nvPr/>
        </p:nvSpPr>
        <p:spPr>
          <a:xfrm>
            <a:off x="209405" y="4010574"/>
            <a:ext cx="3196910"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1 :</a:t>
            </a:r>
            <a:r>
              <a:rPr lang="en-US" sz="1400" dirty="0">
                <a:solidFill>
                  <a:schemeClr val="bg2"/>
                </a:solidFill>
                <a:latin typeface="+mn-lt"/>
              </a:rPr>
              <a:t> Define Ho</a:t>
            </a:r>
          </a:p>
        </p:txBody>
      </p:sp>
      <p:sp>
        <p:nvSpPr>
          <p:cNvPr id="17" name="TextBox 16">
            <a:extLst>
              <a:ext uri="{FF2B5EF4-FFF2-40B4-BE49-F238E27FC236}">
                <a16:creationId xmlns:a16="http://schemas.microsoft.com/office/drawing/2014/main" id="{3739FFD1-A720-49F1-A0C3-392A3F368E1D}"/>
              </a:ext>
            </a:extLst>
          </p:cNvPr>
          <p:cNvSpPr txBox="1"/>
          <p:nvPr/>
        </p:nvSpPr>
        <p:spPr>
          <a:xfrm>
            <a:off x="2317410" y="4080375"/>
            <a:ext cx="2324391"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Die is fair</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Die is unfair</a:t>
            </a:r>
          </a:p>
        </p:txBody>
      </p:sp>
      <p:sp>
        <p:nvSpPr>
          <p:cNvPr id="18" name="Rectangle 17">
            <a:extLst>
              <a:ext uri="{FF2B5EF4-FFF2-40B4-BE49-F238E27FC236}">
                <a16:creationId xmlns:a16="http://schemas.microsoft.com/office/drawing/2014/main" id="{D6AAFB6B-8E20-4B6A-8D76-702FBBAAA6C5}"/>
              </a:ext>
            </a:extLst>
          </p:cNvPr>
          <p:cNvSpPr/>
          <p:nvPr/>
        </p:nvSpPr>
        <p:spPr>
          <a:xfrm>
            <a:off x="2193511" y="4010574"/>
            <a:ext cx="1999815" cy="966275"/>
          </a:xfrm>
          <a:prstGeom prst="rect">
            <a:avLst/>
          </a:prstGeom>
          <a:noFill/>
          <a:ln w="12700" cmpd="sng">
            <a:solidFill>
              <a:schemeClr val="accent1"/>
            </a:solidFill>
            <a:extLst>
              <a:ext uri="{C807C97D-BFC1-408E-A445-0C87EB9F89A2}">
                <ask:lineSketchStyleProps xmlns:ask="http://schemas.microsoft.com/office/drawing/2018/sketchyshapes">
                  <ask:type>
                    <ask:lineSketchNon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9" name="TextBox 18">
            <a:extLst>
              <a:ext uri="{FF2B5EF4-FFF2-40B4-BE49-F238E27FC236}">
                <a16:creationId xmlns:a16="http://schemas.microsoft.com/office/drawing/2014/main" id="{D1872683-E281-4E24-B0B8-90AB489A031A}"/>
              </a:ext>
            </a:extLst>
          </p:cNvPr>
          <p:cNvSpPr txBox="1"/>
          <p:nvPr/>
        </p:nvSpPr>
        <p:spPr>
          <a:xfrm>
            <a:off x="4439374" y="4251076"/>
            <a:ext cx="2324391"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Means : observed data fits the expected data</a:t>
            </a:r>
          </a:p>
        </p:txBody>
      </p:sp>
    </p:spTree>
    <p:extLst>
      <p:ext uri="{BB962C8B-B14F-4D97-AF65-F5344CB8AC3E}">
        <p14:creationId xmlns:p14="http://schemas.microsoft.com/office/powerpoint/2010/main" val="2182840247"/>
      </p:ext>
    </p:extLst>
  </p:cSld>
  <p:clrMapOvr>
    <a:masterClrMapping/>
  </p:clrMapOvr>
  <p:transition spd="med">
    <p:wipe dir="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620BE-F0F7-4DE7-9520-7BD016648F81}"/>
              </a:ext>
            </a:extLst>
          </p:cNvPr>
          <p:cNvSpPr>
            <a:spLocks noGrp="1"/>
          </p:cNvSpPr>
          <p:nvPr>
            <p:ph type="title"/>
          </p:nvPr>
        </p:nvSpPr>
        <p:spPr>
          <a:xfrm>
            <a:off x="0" y="0"/>
            <a:ext cx="8229600" cy="637794"/>
          </a:xfrm>
        </p:spPr>
        <p:txBody>
          <a:bodyPr/>
          <a:lstStyle/>
          <a:p>
            <a:r>
              <a:rPr lang="en-US" dirty="0"/>
              <a:t>Chi – Square Test - Example </a:t>
            </a:r>
          </a:p>
        </p:txBody>
      </p:sp>
      <p:pic>
        <p:nvPicPr>
          <p:cNvPr id="5" name="Picture 4">
            <a:extLst>
              <a:ext uri="{FF2B5EF4-FFF2-40B4-BE49-F238E27FC236}">
                <a16:creationId xmlns:a16="http://schemas.microsoft.com/office/drawing/2014/main" id="{DF0A6A52-F3FE-41D0-926D-ADE8A2395ABF}"/>
              </a:ext>
            </a:extLst>
          </p:cNvPr>
          <p:cNvPicPr>
            <a:picLocks noChangeAspect="1"/>
          </p:cNvPicPr>
          <p:nvPr/>
        </p:nvPicPr>
        <p:blipFill>
          <a:blip r:embed="rId2"/>
          <a:stretch>
            <a:fillRect/>
          </a:stretch>
        </p:blipFill>
        <p:spPr>
          <a:xfrm>
            <a:off x="5011747" y="1594075"/>
            <a:ext cx="2619375" cy="1457325"/>
          </a:xfrm>
          <a:prstGeom prst="rect">
            <a:avLst/>
          </a:prstGeom>
        </p:spPr>
      </p:pic>
      <p:sp>
        <p:nvSpPr>
          <p:cNvPr id="6" name="TextBox 5">
            <a:extLst>
              <a:ext uri="{FF2B5EF4-FFF2-40B4-BE49-F238E27FC236}">
                <a16:creationId xmlns:a16="http://schemas.microsoft.com/office/drawing/2014/main" id="{31F18069-9B69-4301-BD46-2DFF9347D3A3}"/>
              </a:ext>
            </a:extLst>
          </p:cNvPr>
          <p:cNvSpPr txBox="1"/>
          <p:nvPr/>
        </p:nvSpPr>
        <p:spPr>
          <a:xfrm>
            <a:off x="493775" y="1779939"/>
            <a:ext cx="3476116"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2 : Choose the significance level</a:t>
            </a:r>
            <a:r>
              <a:rPr lang="en-US" sz="1400" dirty="0">
                <a:solidFill>
                  <a:schemeClr val="bg2"/>
                </a:solidFill>
                <a:latin typeface="+mn-lt"/>
              </a:rPr>
              <a:t>.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or 1 % = 0.05 or 0.01</a:t>
            </a:r>
          </a:p>
        </p:txBody>
      </p:sp>
    </p:spTree>
    <p:extLst>
      <p:ext uri="{BB962C8B-B14F-4D97-AF65-F5344CB8AC3E}">
        <p14:creationId xmlns:p14="http://schemas.microsoft.com/office/powerpoint/2010/main" val="2907249161"/>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8BCBB9-C3AC-40C5-95B3-3E911B1A5E73}"/>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8" name="TextBox 7">
            <a:extLst>
              <a:ext uri="{FF2B5EF4-FFF2-40B4-BE49-F238E27FC236}">
                <a16:creationId xmlns:a16="http://schemas.microsoft.com/office/drawing/2014/main" id="{39BACF91-6D93-4CB5-9A9C-CEEF211954A4}"/>
              </a:ext>
            </a:extLst>
          </p:cNvPr>
          <p:cNvSpPr txBox="1"/>
          <p:nvPr/>
        </p:nvSpPr>
        <p:spPr>
          <a:xfrm>
            <a:off x="-68894" y="1190466"/>
            <a:ext cx="5749447" cy="2462213"/>
          </a:xfrm>
          <a:prstGeom prst="rect">
            <a:avLst/>
          </a:prstGeom>
          <a:noFill/>
        </p:spPr>
        <p:txBody>
          <a:bodyPr wrap="square" rtlCol="0">
            <a:spAutoFit/>
          </a:bodyPr>
          <a:lstStyle/>
          <a:p>
            <a:pPr marL="0" indent="0">
              <a:buNone/>
            </a:pPr>
            <a:r>
              <a:rPr lang="en-US" sz="1400" b="1" i="1" dirty="0">
                <a:solidFill>
                  <a:schemeClr val="accent1"/>
                </a:solidFill>
              </a:rPr>
              <a:t>Study 2 : </a:t>
            </a:r>
          </a:p>
          <a:p>
            <a:pPr marL="0" indent="0">
              <a:buNone/>
            </a:pPr>
            <a:r>
              <a:rPr lang="en-US" sz="1400" i="1" dirty="0">
                <a:solidFill>
                  <a:schemeClr val="bg2">
                    <a:lumMod val="50000"/>
                    <a:lumOff val="50000"/>
                  </a:schemeClr>
                </a:solidFill>
              </a:rPr>
              <a:t>When we compare students who study with music to students who study in a quiet environment, which group gives higher ratings for understanding what they studied?</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divides the class into two groups: (1) those who listen to music when they study and (2) those who do not listen to music when they study. The students keep a journal for a week. Each time they study, they record the following information:</a:t>
            </a:r>
          </a:p>
          <a:p>
            <a:pPr marL="0" indent="0">
              <a:buNone/>
            </a:pPr>
            <a:endParaRPr lang="en-US" sz="1000" dirty="0">
              <a:solidFill>
                <a:schemeClr val="bg2">
                  <a:lumMod val="50000"/>
                  <a:lumOff val="50000"/>
                </a:schemeClr>
              </a:solidFill>
              <a:latin typeface="+mn-lt"/>
            </a:endParaRPr>
          </a:p>
          <a:p>
            <a:pPr algn="l" fontAlgn="base">
              <a:buFont typeface="Arial" panose="020B0604020202020204" pitchFamily="34" charset="0"/>
              <a:buChar char="•"/>
            </a:pPr>
            <a:r>
              <a:rPr lang="en-US" sz="1000" dirty="0">
                <a:solidFill>
                  <a:schemeClr val="bg2">
                    <a:lumMod val="50000"/>
                    <a:lumOff val="50000"/>
                  </a:schemeClr>
                </a:solidFill>
                <a:latin typeface="+mn-lt"/>
              </a:rPr>
              <a:t> Length of study session (in minutes)</a:t>
            </a:r>
          </a:p>
          <a:p>
            <a:pPr algn="l" fontAlgn="base">
              <a:buFont typeface="Arial" panose="020B0604020202020204" pitchFamily="34" charset="0"/>
              <a:buChar char="•"/>
            </a:pPr>
            <a:r>
              <a:rPr lang="en-US" sz="1000" dirty="0">
                <a:solidFill>
                  <a:schemeClr val="bg2">
                    <a:lumMod val="50000"/>
                    <a:lumOff val="50000"/>
                  </a:schemeClr>
                </a:solidFill>
                <a:latin typeface="+mn-lt"/>
              </a:rPr>
              <a:t> A rating of how well they understood what they studied, on a scale of 1–10: 1 = no understanding,    10 = excellent understanding.</a:t>
            </a:r>
          </a:p>
          <a:p>
            <a:pPr marL="0" indent="0">
              <a:buNone/>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22D22767-FE1F-4CAD-8B74-C0E62202ACDE}"/>
              </a:ext>
            </a:extLst>
          </p:cNvPr>
          <p:cNvPicPr>
            <a:picLocks noChangeAspect="1"/>
          </p:cNvPicPr>
          <p:nvPr/>
        </p:nvPicPr>
        <p:blipFill>
          <a:blip r:embed="rId2"/>
          <a:stretch>
            <a:fillRect/>
          </a:stretch>
        </p:blipFill>
        <p:spPr>
          <a:xfrm>
            <a:off x="5680553" y="1524296"/>
            <a:ext cx="3328167" cy="2094907"/>
          </a:xfrm>
          <a:prstGeom prst="rect">
            <a:avLst/>
          </a:prstGeom>
        </p:spPr>
      </p:pic>
    </p:spTree>
    <p:extLst>
      <p:ext uri="{BB962C8B-B14F-4D97-AF65-F5344CB8AC3E}">
        <p14:creationId xmlns:p14="http://schemas.microsoft.com/office/powerpoint/2010/main" val="1317899603"/>
      </p:ext>
    </p:extLst>
  </p:cSld>
  <p:clrMapOvr>
    <a:masterClrMapping/>
  </p:clrMapOvr>
  <p:transition spd="med">
    <p:wipe dir="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D15F2F-BB97-4D33-8FDF-ED55A4CB11FB}"/>
              </a:ext>
            </a:extLst>
          </p:cNvPr>
          <p:cNvSpPr>
            <a:spLocks noGrp="1"/>
          </p:cNvSpPr>
          <p:nvPr>
            <p:ph type="title"/>
          </p:nvPr>
        </p:nvSpPr>
        <p:spPr>
          <a:xfrm>
            <a:off x="0" y="0"/>
            <a:ext cx="8229600" cy="637794"/>
          </a:xfrm>
        </p:spPr>
        <p:txBody>
          <a:bodyPr/>
          <a:lstStyle/>
          <a:p>
            <a:r>
              <a:rPr lang="en-US" dirty="0"/>
              <a:t>Chi – Square Test - Example </a:t>
            </a:r>
          </a:p>
        </p:txBody>
      </p:sp>
      <p:pic>
        <p:nvPicPr>
          <p:cNvPr id="5" name="Picture 4">
            <a:extLst>
              <a:ext uri="{FF2B5EF4-FFF2-40B4-BE49-F238E27FC236}">
                <a16:creationId xmlns:a16="http://schemas.microsoft.com/office/drawing/2014/main" id="{6C314A27-50D0-4592-A814-62AC8F7EAF1A}"/>
              </a:ext>
            </a:extLst>
          </p:cNvPr>
          <p:cNvPicPr>
            <a:picLocks noChangeAspect="1"/>
          </p:cNvPicPr>
          <p:nvPr/>
        </p:nvPicPr>
        <p:blipFill>
          <a:blip r:embed="rId2"/>
          <a:stretch>
            <a:fillRect/>
          </a:stretch>
        </p:blipFill>
        <p:spPr>
          <a:xfrm>
            <a:off x="2980525" y="1650392"/>
            <a:ext cx="5885805" cy="1518597"/>
          </a:xfrm>
          <a:prstGeom prst="rect">
            <a:avLst/>
          </a:prstGeom>
        </p:spPr>
      </p:pic>
      <p:pic>
        <p:nvPicPr>
          <p:cNvPr id="7" name="Picture 6">
            <a:extLst>
              <a:ext uri="{FF2B5EF4-FFF2-40B4-BE49-F238E27FC236}">
                <a16:creationId xmlns:a16="http://schemas.microsoft.com/office/drawing/2014/main" id="{21BDF639-D8D3-4AFF-9802-E6BBB74FFAFE}"/>
              </a:ext>
            </a:extLst>
          </p:cNvPr>
          <p:cNvPicPr>
            <a:picLocks noChangeAspect="1"/>
          </p:cNvPicPr>
          <p:nvPr/>
        </p:nvPicPr>
        <p:blipFill>
          <a:blip r:embed="rId3"/>
          <a:stretch>
            <a:fillRect/>
          </a:stretch>
        </p:blipFill>
        <p:spPr>
          <a:xfrm>
            <a:off x="0" y="1570570"/>
            <a:ext cx="2980525" cy="1454062"/>
          </a:xfrm>
          <a:prstGeom prst="rect">
            <a:avLst/>
          </a:prstGeom>
        </p:spPr>
      </p:pic>
      <p:sp>
        <p:nvSpPr>
          <p:cNvPr id="8" name="TextBox 7">
            <a:extLst>
              <a:ext uri="{FF2B5EF4-FFF2-40B4-BE49-F238E27FC236}">
                <a16:creationId xmlns:a16="http://schemas.microsoft.com/office/drawing/2014/main" id="{945A2352-D594-4E9B-B5FC-E588143102DE}"/>
              </a:ext>
            </a:extLst>
          </p:cNvPr>
          <p:cNvSpPr txBox="1"/>
          <p:nvPr/>
        </p:nvSpPr>
        <p:spPr>
          <a:xfrm>
            <a:off x="293166" y="637794"/>
            <a:ext cx="7301240"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Steps 3 : Compute the critical value. Use the Chi – Squared table. { Not Z / T table }</a:t>
            </a:r>
          </a:p>
        </p:txBody>
      </p:sp>
      <p:sp>
        <p:nvSpPr>
          <p:cNvPr id="9" name="TextBox 8">
            <a:extLst>
              <a:ext uri="{FF2B5EF4-FFF2-40B4-BE49-F238E27FC236}">
                <a16:creationId xmlns:a16="http://schemas.microsoft.com/office/drawing/2014/main" id="{397BC159-8072-4649-BADF-B51C38E6F5BE}"/>
              </a:ext>
            </a:extLst>
          </p:cNvPr>
          <p:cNvSpPr txBox="1"/>
          <p:nvPr/>
        </p:nvSpPr>
        <p:spPr>
          <a:xfrm>
            <a:off x="3071267" y="3504037"/>
            <a:ext cx="5954070"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df = degree of freedom = (possible outcomes – 1) </a:t>
            </a:r>
          </a:p>
          <a:p>
            <a:pPr>
              <a:spcBef>
                <a:spcPts val="0"/>
              </a:spcBef>
              <a:spcAft>
                <a:spcPts val="0"/>
              </a:spcAft>
              <a:buClr>
                <a:schemeClr val="bg1"/>
              </a:buClr>
            </a:pPr>
            <a:r>
              <a:rPr lang="en-US" sz="1400" b="1" dirty="0">
                <a:solidFill>
                  <a:schemeClr val="bg2"/>
                </a:solidFill>
                <a:latin typeface="+mn-lt"/>
              </a:rPr>
              <a:t>df = 6 -1 = 5</a:t>
            </a:r>
          </a:p>
        </p:txBody>
      </p:sp>
    </p:spTree>
    <p:extLst>
      <p:ext uri="{BB962C8B-B14F-4D97-AF65-F5344CB8AC3E}">
        <p14:creationId xmlns:p14="http://schemas.microsoft.com/office/powerpoint/2010/main" val="4091201368"/>
      </p:ext>
    </p:extLst>
  </p:cSld>
  <p:clrMapOvr>
    <a:masterClrMapping/>
  </p:clrMapOvr>
  <p:transition spd="med">
    <p:wipe dir="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2A8C25-61DD-43B5-8272-E4A3EA0D0386}"/>
              </a:ext>
            </a:extLst>
          </p:cNvPr>
          <p:cNvSpPr>
            <a:spLocks noGrp="1"/>
          </p:cNvSpPr>
          <p:nvPr>
            <p:ph type="title"/>
          </p:nvPr>
        </p:nvSpPr>
        <p:spPr>
          <a:xfrm>
            <a:off x="0" y="0"/>
            <a:ext cx="8229600" cy="637794"/>
          </a:xfrm>
        </p:spPr>
        <p:txBody>
          <a:bodyPr/>
          <a:lstStyle/>
          <a:p>
            <a:r>
              <a:rPr lang="en-US" dirty="0"/>
              <a:t>Chi – Square Test - Example </a:t>
            </a:r>
          </a:p>
        </p:txBody>
      </p:sp>
      <p:sp>
        <p:nvSpPr>
          <p:cNvPr id="4" name="TextBox 3">
            <a:extLst>
              <a:ext uri="{FF2B5EF4-FFF2-40B4-BE49-F238E27FC236}">
                <a16:creationId xmlns:a16="http://schemas.microsoft.com/office/drawing/2014/main" id="{B1943546-9386-40CB-B00E-F3F46D5B7EFE}"/>
              </a:ext>
            </a:extLst>
          </p:cNvPr>
          <p:cNvSpPr txBox="1"/>
          <p:nvPr/>
        </p:nvSpPr>
        <p:spPr>
          <a:xfrm>
            <a:off x="160544" y="760837"/>
            <a:ext cx="508155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4 : compute the Chi – Squared test statistics </a:t>
            </a:r>
          </a:p>
        </p:txBody>
      </p:sp>
      <p:pic>
        <p:nvPicPr>
          <p:cNvPr id="6" name="Picture 5">
            <a:extLst>
              <a:ext uri="{FF2B5EF4-FFF2-40B4-BE49-F238E27FC236}">
                <a16:creationId xmlns:a16="http://schemas.microsoft.com/office/drawing/2014/main" id="{5BAD6E92-8391-4EFE-88D0-E2AEA07F1DDB}"/>
              </a:ext>
            </a:extLst>
          </p:cNvPr>
          <p:cNvPicPr>
            <a:picLocks noChangeAspect="1"/>
          </p:cNvPicPr>
          <p:nvPr/>
        </p:nvPicPr>
        <p:blipFill>
          <a:blip r:embed="rId2"/>
          <a:stretch>
            <a:fillRect/>
          </a:stretch>
        </p:blipFill>
        <p:spPr>
          <a:xfrm>
            <a:off x="513222" y="1306524"/>
            <a:ext cx="3133725" cy="790575"/>
          </a:xfrm>
          <a:prstGeom prst="rect">
            <a:avLst/>
          </a:prstGeom>
        </p:spPr>
      </p:pic>
      <p:sp>
        <p:nvSpPr>
          <p:cNvPr id="8" name="TextBox 7">
            <a:extLst>
              <a:ext uri="{FF2B5EF4-FFF2-40B4-BE49-F238E27FC236}">
                <a16:creationId xmlns:a16="http://schemas.microsoft.com/office/drawing/2014/main" id="{FD655E0E-B1AA-4565-85E1-48DB5A79FF8E}"/>
              </a:ext>
            </a:extLst>
          </p:cNvPr>
          <p:cNvSpPr txBox="1"/>
          <p:nvPr/>
        </p:nvSpPr>
        <p:spPr>
          <a:xfrm>
            <a:off x="635194" y="2248584"/>
            <a:ext cx="3427255" cy="646331"/>
          </a:xfrm>
          <a:prstGeom prst="rect">
            <a:avLst/>
          </a:prstGeom>
          <a:noFill/>
        </p:spPr>
        <p:txBody>
          <a:bodyPr wrap="square" rtlCol="0">
            <a:spAutoFit/>
          </a:bodyPr>
          <a:lstStyle/>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O = </a:t>
            </a:r>
            <a:r>
              <a:rPr lang="en-US" sz="1100" b="1" i="0" dirty="0">
                <a:solidFill>
                  <a:srgbClr val="333333"/>
                </a:solidFill>
                <a:effectLst/>
                <a:latin typeface="Verdana" panose="020B0604030504040204" pitchFamily="34" charset="0"/>
              </a:rPr>
              <a:t>Observed</a:t>
            </a:r>
            <a:r>
              <a:rPr lang="en-US" sz="1100" b="0" i="0" dirty="0">
                <a:solidFill>
                  <a:srgbClr val="333333"/>
                </a:solidFill>
                <a:effectLst/>
                <a:latin typeface="Verdana" panose="020B0604030504040204" pitchFamily="34" charset="0"/>
              </a:rPr>
              <a:t> (actual) value</a:t>
            </a: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E = </a:t>
            </a:r>
            <a:r>
              <a:rPr lang="en-US" sz="1100" b="1" i="0" dirty="0">
                <a:solidFill>
                  <a:srgbClr val="333333"/>
                </a:solidFill>
                <a:effectLst/>
                <a:latin typeface="Verdana" panose="020B0604030504040204" pitchFamily="34" charset="0"/>
              </a:rPr>
              <a:t>Expected</a:t>
            </a:r>
            <a:r>
              <a:rPr lang="en-US" sz="1100" b="0" i="0" dirty="0">
                <a:solidFill>
                  <a:srgbClr val="333333"/>
                </a:solidFill>
                <a:effectLst/>
                <a:latin typeface="Verdana" panose="020B0604030504040204" pitchFamily="34" charset="0"/>
              </a:rPr>
              <a:t> value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355B9CD5-0D5F-4914-8EFC-2ACC1BFA395E}"/>
                  </a:ext>
                </a:extLst>
              </p14:cNvPr>
              <p14:cNvContentPartPr/>
              <p14:nvPr/>
            </p14:nvContentPartPr>
            <p14:xfrm>
              <a:off x="4438800" y="795240"/>
              <a:ext cx="3410280" cy="1929240"/>
            </p14:xfrm>
          </p:contentPart>
        </mc:Choice>
        <mc:Fallback xmlns="">
          <p:pic>
            <p:nvPicPr>
              <p:cNvPr id="9" name="Ink 8">
                <a:extLst>
                  <a:ext uri="{FF2B5EF4-FFF2-40B4-BE49-F238E27FC236}">
                    <a16:creationId xmlns:a16="http://schemas.microsoft.com/office/drawing/2014/main" id="{355B9CD5-0D5F-4914-8EFC-2ACC1BFA395E}"/>
                  </a:ext>
                </a:extLst>
              </p:cNvPr>
              <p:cNvPicPr/>
              <p:nvPr/>
            </p:nvPicPr>
            <p:blipFill>
              <a:blip r:embed="rId4"/>
              <a:stretch>
                <a:fillRect/>
              </a:stretch>
            </p:blipFill>
            <p:spPr>
              <a:xfrm>
                <a:off x="4429440" y="785880"/>
                <a:ext cx="3429000" cy="1947960"/>
              </a:xfrm>
              <a:prstGeom prst="rect">
                <a:avLst/>
              </a:prstGeom>
            </p:spPr>
          </p:pic>
        </mc:Fallback>
      </mc:AlternateContent>
      <p:sp>
        <p:nvSpPr>
          <p:cNvPr id="10" name="TextBox 9">
            <a:extLst>
              <a:ext uri="{FF2B5EF4-FFF2-40B4-BE49-F238E27FC236}">
                <a16:creationId xmlns:a16="http://schemas.microsoft.com/office/drawing/2014/main" id="{3E2D1D32-A3A0-43EE-BEED-ADB0146C63E3}"/>
              </a:ext>
            </a:extLst>
          </p:cNvPr>
          <p:cNvSpPr txBox="1"/>
          <p:nvPr/>
        </p:nvSpPr>
        <p:spPr>
          <a:xfrm>
            <a:off x="4062449" y="2494226"/>
            <a:ext cx="2097536"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We get the answer &gt; </a:t>
            </a:r>
          </a:p>
        </p:txBody>
      </p:sp>
      <p:sp>
        <p:nvSpPr>
          <p:cNvPr id="11" name="TextBox 10">
            <a:extLst>
              <a:ext uri="{FF2B5EF4-FFF2-40B4-BE49-F238E27FC236}">
                <a16:creationId xmlns:a16="http://schemas.microsoft.com/office/drawing/2014/main" id="{3D8A0E40-0C54-4676-95DB-C59408CBB11E}"/>
              </a:ext>
            </a:extLst>
          </p:cNvPr>
          <p:cNvSpPr txBox="1"/>
          <p:nvPr/>
        </p:nvSpPr>
        <p:spPr>
          <a:xfrm>
            <a:off x="7077875" y="2494226"/>
            <a:ext cx="1347169"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Test statistic</a:t>
            </a:r>
          </a:p>
        </p:txBody>
      </p:sp>
    </p:spTree>
    <p:extLst>
      <p:ext uri="{BB962C8B-B14F-4D97-AF65-F5344CB8AC3E}">
        <p14:creationId xmlns:p14="http://schemas.microsoft.com/office/powerpoint/2010/main" val="906689852"/>
      </p:ext>
    </p:extLst>
  </p:cSld>
  <p:clrMapOvr>
    <a:masterClrMapping/>
  </p:clrMapOvr>
  <p:transition spd="med">
    <p:wipe dir="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941BF32-FA1F-4EB2-B3F9-409DBD4FF016}"/>
              </a:ext>
            </a:extLst>
          </p:cNvPr>
          <p:cNvSpPr>
            <a:spLocks noGrp="1"/>
          </p:cNvSpPr>
          <p:nvPr>
            <p:ph type="title"/>
          </p:nvPr>
        </p:nvSpPr>
        <p:spPr>
          <a:xfrm>
            <a:off x="0" y="0"/>
            <a:ext cx="8229600" cy="637794"/>
          </a:xfrm>
        </p:spPr>
        <p:txBody>
          <a:bodyPr/>
          <a:lstStyle/>
          <a:p>
            <a:r>
              <a:rPr lang="en-US" dirty="0"/>
              <a:t>Chi – Square Test - Example </a:t>
            </a:r>
          </a:p>
        </p:txBody>
      </p:sp>
      <p:sp>
        <p:nvSpPr>
          <p:cNvPr id="4" name="TextBox 3">
            <a:extLst>
              <a:ext uri="{FF2B5EF4-FFF2-40B4-BE49-F238E27FC236}">
                <a16:creationId xmlns:a16="http://schemas.microsoft.com/office/drawing/2014/main" id="{9F0396D1-FB13-4D7E-AF9D-0A6C4EB995D8}"/>
              </a:ext>
            </a:extLst>
          </p:cNvPr>
          <p:cNvSpPr txBox="1"/>
          <p:nvPr/>
        </p:nvSpPr>
        <p:spPr>
          <a:xfrm>
            <a:off x="167524" y="893460"/>
            <a:ext cx="457200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5 : Conclusion</a:t>
            </a:r>
          </a:p>
        </p:txBody>
      </p:sp>
      <p:sp>
        <p:nvSpPr>
          <p:cNvPr id="5" name="TextBox 4">
            <a:extLst>
              <a:ext uri="{FF2B5EF4-FFF2-40B4-BE49-F238E27FC236}">
                <a16:creationId xmlns:a16="http://schemas.microsoft.com/office/drawing/2014/main" id="{1B80B70E-C840-4DA4-AC04-17C6486B2E8E}"/>
              </a:ext>
            </a:extLst>
          </p:cNvPr>
          <p:cNvSpPr txBox="1"/>
          <p:nvPr/>
        </p:nvSpPr>
        <p:spPr>
          <a:xfrm>
            <a:off x="244305" y="1456903"/>
            <a:ext cx="38600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As 15.29 &gt; 15.086, the test statistic falls in the rejection region.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So, we can reject Ho</a:t>
            </a:r>
          </a:p>
        </p:txBody>
      </p:sp>
      <p:sp>
        <p:nvSpPr>
          <p:cNvPr id="6" name="TextBox 5">
            <a:extLst>
              <a:ext uri="{FF2B5EF4-FFF2-40B4-BE49-F238E27FC236}">
                <a16:creationId xmlns:a16="http://schemas.microsoft.com/office/drawing/2014/main" id="{B874C92A-15CB-49FA-9787-838F46AF2801}"/>
              </a:ext>
            </a:extLst>
          </p:cNvPr>
          <p:cNvSpPr txBox="1"/>
          <p:nvPr/>
        </p:nvSpPr>
        <p:spPr>
          <a:xfrm>
            <a:off x="5095511" y="1120790"/>
            <a:ext cx="2324391"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Die is fair      </a:t>
            </a:r>
            <a:r>
              <a:rPr lang="en-US" sz="1400" dirty="0">
                <a:solidFill>
                  <a:srgbClr val="FF0000"/>
                </a:solidFill>
                <a:latin typeface="+mn-lt"/>
              </a:rPr>
              <a:t>(Reject)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Die is unfair  </a:t>
            </a:r>
            <a:r>
              <a:rPr lang="en-US" sz="1400" dirty="0">
                <a:solidFill>
                  <a:schemeClr val="accent2"/>
                </a:solidFill>
                <a:latin typeface="+mn-lt"/>
              </a:rPr>
              <a:t>(Accept)</a:t>
            </a:r>
          </a:p>
        </p:txBody>
      </p:sp>
      <p:sp>
        <p:nvSpPr>
          <p:cNvPr id="7" name="Rectangle 6">
            <a:extLst>
              <a:ext uri="{FF2B5EF4-FFF2-40B4-BE49-F238E27FC236}">
                <a16:creationId xmlns:a16="http://schemas.microsoft.com/office/drawing/2014/main" id="{56493FED-5103-4E34-9550-123938860546}"/>
              </a:ext>
            </a:extLst>
          </p:cNvPr>
          <p:cNvSpPr/>
          <p:nvPr/>
        </p:nvSpPr>
        <p:spPr>
          <a:xfrm>
            <a:off x="4971612" y="1050989"/>
            <a:ext cx="2629774" cy="966275"/>
          </a:xfrm>
          <a:prstGeom prst="rect">
            <a:avLst/>
          </a:prstGeom>
          <a:noFill/>
          <a:ln w="12700" cmpd="sng">
            <a:solidFill>
              <a:schemeClr val="accent1"/>
            </a:solidFill>
            <a:extLst>
              <a:ext uri="{C807C97D-BFC1-408E-A445-0C87EB9F89A2}">
                <ask:lineSketchStyleProps xmlns:ask="http://schemas.microsoft.com/office/drawing/2018/sketchyshapes">
                  <ask:type>
                    <ask:lineSketchNon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714754344"/>
      </p:ext>
    </p:extLst>
  </p:cSld>
  <p:clrMapOvr>
    <a:masterClrMapping/>
  </p:clrMapOvr>
  <p:transition spd="med">
    <p:wipe dir="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B0E6-9A2A-4F38-BB7B-148345983562}"/>
              </a:ext>
            </a:extLst>
          </p:cNvPr>
          <p:cNvSpPr>
            <a:spLocks noGrp="1"/>
          </p:cNvSpPr>
          <p:nvPr>
            <p:ph type="title"/>
          </p:nvPr>
        </p:nvSpPr>
        <p:spPr>
          <a:xfrm>
            <a:off x="0" y="0"/>
            <a:ext cx="8229600" cy="637794"/>
          </a:xfrm>
        </p:spPr>
        <p:txBody>
          <a:bodyPr/>
          <a:lstStyle/>
          <a:p>
            <a:r>
              <a:rPr lang="en-US" dirty="0"/>
              <a:t>Chi – Squared Test – Another Example</a:t>
            </a:r>
          </a:p>
        </p:txBody>
      </p:sp>
      <p:pic>
        <p:nvPicPr>
          <p:cNvPr id="4" name="Picture 3">
            <a:extLst>
              <a:ext uri="{FF2B5EF4-FFF2-40B4-BE49-F238E27FC236}">
                <a16:creationId xmlns:a16="http://schemas.microsoft.com/office/drawing/2014/main" id="{406509F0-BDC3-42E5-9D8C-D6802B3F4643}"/>
              </a:ext>
            </a:extLst>
          </p:cNvPr>
          <p:cNvPicPr>
            <a:picLocks noChangeAspect="1"/>
          </p:cNvPicPr>
          <p:nvPr/>
        </p:nvPicPr>
        <p:blipFill>
          <a:blip r:embed="rId2"/>
          <a:stretch>
            <a:fillRect/>
          </a:stretch>
        </p:blipFill>
        <p:spPr>
          <a:xfrm>
            <a:off x="981112" y="637794"/>
            <a:ext cx="6162675" cy="942975"/>
          </a:xfrm>
          <a:prstGeom prst="rect">
            <a:avLst/>
          </a:prstGeom>
        </p:spPr>
      </p:pic>
    </p:spTree>
    <p:extLst>
      <p:ext uri="{BB962C8B-B14F-4D97-AF65-F5344CB8AC3E}">
        <p14:creationId xmlns:p14="http://schemas.microsoft.com/office/powerpoint/2010/main" val="3040443388"/>
      </p:ext>
    </p:extLst>
  </p:cSld>
  <p:clrMapOvr>
    <a:masterClrMapping/>
  </p:clrMapOvr>
  <p:transition spd="med">
    <p:wipe dir="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7249"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5611"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ANOVA</a:t>
            </a:r>
            <a:br>
              <a:rPr lang="en-US" sz="4800" dirty="0">
                <a:solidFill>
                  <a:schemeClr val="tx2"/>
                </a:solidFill>
              </a:rPr>
            </a:br>
            <a:r>
              <a:rPr lang="en-US" sz="2400" b="1" dirty="0">
                <a:solidFill>
                  <a:schemeClr val="tx2"/>
                </a:solidFill>
              </a:rPr>
              <a:t>Analysis of Variance</a:t>
            </a:r>
            <a:br>
              <a:rPr lang="en-US" dirty="0"/>
            </a:br>
            <a:br>
              <a:rPr lang="en-US" dirty="0"/>
            </a:br>
            <a:r>
              <a:rPr lang="en-US" dirty="0"/>
              <a:t> </a:t>
            </a:r>
          </a:p>
        </p:txBody>
      </p:sp>
    </p:spTree>
    <p:extLst>
      <p:ext uri="{BB962C8B-B14F-4D97-AF65-F5344CB8AC3E}">
        <p14:creationId xmlns:p14="http://schemas.microsoft.com/office/powerpoint/2010/main" val="3454690054"/>
      </p:ext>
    </p:extLst>
  </p:cSld>
  <p:clrMapOvr>
    <a:masterClrMapping/>
  </p:clrMapOvr>
  <p:transition spd="med">
    <p:wipe dir="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66E8-D237-4D26-8C70-0F86D223B760}"/>
              </a:ext>
            </a:extLst>
          </p:cNvPr>
          <p:cNvSpPr>
            <a:spLocks noGrp="1"/>
          </p:cNvSpPr>
          <p:nvPr>
            <p:ph type="title"/>
          </p:nvPr>
        </p:nvSpPr>
        <p:spPr>
          <a:xfrm>
            <a:off x="0" y="0"/>
            <a:ext cx="8229600" cy="637794"/>
          </a:xfrm>
        </p:spPr>
        <p:txBody>
          <a:bodyPr/>
          <a:lstStyle/>
          <a:p>
            <a:r>
              <a:rPr lang="en-US" dirty="0"/>
              <a:t>ANOVA test – Analysis of variance test</a:t>
            </a:r>
          </a:p>
        </p:txBody>
      </p:sp>
      <p:sp>
        <p:nvSpPr>
          <p:cNvPr id="3" name="TextBox 2">
            <a:extLst>
              <a:ext uri="{FF2B5EF4-FFF2-40B4-BE49-F238E27FC236}">
                <a16:creationId xmlns:a16="http://schemas.microsoft.com/office/drawing/2014/main" id="{43E97DC9-A922-45D3-BD35-CAAB1955C1EB}"/>
              </a:ext>
            </a:extLst>
          </p:cNvPr>
          <p:cNvSpPr txBox="1"/>
          <p:nvPr/>
        </p:nvSpPr>
        <p:spPr>
          <a:xfrm>
            <a:off x="125642" y="637794"/>
            <a:ext cx="5681845"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
            </a:pPr>
            <a:r>
              <a:rPr lang="en-US" sz="1400" dirty="0">
                <a:solidFill>
                  <a:schemeClr val="bg2"/>
                </a:solidFill>
                <a:latin typeface="+mn-lt"/>
              </a:rPr>
              <a:t>How do we compare means of many population groups? </a:t>
            </a:r>
          </a:p>
        </p:txBody>
      </p:sp>
      <p:sp>
        <p:nvSpPr>
          <p:cNvPr id="4" name="TextBox 3">
            <a:extLst>
              <a:ext uri="{FF2B5EF4-FFF2-40B4-BE49-F238E27FC236}">
                <a16:creationId xmlns:a16="http://schemas.microsoft.com/office/drawing/2014/main" id="{9D10767D-9279-494C-B706-3FAA9209CEBB}"/>
              </a:ext>
            </a:extLst>
          </p:cNvPr>
          <p:cNvSpPr txBox="1"/>
          <p:nvPr/>
        </p:nvSpPr>
        <p:spPr>
          <a:xfrm>
            <a:off x="202424" y="1200586"/>
            <a:ext cx="8278461"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Concept :   </a:t>
            </a:r>
            <a:r>
              <a:rPr lang="en-US" sz="1400" dirty="0">
                <a:solidFill>
                  <a:schemeClr val="bg2"/>
                </a:solidFill>
                <a:latin typeface="+mn-lt"/>
              </a:rPr>
              <a:t>This is a kind of Hypothesis Testing.</a:t>
            </a:r>
          </a:p>
          <a:p>
            <a:pPr>
              <a:spcBef>
                <a:spcPts val="0"/>
              </a:spcBef>
              <a:spcAft>
                <a:spcPts val="0"/>
              </a:spcAft>
              <a:buClr>
                <a:schemeClr val="bg1"/>
              </a:buClr>
            </a:pPr>
            <a:r>
              <a:rPr lang="en-US" sz="1400" dirty="0">
                <a:solidFill>
                  <a:schemeClr val="bg2"/>
                </a:solidFill>
                <a:latin typeface="+mn-lt"/>
              </a:rPr>
              <a:t>	 We can compare population means of 2 or more groups</a:t>
            </a:r>
          </a:p>
        </p:txBody>
      </p:sp>
      <p:sp>
        <p:nvSpPr>
          <p:cNvPr id="5" name="TextBox 4">
            <a:extLst>
              <a:ext uri="{FF2B5EF4-FFF2-40B4-BE49-F238E27FC236}">
                <a16:creationId xmlns:a16="http://schemas.microsoft.com/office/drawing/2014/main" id="{1276F743-A935-427F-96B0-700891FF53E8}"/>
              </a:ext>
            </a:extLst>
          </p:cNvPr>
          <p:cNvSpPr txBox="1"/>
          <p:nvPr/>
        </p:nvSpPr>
        <p:spPr>
          <a:xfrm>
            <a:off x="202424" y="2010284"/>
            <a:ext cx="5542242"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Assume </a:t>
            </a:r>
            <a:r>
              <a:rPr lang="en-US" sz="1400" dirty="0">
                <a:solidFill>
                  <a:schemeClr val="bg2"/>
                </a:solidFill>
                <a:latin typeface="+mn-lt"/>
              </a:rPr>
              <a:t>	Ho :  </a:t>
            </a:r>
            <a:r>
              <a:rPr lang="el-GR" sz="1400" dirty="0">
                <a:solidFill>
                  <a:schemeClr val="bg2"/>
                </a:solidFill>
                <a:latin typeface="+mn-lt"/>
              </a:rPr>
              <a:t>μ</a:t>
            </a:r>
            <a:r>
              <a:rPr lang="en-US" sz="1400" dirty="0">
                <a:solidFill>
                  <a:schemeClr val="bg2"/>
                </a:solidFill>
                <a:latin typeface="+mn-lt"/>
              </a:rPr>
              <a:t>1 = </a:t>
            </a:r>
            <a:r>
              <a:rPr lang="el-GR" sz="1400" dirty="0">
                <a:solidFill>
                  <a:schemeClr val="bg2"/>
                </a:solidFill>
                <a:latin typeface="+mn-lt"/>
              </a:rPr>
              <a:t>μ</a:t>
            </a:r>
            <a:r>
              <a:rPr lang="en-US" sz="1400" dirty="0">
                <a:solidFill>
                  <a:schemeClr val="bg2"/>
                </a:solidFill>
                <a:latin typeface="+mn-lt"/>
              </a:rPr>
              <a:t>2 = </a:t>
            </a:r>
            <a:r>
              <a:rPr lang="el-GR" sz="1400" dirty="0">
                <a:solidFill>
                  <a:schemeClr val="bg2"/>
                </a:solidFill>
                <a:latin typeface="+mn-lt"/>
              </a:rPr>
              <a:t>μ</a:t>
            </a:r>
            <a:r>
              <a:rPr lang="en-US" sz="1400" dirty="0">
                <a:solidFill>
                  <a:schemeClr val="bg2"/>
                </a:solidFill>
                <a:latin typeface="+mn-lt"/>
              </a:rPr>
              <a:t>3 = ……= </a:t>
            </a:r>
            <a:r>
              <a:rPr lang="el-GR" sz="1400" dirty="0">
                <a:solidFill>
                  <a:schemeClr val="bg2"/>
                </a:solidFill>
                <a:latin typeface="+mn-lt"/>
              </a:rPr>
              <a:t>μ</a:t>
            </a:r>
            <a:r>
              <a:rPr lang="en-US" sz="1400" dirty="0">
                <a:solidFill>
                  <a:schemeClr val="bg2"/>
                </a:solidFill>
                <a:latin typeface="+mn-lt"/>
              </a:rPr>
              <a:t>k	“k” is population</a:t>
            </a:r>
          </a:p>
          <a:p>
            <a:pPr>
              <a:spcBef>
                <a:spcPts val="0"/>
              </a:spcBef>
              <a:spcAft>
                <a:spcPts val="0"/>
              </a:spcAft>
              <a:buClr>
                <a:schemeClr val="bg1"/>
              </a:buClr>
            </a:pPr>
            <a:r>
              <a:rPr lang="en-US" sz="1400" dirty="0">
                <a:solidFill>
                  <a:schemeClr val="bg2"/>
                </a:solidFill>
                <a:latin typeface="+mn-lt"/>
              </a:rPr>
              <a:t>	Ha : At least one mean differs from the other</a:t>
            </a:r>
          </a:p>
        </p:txBody>
      </p:sp>
      <p:sp>
        <p:nvSpPr>
          <p:cNvPr id="6" name="TextBox 5">
            <a:extLst>
              <a:ext uri="{FF2B5EF4-FFF2-40B4-BE49-F238E27FC236}">
                <a16:creationId xmlns:a16="http://schemas.microsoft.com/office/drawing/2014/main" id="{F348DBAF-FD83-444B-B780-3A46D4BA18C0}"/>
              </a:ext>
            </a:extLst>
          </p:cNvPr>
          <p:cNvSpPr txBox="1"/>
          <p:nvPr/>
        </p:nvSpPr>
        <p:spPr>
          <a:xfrm>
            <a:off x="202424" y="3162009"/>
            <a:ext cx="2533796" cy="95410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Objective of ANOVA is to </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Reject Ho</a:t>
            </a: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Fail to Reject Ho</a:t>
            </a:r>
          </a:p>
        </p:txBody>
      </p:sp>
      <p:sp>
        <p:nvSpPr>
          <p:cNvPr id="7" name="TextBox 6">
            <a:extLst>
              <a:ext uri="{FF2B5EF4-FFF2-40B4-BE49-F238E27FC236}">
                <a16:creationId xmlns:a16="http://schemas.microsoft.com/office/drawing/2014/main" id="{ACD78F9F-3655-4682-8404-59F42DBECB28}"/>
              </a:ext>
            </a:extLst>
          </p:cNvPr>
          <p:cNvSpPr txBox="1"/>
          <p:nvPr/>
        </p:nvSpPr>
        <p:spPr>
          <a:xfrm>
            <a:off x="4572000" y="2988807"/>
            <a:ext cx="4188092"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There are other techniques like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r>
              <a:rPr lang="en-US" sz="1400" dirty="0">
                <a:solidFill>
                  <a:schemeClr val="bg2"/>
                </a:solidFill>
                <a:latin typeface="+mn-lt"/>
              </a:rPr>
              <a:t>Independent Sample : t - test </a:t>
            </a:r>
          </a:p>
          <a:p>
            <a:pPr marL="285750" indent="-285750">
              <a:spcBef>
                <a:spcPts val="0"/>
              </a:spcBef>
              <a:spcAft>
                <a:spcPts val="0"/>
              </a:spcAft>
              <a:buClr>
                <a:schemeClr val="bg1"/>
              </a:buClr>
              <a:buFont typeface="Wingdings" panose="05000000000000000000" pitchFamily="2" charset="2"/>
              <a:buChar char="ü"/>
            </a:pPr>
            <a:r>
              <a:rPr lang="en-US" sz="1400" dirty="0">
                <a:solidFill>
                  <a:schemeClr val="bg2"/>
                </a:solidFill>
                <a:latin typeface="+mn-lt"/>
              </a:rPr>
              <a:t>Dependent Samples : t – test</a:t>
            </a:r>
          </a:p>
          <a:p>
            <a:pPr marL="285750" indent="-285750">
              <a:spcBef>
                <a:spcPts val="0"/>
              </a:spcBef>
              <a:spcAft>
                <a:spcPts val="0"/>
              </a:spcAft>
              <a:buClr>
                <a:schemeClr val="bg1"/>
              </a:buClr>
              <a:buFont typeface="Wingdings" panose="05000000000000000000" pitchFamily="2" charset="2"/>
              <a:buChar char="ü"/>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Note : Both can compare just two population parameters. Hence ANOVA is more common</a:t>
            </a:r>
          </a:p>
        </p:txBody>
      </p:sp>
      <p:sp>
        <p:nvSpPr>
          <p:cNvPr id="8" name="Rectangle 7">
            <a:extLst>
              <a:ext uri="{FF2B5EF4-FFF2-40B4-BE49-F238E27FC236}">
                <a16:creationId xmlns:a16="http://schemas.microsoft.com/office/drawing/2014/main" id="{56446D54-BCC2-4B06-A9B0-6049DAF9A7E4}"/>
              </a:ext>
            </a:extLst>
          </p:cNvPr>
          <p:cNvSpPr/>
          <p:nvPr/>
        </p:nvSpPr>
        <p:spPr>
          <a:xfrm>
            <a:off x="125642" y="3162009"/>
            <a:ext cx="2771121" cy="1151725"/>
          </a:xfrm>
          <a:prstGeom prst="rect">
            <a:avLst/>
          </a:prstGeom>
          <a:noFill/>
          <a:ln w="19050" cmpd="sng">
            <a:solidFill>
              <a:schemeClr val="tx1"/>
            </a:solidFill>
            <a:prstDash val="dash"/>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9" name="Rectangle 8">
            <a:extLst>
              <a:ext uri="{FF2B5EF4-FFF2-40B4-BE49-F238E27FC236}">
                <a16:creationId xmlns:a16="http://schemas.microsoft.com/office/drawing/2014/main" id="{FAB1B9EE-A4DE-4E07-9FDF-6D70164D42A5}"/>
              </a:ext>
            </a:extLst>
          </p:cNvPr>
          <p:cNvSpPr/>
          <p:nvPr/>
        </p:nvSpPr>
        <p:spPr>
          <a:xfrm>
            <a:off x="4473113" y="2995741"/>
            <a:ext cx="4007772" cy="1815882"/>
          </a:xfrm>
          <a:prstGeom prst="rect">
            <a:avLst/>
          </a:prstGeom>
          <a:noFill/>
          <a:ln w="19050" cmpd="sng">
            <a:solidFill>
              <a:schemeClr val="tx1"/>
            </a:solidFill>
            <a:prstDash val="dash"/>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Rectangle 9">
            <a:extLst>
              <a:ext uri="{FF2B5EF4-FFF2-40B4-BE49-F238E27FC236}">
                <a16:creationId xmlns:a16="http://schemas.microsoft.com/office/drawing/2014/main" id="{64DEDDFF-F393-448B-87ED-CE1E68B9EC4A}"/>
              </a:ext>
            </a:extLst>
          </p:cNvPr>
          <p:cNvSpPr/>
          <p:nvPr/>
        </p:nvSpPr>
        <p:spPr>
          <a:xfrm>
            <a:off x="202424" y="2010284"/>
            <a:ext cx="5605063" cy="561466"/>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1648293464"/>
      </p:ext>
    </p:extLst>
  </p:cSld>
  <p:clrMapOvr>
    <a:masterClrMapping/>
  </p:clrMapOvr>
  <p:transition spd="med">
    <p:wipe dir="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AE2F-1AA9-4EC5-8DC1-8236D7439DCE}"/>
              </a:ext>
            </a:extLst>
          </p:cNvPr>
          <p:cNvSpPr>
            <a:spLocks noGrp="1"/>
          </p:cNvSpPr>
          <p:nvPr>
            <p:ph type="title"/>
          </p:nvPr>
        </p:nvSpPr>
        <p:spPr>
          <a:xfrm>
            <a:off x="0" y="0"/>
            <a:ext cx="8229600" cy="637794"/>
          </a:xfrm>
        </p:spPr>
        <p:txBody>
          <a:bodyPr/>
          <a:lstStyle/>
          <a:p>
            <a:r>
              <a:rPr lang="en-US" dirty="0"/>
              <a:t>Types of ANOVA</a:t>
            </a:r>
          </a:p>
        </p:txBody>
      </p:sp>
      <p:sp>
        <p:nvSpPr>
          <p:cNvPr id="3" name="Rectangle 2">
            <a:extLst>
              <a:ext uri="{FF2B5EF4-FFF2-40B4-BE49-F238E27FC236}">
                <a16:creationId xmlns:a16="http://schemas.microsoft.com/office/drawing/2014/main" id="{C1C0A60B-2589-4BF0-9AF4-E1D1ED4A2B1F}"/>
              </a:ext>
            </a:extLst>
          </p:cNvPr>
          <p:cNvSpPr/>
          <p:nvPr/>
        </p:nvSpPr>
        <p:spPr>
          <a:xfrm>
            <a:off x="2819982" y="481630"/>
            <a:ext cx="3224831" cy="94232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ANOVA</a:t>
            </a:r>
          </a:p>
        </p:txBody>
      </p:sp>
      <p:sp>
        <p:nvSpPr>
          <p:cNvPr id="4" name="Rectangle 3">
            <a:extLst>
              <a:ext uri="{FF2B5EF4-FFF2-40B4-BE49-F238E27FC236}">
                <a16:creationId xmlns:a16="http://schemas.microsoft.com/office/drawing/2014/main" id="{798282BB-904B-4D09-9CF8-C1CF0860CDAC}"/>
              </a:ext>
            </a:extLst>
          </p:cNvPr>
          <p:cNvSpPr/>
          <p:nvPr/>
        </p:nvSpPr>
        <p:spPr>
          <a:xfrm>
            <a:off x="889969" y="1922159"/>
            <a:ext cx="3224831" cy="94232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One Way ANOVA</a:t>
            </a:r>
          </a:p>
        </p:txBody>
      </p:sp>
      <p:sp>
        <p:nvSpPr>
          <p:cNvPr id="6" name="Rectangle 5">
            <a:extLst>
              <a:ext uri="{FF2B5EF4-FFF2-40B4-BE49-F238E27FC236}">
                <a16:creationId xmlns:a16="http://schemas.microsoft.com/office/drawing/2014/main" id="{A182C0A3-8070-4DA7-BCBA-94B0D2EF1081}"/>
              </a:ext>
            </a:extLst>
          </p:cNvPr>
          <p:cNvSpPr/>
          <p:nvPr/>
        </p:nvSpPr>
        <p:spPr>
          <a:xfrm>
            <a:off x="5081550" y="1922159"/>
            <a:ext cx="3224831" cy="94232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Two way ANOVA</a:t>
            </a:r>
          </a:p>
        </p:txBody>
      </p:sp>
      <p:cxnSp>
        <p:nvCxnSpPr>
          <p:cNvPr id="8" name="Straight Arrow Connector 7">
            <a:extLst>
              <a:ext uri="{FF2B5EF4-FFF2-40B4-BE49-F238E27FC236}">
                <a16:creationId xmlns:a16="http://schemas.microsoft.com/office/drawing/2014/main" id="{19C99BEB-3D42-4295-BCFF-837969C462F5}"/>
              </a:ext>
            </a:extLst>
          </p:cNvPr>
          <p:cNvCxnSpPr>
            <a:stCxn id="3" idx="2"/>
            <a:endCxn id="4" idx="0"/>
          </p:cNvCxnSpPr>
          <p:nvPr/>
        </p:nvCxnSpPr>
        <p:spPr>
          <a:xfrm flipH="1">
            <a:off x="2502385" y="1423951"/>
            <a:ext cx="1930013" cy="498208"/>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CA4618C-74AF-4EC9-814A-406EDE5A667E}"/>
              </a:ext>
            </a:extLst>
          </p:cNvPr>
          <p:cNvCxnSpPr>
            <a:stCxn id="3" idx="2"/>
            <a:endCxn id="6" idx="0"/>
          </p:cNvCxnSpPr>
          <p:nvPr/>
        </p:nvCxnSpPr>
        <p:spPr>
          <a:xfrm>
            <a:off x="4432398" y="1423951"/>
            <a:ext cx="2261568" cy="498208"/>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46705F4-C4EF-46D9-B738-8C97313D5D63}"/>
              </a:ext>
            </a:extLst>
          </p:cNvPr>
          <p:cNvSpPr txBox="1"/>
          <p:nvPr/>
        </p:nvSpPr>
        <p:spPr>
          <a:xfrm>
            <a:off x="889968" y="3205292"/>
            <a:ext cx="3053817" cy="73866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One Independent variable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Only one ‘p’ value is obtained</a:t>
            </a:r>
          </a:p>
        </p:txBody>
      </p:sp>
      <p:sp>
        <p:nvSpPr>
          <p:cNvPr id="16" name="TextBox 15">
            <a:extLst>
              <a:ext uri="{FF2B5EF4-FFF2-40B4-BE49-F238E27FC236}">
                <a16:creationId xmlns:a16="http://schemas.microsoft.com/office/drawing/2014/main" id="{7B545D8C-0E6D-4157-B7EF-EE2647D5E863}"/>
              </a:ext>
            </a:extLst>
          </p:cNvPr>
          <p:cNvSpPr txBox="1"/>
          <p:nvPr/>
        </p:nvSpPr>
        <p:spPr>
          <a:xfrm>
            <a:off x="5252564" y="3205292"/>
            <a:ext cx="3053817" cy="954107"/>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Two Independent variable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Three different ‘p’ value is obtained</a:t>
            </a:r>
          </a:p>
        </p:txBody>
      </p:sp>
    </p:spTree>
    <p:extLst>
      <p:ext uri="{BB962C8B-B14F-4D97-AF65-F5344CB8AC3E}">
        <p14:creationId xmlns:p14="http://schemas.microsoft.com/office/powerpoint/2010/main" val="3451292733"/>
      </p:ext>
    </p:extLst>
  </p:cSld>
  <p:clrMapOvr>
    <a:masterClrMapping/>
  </p:clrMapOvr>
  <p:transition spd="med">
    <p:wipe dir="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2B0E5-ACE8-465B-8CB9-7BDE8265FDF7}"/>
              </a:ext>
            </a:extLst>
          </p:cNvPr>
          <p:cNvSpPr>
            <a:spLocks noGrp="1"/>
          </p:cNvSpPr>
          <p:nvPr>
            <p:ph type="title"/>
          </p:nvPr>
        </p:nvSpPr>
        <p:spPr>
          <a:xfrm>
            <a:off x="0" y="0"/>
            <a:ext cx="8229600" cy="637794"/>
          </a:xfrm>
        </p:spPr>
        <p:txBody>
          <a:bodyPr/>
          <a:lstStyle/>
          <a:p>
            <a:r>
              <a:rPr lang="en-US" dirty="0"/>
              <a:t>ANOVA - EX</a:t>
            </a:r>
          </a:p>
        </p:txBody>
      </p:sp>
      <p:pic>
        <p:nvPicPr>
          <p:cNvPr id="4" name="Picture 3">
            <a:extLst>
              <a:ext uri="{FF2B5EF4-FFF2-40B4-BE49-F238E27FC236}">
                <a16:creationId xmlns:a16="http://schemas.microsoft.com/office/drawing/2014/main" id="{CA4B2CC5-CF84-4450-904D-004440C099AC}"/>
              </a:ext>
            </a:extLst>
          </p:cNvPr>
          <p:cNvPicPr>
            <a:picLocks noChangeAspect="1"/>
          </p:cNvPicPr>
          <p:nvPr/>
        </p:nvPicPr>
        <p:blipFill>
          <a:blip r:embed="rId2"/>
          <a:stretch>
            <a:fillRect/>
          </a:stretch>
        </p:blipFill>
        <p:spPr>
          <a:xfrm>
            <a:off x="1542614" y="485931"/>
            <a:ext cx="4648781" cy="2601104"/>
          </a:xfrm>
          <a:prstGeom prst="rect">
            <a:avLst/>
          </a:prstGeom>
        </p:spPr>
      </p:pic>
      <p:sp>
        <p:nvSpPr>
          <p:cNvPr id="5" name="TextBox 4">
            <a:extLst>
              <a:ext uri="{FF2B5EF4-FFF2-40B4-BE49-F238E27FC236}">
                <a16:creationId xmlns:a16="http://schemas.microsoft.com/office/drawing/2014/main" id="{0031D819-0DA3-4C6E-BF56-02360900822A}"/>
              </a:ext>
            </a:extLst>
          </p:cNvPr>
          <p:cNvSpPr txBox="1"/>
          <p:nvPr/>
        </p:nvSpPr>
        <p:spPr>
          <a:xfrm>
            <a:off x="467671" y="3462155"/>
            <a:ext cx="5479420" cy="523220"/>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We want to measure “Level of Stress” during layoffs.</a:t>
            </a: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We have some observations as above</a:t>
            </a:r>
          </a:p>
        </p:txBody>
      </p:sp>
    </p:spTree>
    <p:extLst>
      <p:ext uri="{BB962C8B-B14F-4D97-AF65-F5344CB8AC3E}">
        <p14:creationId xmlns:p14="http://schemas.microsoft.com/office/powerpoint/2010/main" val="3094124288"/>
      </p:ext>
    </p:extLst>
  </p:cSld>
  <p:clrMapOvr>
    <a:masterClrMapping/>
  </p:clrMapOvr>
  <p:transition spd="med">
    <p:wipe dir="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86E4-F4FF-45AB-B3E4-2BEBC975018F}"/>
              </a:ext>
            </a:extLst>
          </p:cNvPr>
          <p:cNvSpPr>
            <a:spLocks noGrp="1"/>
          </p:cNvSpPr>
          <p:nvPr>
            <p:ph type="title"/>
          </p:nvPr>
        </p:nvSpPr>
        <p:spPr>
          <a:xfrm>
            <a:off x="0" y="0"/>
            <a:ext cx="8229600" cy="637794"/>
          </a:xfrm>
        </p:spPr>
        <p:txBody>
          <a:bodyPr/>
          <a:lstStyle/>
          <a:p>
            <a:r>
              <a:rPr lang="en-US" dirty="0"/>
              <a:t>ANOVA - Steps</a:t>
            </a:r>
          </a:p>
        </p:txBody>
      </p:sp>
      <p:pic>
        <p:nvPicPr>
          <p:cNvPr id="8" name="Picture 7">
            <a:extLst>
              <a:ext uri="{FF2B5EF4-FFF2-40B4-BE49-F238E27FC236}">
                <a16:creationId xmlns:a16="http://schemas.microsoft.com/office/drawing/2014/main" id="{5CFAF5AB-2113-4ABC-A938-F98C9F1E5F17}"/>
              </a:ext>
            </a:extLst>
          </p:cNvPr>
          <p:cNvPicPr>
            <a:picLocks noChangeAspect="1"/>
          </p:cNvPicPr>
          <p:nvPr/>
        </p:nvPicPr>
        <p:blipFill>
          <a:blip r:embed="rId2"/>
          <a:stretch>
            <a:fillRect/>
          </a:stretch>
        </p:blipFill>
        <p:spPr>
          <a:xfrm>
            <a:off x="2554736" y="267359"/>
            <a:ext cx="4516158" cy="2061550"/>
          </a:xfrm>
          <a:prstGeom prst="rect">
            <a:avLst/>
          </a:prstGeom>
        </p:spPr>
      </p:pic>
      <p:sp>
        <p:nvSpPr>
          <p:cNvPr id="9" name="TextBox 8">
            <a:extLst>
              <a:ext uri="{FF2B5EF4-FFF2-40B4-BE49-F238E27FC236}">
                <a16:creationId xmlns:a16="http://schemas.microsoft.com/office/drawing/2014/main" id="{4161EC3C-26BA-47C5-82B7-B89F6CC7BBB0}"/>
              </a:ext>
            </a:extLst>
          </p:cNvPr>
          <p:cNvSpPr txBox="1"/>
          <p:nvPr/>
        </p:nvSpPr>
        <p:spPr>
          <a:xfrm>
            <a:off x="0" y="928802"/>
            <a:ext cx="2401173"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1) Find the variance within groups </a:t>
            </a:r>
            <a:r>
              <a:rPr lang="en-US" sz="1400" dirty="0" err="1">
                <a:solidFill>
                  <a:schemeClr val="bg2"/>
                </a:solidFill>
                <a:latin typeface="+mn-lt"/>
              </a:rPr>
              <a:t>i.e</a:t>
            </a:r>
            <a:r>
              <a:rPr lang="en-US" sz="1400" dirty="0">
                <a:solidFill>
                  <a:schemeClr val="bg2"/>
                </a:solidFill>
                <a:latin typeface="+mn-lt"/>
              </a:rPr>
              <a:t> sum of squared within groups </a:t>
            </a:r>
            <a:r>
              <a:rPr lang="en-US" sz="1400" b="1" dirty="0">
                <a:solidFill>
                  <a:schemeClr val="bg2"/>
                </a:solidFill>
                <a:latin typeface="+mn-lt"/>
              </a:rPr>
              <a:t>(called SSW)</a:t>
            </a:r>
          </a:p>
        </p:txBody>
      </p:sp>
      <p:pic>
        <p:nvPicPr>
          <p:cNvPr id="11" name="Picture 10">
            <a:extLst>
              <a:ext uri="{FF2B5EF4-FFF2-40B4-BE49-F238E27FC236}">
                <a16:creationId xmlns:a16="http://schemas.microsoft.com/office/drawing/2014/main" id="{66C702E3-3D7D-4C91-885A-AAEE8DE16913}"/>
              </a:ext>
            </a:extLst>
          </p:cNvPr>
          <p:cNvPicPr>
            <a:picLocks noChangeAspect="1"/>
          </p:cNvPicPr>
          <p:nvPr/>
        </p:nvPicPr>
        <p:blipFill>
          <a:blip r:embed="rId3"/>
          <a:stretch>
            <a:fillRect/>
          </a:stretch>
        </p:blipFill>
        <p:spPr>
          <a:xfrm>
            <a:off x="2554736" y="2470606"/>
            <a:ext cx="4460317" cy="2347138"/>
          </a:xfrm>
          <a:prstGeom prst="rect">
            <a:avLst/>
          </a:prstGeom>
        </p:spPr>
      </p:pic>
      <p:sp>
        <p:nvSpPr>
          <p:cNvPr id="12" name="TextBox 11">
            <a:extLst>
              <a:ext uri="{FF2B5EF4-FFF2-40B4-BE49-F238E27FC236}">
                <a16:creationId xmlns:a16="http://schemas.microsoft.com/office/drawing/2014/main" id="{1AAE102A-29C4-4A6D-ACAD-8CD6AF2C317C}"/>
              </a:ext>
            </a:extLst>
          </p:cNvPr>
          <p:cNvSpPr txBox="1"/>
          <p:nvPr/>
        </p:nvSpPr>
        <p:spPr>
          <a:xfrm>
            <a:off x="0" y="2571750"/>
            <a:ext cx="2401173"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2) Find the variance between groups </a:t>
            </a:r>
            <a:r>
              <a:rPr lang="en-US" sz="1400" dirty="0" err="1">
                <a:solidFill>
                  <a:schemeClr val="bg2"/>
                </a:solidFill>
                <a:latin typeface="+mn-lt"/>
              </a:rPr>
              <a:t>i.e</a:t>
            </a:r>
            <a:r>
              <a:rPr lang="en-US" sz="1400" dirty="0">
                <a:solidFill>
                  <a:schemeClr val="bg2"/>
                </a:solidFill>
                <a:latin typeface="+mn-lt"/>
              </a:rPr>
              <a:t> sum of squared between groups</a:t>
            </a:r>
            <a:r>
              <a:rPr lang="en-US" sz="1400" b="1" dirty="0">
                <a:solidFill>
                  <a:schemeClr val="bg2"/>
                </a:solidFill>
                <a:latin typeface="+mn-lt"/>
              </a:rPr>
              <a:t> (called SSB)</a:t>
            </a:r>
          </a:p>
        </p:txBody>
      </p:sp>
    </p:spTree>
    <p:extLst>
      <p:ext uri="{BB962C8B-B14F-4D97-AF65-F5344CB8AC3E}">
        <p14:creationId xmlns:p14="http://schemas.microsoft.com/office/powerpoint/2010/main" val="152367105"/>
      </p:ext>
    </p:extLst>
  </p:cSld>
  <p:clrMapOvr>
    <a:masterClrMapping/>
  </p:clrMapOvr>
  <p:transition spd="med">
    <p:wipe dir="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BCC4-0E46-4B2A-8AE6-75AE4E380649}"/>
              </a:ext>
            </a:extLst>
          </p:cNvPr>
          <p:cNvSpPr>
            <a:spLocks noGrp="1"/>
          </p:cNvSpPr>
          <p:nvPr>
            <p:ph type="title"/>
          </p:nvPr>
        </p:nvSpPr>
        <p:spPr>
          <a:xfrm>
            <a:off x="0" y="0"/>
            <a:ext cx="8229600" cy="637794"/>
          </a:xfrm>
        </p:spPr>
        <p:txBody>
          <a:bodyPr/>
          <a:lstStyle/>
          <a:p>
            <a:r>
              <a:rPr lang="en-US" dirty="0"/>
              <a:t>ANOVA - Steps</a:t>
            </a:r>
          </a:p>
        </p:txBody>
      </p:sp>
      <p:pic>
        <p:nvPicPr>
          <p:cNvPr id="4" name="Picture 3">
            <a:extLst>
              <a:ext uri="{FF2B5EF4-FFF2-40B4-BE49-F238E27FC236}">
                <a16:creationId xmlns:a16="http://schemas.microsoft.com/office/drawing/2014/main" id="{EA2645B4-F541-4FA9-A2B3-BF6B538235BF}"/>
              </a:ext>
            </a:extLst>
          </p:cNvPr>
          <p:cNvPicPr>
            <a:picLocks noChangeAspect="1"/>
          </p:cNvPicPr>
          <p:nvPr/>
        </p:nvPicPr>
        <p:blipFill>
          <a:blip r:embed="rId2"/>
          <a:stretch>
            <a:fillRect/>
          </a:stretch>
        </p:blipFill>
        <p:spPr>
          <a:xfrm>
            <a:off x="1236681" y="2159792"/>
            <a:ext cx="4164762" cy="2703133"/>
          </a:xfrm>
          <a:prstGeom prst="rect">
            <a:avLst/>
          </a:prstGeom>
        </p:spPr>
      </p:pic>
      <p:pic>
        <p:nvPicPr>
          <p:cNvPr id="6" name="Picture 5">
            <a:extLst>
              <a:ext uri="{FF2B5EF4-FFF2-40B4-BE49-F238E27FC236}">
                <a16:creationId xmlns:a16="http://schemas.microsoft.com/office/drawing/2014/main" id="{B33B23D2-8471-4432-BA06-2A95F845D101}"/>
              </a:ext>
            </a:extLst>
          </p:cNvPr>
          <p:cNvPicPr>
            <a:picLocks noChangeAspect="1"/>
          </p:cNvPicPr>
          <p:nvPr/>
        </p:nvPicPr>
        <p:blipFill>
          <a:blip r:embed="rId3"/>
          <a:stretch>
            <a:fillRect/>
          </a:stretch>
        </p:blipFill>
        <p:spPr>
          <a:xfrm>
            <a:off x="7042839" y="1137764"/>
            <a:ext cx="670230" cy="3273547"/>
          </a:xfrm>
          <a:prstGeom prst="rect">
            <a:avLst/>
          </a:prstGeom>
        </p:spPr>
      </p:pic>
      <p:sp>
        <p:nvSpPr>
          <p:cNvPr id="7" name="TextBox 6">
            <a:extLst>
              <a:ext uri="{FF2B5EF4-FFF2-40B4-BE49-F238E27FC236}">
                <a16:creationId xmlns:a16="http://schemas.microsoft.com/office/drawing/2014/main" id="{B85EB237-250C-45F5-ACB4-D773D399B2BC}"/>
              </a:ext>
            </a:extLst>
          </p:cNvPr>
          <p:cNvSpPr txBox="1"/>
          <p:nvPr/>
        </p:nvSpPr>
        <p:spPr>
          <a:xfrm>
            <a:off x="174504" y="774797"/>
            <a:ext cx="6289117"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3) </a:t>
            </a:r>
            <a:r>
              <a:rPr lang="en-US" sz="1400" b="1" dirty="0">
                <a:solidFill>
                  <a:schemeClr val="bg2"/>
                </a:solidFill>
                <a:latin typeface="+mn-lt"/>
              </a:rPr>
              <a:t>Combine all groups together as one single unit </a:t>
            </a:r>
            <a:r>
              <a:rPr lang="en-US" sz="1400" dirty="0">
                <a:solidFill>
                  <a:schemeClr val="bg2"/>
                </a:solidFill>
                <a:latin typeface="+mn-lt"/>
              </a:rPr>
              <a:t>and calculate the “total sum of squares” (called as SST)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4) </a:t>
            </a:r>
            <a:r>
              <a:rPr lang="en-US" sz="1400" b="1" dirty="0">
                <a:solidFill>
                  <a:schemeClr val="bg2"/>
                </a:solidFill>
                <a:latin typeface="+mn-lt"/>
              </a:rPr>
              <a:t>Now find the critical value </a:t>
            </a:r>
            <a:r>
              <a:rPr lang="en-US" sz="1400" b="1" dirty="0" err="1">
                <a:solidFill>
                  <a:schemeClr val="bg2"/>
                </a:solidFill>
                <a:latin typeface="+mn-lt"/>
              </a:rPr>
              <a:t>i.e</a:t>
            </a:r>
            <a:r>
              <a:rPr lang="en-US" sz="1400" b="1" dirty="0">
                <a:solidFill>
                  <a:schemeClr val="bg2"/>
                </a:solidFill>
                <a:latin typeface="+mn-lt"/>
              </a:rPr>
              <a:t> F-Ratio</a:t>
            </a:r>
            <a:r>
              <a:rPr lang="en-US" sz="1400" dirty="0">
                <a:solidFill>
                  <a:schemeClr val="bg2"/>
                </a:solidFill>
                <a:latin typeface="+mn-lt"/>
              </a:rPr>
              <a:t>. This is to check whether the F-Ratio lies in the rejection region or not. If it lies in the rejection region </a:t>
            </a:r>
            <a:r>
              <a:rPr lang="en-US" sz="1400" b="1" dirty="0">
                <a:solidFill>
                  <a:schemeClr val="bg2"/>
                </a:solidFill>
                <a:latin typeface="+mn-lt"/>
              </a:rPr>
              <a:t>then Reject Ho</a:t>
            </a:r>
            <a:r>
              <a:rPr lang="en-US" sz="1400" dirty="0">
                <a:solidFill>
                  <a:schemeClr val="bg2"/>
                </a:solidFill>
                <a:latin typeface="+mn-lt"/>
              </a:rPr>
              <a:t>, else Fail to </a:t>
            </a:r>
            <a:r>
              <a:rPr lang="en-US" sz="1400" b="1" dirty="0">
                <a:solidFill>
                  <a:schemeClr val="bg2"/>
                </a:solidFill>
                <a:latin typeface="+mn-lt"/>
              </a:rPr>
              <a:t>Reject Ho</a:t>
            </a:r>
          </a:p>
        </p:txBody>
      </p:sp>
    </p:spTree>
    <p:extLst>
      <p:ext uri="{BB962C8B-B14F-4D97-AF65-F5344CB8AC3E}">
        <p14:creationId xmlns:p14="http://schemas.microsoft.com/office/powerpoint/2010/main" val="24741038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92B1B-F39D-4768-935E-054CB31A20FF}"/>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6" name="TextBox 5">
            <a:extLst>
              <a:ext uri="{FF2B5EF4-FFF2-40B4-BE49-F238E27FC236}">
                <a16:creationId xmlns:a16="http://schemas.microsoft.com/office/drawing/2014/main" id="{DCB63690-E772-4BAF-822C-38DD0D858D8E}"/>
              </a:ext>
            </a:extLst>
          </p:cNvPr>
          <p:cNvSpPr txBox="1"/>
          <p:nvPr/>
        </p:nvSpPr>
        <p:spPr>
          <a:xfrm>
            <a:off x="43185" y="1704742"/>
            <a:ext cx="5966726" cy="1631216"/>
          </a:xfrm>
          <a:prstGeom prst="rect">
            <a:avLst/>
          </a:prstGeom>
          <a:noFill/>
        </p:spPr>
        <p:txBody>
          <a:bodyPr wrap="square" rtlCol="0">
            <a:spAutoFit/>
          </a:bodyPr>
          <a:lstStyle/>
          <a:p>
            <a:pPr marL="0" indent="0">
              <a:buNone/>
            </a:pPr>
            <a:r>
              <a:rPr lang="en-US" sz="1400" b="1" i="1" dirty="0">
                <a:solidFill>
                  <a:schemeClr val="accent1"/>
                </a:solidFill>
              </a:rPr>
              <a:t>Study 3 : </a:t>
            </a:r>
          </a:p>
          <a:p>
            <a:pPr marL="0" indent="0">
              <a:buNone/>
            </a:pPr>
            <a:r>
              <a:rPr lang="en-US" sz="1400" i="1" dirty="0">
                <a:solidFill>
                  <a:schemeClr val="bg2">
                    <a:lumMod val="50000"/>
                    <a:lumOff val="50000"/>
                  </a:schemeClr>
                </a:solidFill>
              </a:rPr>
              <a:t>Does listening to music improve students’ ability to quickly identify information?</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uses word-search puzzles. She divides the class into two groups. Students on one side of the room do a word puzzle for 3 minutes while listening to music on an iPod. Students on the other side of the room do a word puzzle for 3 minutes without music. The instructor calculates the average number of words found by each group.</a:t>
            </a:r>
          </a:p>
        </p:txBody>
      </p:sp>
      <p:pic>
        <p:nvPicPr>
          <p:cNvPr id="7" name="Picture 6">
            <a:extLst>
              <a:ext uri="{FF2B5EF4-FFF2-40B4-BE49-F238E27FC236}">
                <a16:creationId xmlns:a16="http://schemas.microsoft.com/office/drawing/2014/main" id="{7313401C-CCD6-4372-B248-82C8D3522CA6}"/>
              </a:ext>
            </a:extLst>
          </p:cNvPr>
          <p:cNvPicPr>
            <a:picLocks noChangeAspect="1"/>
          </p:cNvPicPr>
          <p:nvPr/>
        </p:nvPicPr>
        <p:blipFill>
          <a:blip r:embed="rId2"/>
          <a:stretch>
            <a:fillRect/>
          </a:stretch>
        </p:blipFill>
        <p:spPr>
          <a:xfrm>
            <a:off x="6009911" y="1524296"/>
            <a:ext cx="2998809" cy="2094907"/>
          </a:xfrm>
          <a:prstGeom prst="rect">
            <a:avLst/>
          </a:prstGeom>
        </p:spPr>
      </p:pic>
    </p:spTree>
    <p:extLst>
      <p:ext uri="{BB962C8B-B14F-4D97-AF65-F5344CB8AC3E}">
        <p14:creationId xmlns:p14="http://schemas.microsoft.com/office/powerpoint/2010/main" val="4271565730"/>
      </p:ext>
    </p:extLst>
  </p:cSld>
  <p:clrMapOvr>
    <a:masterClrMapping/>
  </p:clrMapOvr>
  <p:transition spd="med">
    <p:wipe dir="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34AEA-7261-43B4-B7C5-BC2638F34C57}"/>
              </a:ext>
            </a:extLst>
          </p:cNvPr>
          <p:cNvSpPr>
            <a:spLocks noGrp="1"/>
          </p:cNvSpPr>
          <p:nvPr>
            <p:ph type="title"/>
          </p:nvPr>
        </p:nvSpPr>
        <p:spPr>
          <a:xfrm>
            <a:off x="0" y="0"/>
            <a:ext cx="8229600" cy="637794"/>
          </a:xfrm>
        </p:spPr>
        <p:txBody>
          <a:bodyPr/>
          <a:lstStyle/>
          <a:p>
            <a:r>
              <a:rPr lang="en-US" dirty="0"/>
              <a:t>ANOVA - Steps</a:t>
            </a:r>
          </a:p>
        </p:txBody>
      </p:sp>
      <p:pic>
        <p:nvPicPr>
          <p:cNvPr id="5" name="Picture 4">
            <a:extLst>
              <a:ext uri="{FF2B5EF4-FFF2-40B4-BE49-F238E27FC236}">
                <a16:creationId xmlns:a16="http://schemas.microsoft.com/office/drawing/2014/main" id="{D9C09B3B-E413-4855-A2C8-4B88F76DC817}"/>
              </a:ext>
            </a:extLst>
          </p:cNvPr>
          <p:cNvPicPr>
            <a:picLocks noChangeAspect="1"/>
          </p:cNvPicPr>
          <p:nvPr/>
        </p:nvPicPr>
        <p:blipFill>
          <a:blip r:embed="rId2"/>
          <a:stretch>
            <a:fillRect/>
          </a:stretch>
        </p:blipFill>
        <p:spPr>
          <a:xfrm>
            <a:off x="99520" y="771674"/>
            <a:ext cx="566387" cy="2760013"/>
          </a:xfrm>
          <a:prstGeom prst="rect">
            <a:avLst/>
          </a:prstGeom>
        </p:spPr>
      </p:pic>
      <p:pic>
        <p:nvPicPr>
          <p:cNvPr id="6" name="Picture 5">
            <a:extLst>
              <a:ext uri="{FF2B5EF4-FFF2-40B4-BE49-F238E27FC236}">
                <a16:creationId xmlns:a16="http://schemas.microsoft.com/office/drawing/2014/main" id="{5CFAF5AB-2113-4ABC-A938-F98C9F1E5F17}"/>
              </a:ext>
            </a:extLst>
          </p:cNvPr>
          <p:cNvPicPr>
            <a:picLocks noChangeAspect="1"/>
          </p:cNvPicPr>
          <p:nvPr/>
        </p:nvPicPr>
        <p:blipFill>
          <a:blip r:embed="rId3"/>
          <a:stretch>
            <a:fillRect/>
          </a:stretch>
        </p:blipFill>
        <p:spPr>
          <a:xfrm>
            <a:off x="1103886" y="1261336"/>
            <a:ext cx="3900882" cy="1780687"/>
          </a:xfrm>
          <a:prstGeom prst="rect">
            <a:avLst/>
          </a:prstGeom>
        </p:spPr>
      </p:pic>
      <p:pic>
        <p:nvPicPr>
          <p:cNvPr id="7" name="Picture 6">
            <a:extLst>
              <a:ext uri="{FF2B5EF4-FFF2-40B4-BE49-F238E27FC236}">
                <a16:creationId xmlns:a16="http://schemas.microsoft.com/office/drawing/2014/main" id="{66C702E3-3D7D-4C91-885A-AAEE8DE16913}"/>
              </a:ext>
            </a:extLst>
          </p:cNvPr>
          <p:cNvPicPr>
            <a:picLocks noChangeAspect="1"/>
          </p:cNvPicPr>
          <p:nvPr/>
        </p:nvPicPr>
        <p:blipFill>
          <a:blip r:embed="rId4"/>
          <a:stretch>
            <a:fillRect/>
          </a:stretch>
        </p:blipFill>
        <p:spPr>
          <a:xfrm>
            <a:off x="5693864" y="1318430"/>
            <a:ext cx="3450136" cy="1822639"/>
          </a:xfrm>
          <a:prstGeom prst="rect">
            <a:avLst/>
          </a:prstGeom>
        </p:spPr>
      </p:pic>
      <p:sp>
        <p:nvSpPr>
          <p:cNvPr id="8" name="TextBox 7">
            <a:extLst>
              <a:ext uri="{FF2B5EF4-FFF2-40B4-BE49-F238E27FC236}">
                <a16:creationId xmlns:a16="http://schemas.microsoft.com/office/drawing/2014/main" id="{E22B5532-9D75-4E52-9ED6-75BEE860E1C6}"/>
              </a:ext>
            </a:extLst>
          </p:cNvPr>
          <p:cNvSpPr txBox="1"/>
          <p:nvPr/>
        </p:nvSpPr>
        <p:spPr>
          <a:xfrm>
            <a:off x="611260" y="1933502"/>
            <a:ext cx="386902"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a:t>
            </a:r>
            <a:endParaRPr lang="en-US" sz="1400" b="1" dirty="0">
              <a:solidFill>
                <a:schemeClr val="bg2"/>
              </a:solidFill>
              <a:latin typeface="+mn-lt"/>
            </a:endParaRPr>
          </a:p>
        </p:txBody>
      </p:sp>
      <p:sp>
        <p:nvSpPr>
          <p:cNvPr id="9" name="TextBox 8">
            <a:extLst>
              <a:ext uri="{FF2B5EF4-FFF2-40B4-BE49-F238E27FC236}">
                <a16:creationId xmlns:a16="http://schemas.microsoft.com/office/drawing/2014/main" id="{23F3F8E8-0C36-43E1-86FA-4979CD305AA8}"/>
              </a:ext>
            </a:extLst>
          </p:cNvPr>
          <p:cNvSpPr txBox="1"/>
          <p:nvPr/>
        </p:nvSpPr>
        <p:spPr>
          <a:xfrm>
            <a:off x="5155865" y="1808877"/>
            <a:ext cx="386902"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a:t>
            </a:r>
            <a:endParaRPr lang="en-US" sz="1400" b="1" dirty="0">
              <a:solidFill>
                <a:schemeClr val="bg2"/>
              </a:solidFill>
              <a:latin typeface="+mn-lt"/>
            </a:endParaRPr>
          </a:p>
        </p:txBody>
      </p:sp>
      <p:sp>
        <p:nvSpPr>
          <p:cNvPr id="11" name="TextBox 10">
            <a:extLst>
              <a:ext uri="{FF2B5EF4-FFF2-40B4-BE49-F238E27FC236}">
                <a16:creationId xmlns:a16="http://schemas.microsoft.com/office/drawing/2014/main" id="{9159A209-1028-49C4-B178-9D289F6A4D6C}"/>
              </a:ext>
            </a:extLst>
          </p:cNvPr>
          <p:cNvSpPr txBox="1"/>
          <p:nvPr/>
        </p:nvSpPr>
        <p:spPr>
          <a:xfrm>
            <a:off x="42875" y="463897"/>
            <a:ext cx="830677" cy="307777"/>
          </a:xfrm>
          <a:prstGeom prst="rect">
            <a:avLst/>
          </a:prstGeom>
          <a:noFill/>
        </p:spPr>
        <p:txBody>
          <a:bodyPr wrap="none" rtlCol="0">
            <a:spAutoFit/>
          </a:bodyPr>
          <a:lstStyle/>
          <a:p>
            <a:pPr>
              <a:spcBef>
                <a:spcPts val="0"/>
              </a:spcBef>
              <a:spcAft>
                <a:spcPts val="0"/>
              </a:spcAft>
              <a:buClr>
                <a:schemeClr val="bg1"/>
              </a:buClr>
            </a:pPr>
            <a:r>
              <a:rPr lang="en-US" sz="1400" b="1" dirty="0">
                <a:solidFill>
                  <a:schemeClr val="bg2"/>
                </a:solidFill>
                <a:latin typeface="+mn-lt"/>
              </a:rPr>
              <a:t>Step 5: </a:t>
            </a:r>
          </a:p>
        </p:txBody>
      </p:sp>
      <p:sp>
        <p:nvSpPr>
          <p:cNvPr id="12" name="TextBox 11">
            <a:extLst>
              <a:ext uri="{FF2B5EF4-FFF2-40B4-BE49-F238E27FC236}">
                <a16:creationId xmlns:a16="http://schemas.microsoft.com/office/drawing/2014/main" id="{9FE0397E-1D68-4426-BCF5-8BCDF0C0B36D}"/>
              </a:ext>
            </a:extLst>
          </p:cNvPr>
          <p:cNvSpPr txBox="1"/>
          <p:nvPr/>
        </p:nvSpPr>
        <p:spPr>
          <a:xfrm>
            <a:off x="202424" y="3608739"/>
            <a:ext cx="868331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Total Sum of Squared = Sum of Squared with Groups + Sum of Squared Between Groups</a:t>
            </a:r>
          </a:p>
        </p:txBody>
      </p:sp>
      <p:sp>
        <p:nvSpPr>
          <p:cNvPr id="13" name="TextBox 12">
            <a:extLst>
              <a:ext uri="{FF2B5EF4-FFF2-40B4-BE49-F238E27FC236}">
                <a16:creationId xmlns:a16="http://schemas.microsoft.com/office/drawing/2014/main" id="{83184197-5B53-4DD5-AB9E-CE62D10569C7}"/>
              </a:ext>
            </a:extLst>
          </p:cNvPr>
          <p:cNvSpPr txBox="1"/>
          <p:nvPr/>
        </p:nvSpPr>
        <p:spPr>
          <a:xfrm>
            <a:off x="14993" y="4329343"/>
            <a:ext cx="8131842" cy="307777"/>
          </a:xfrm>
          <a:prstGeom prst="rect">
            <a:avLst/>
          </a:prstGeom>
          <a:noFill/>
        </p:spPr>
        <p:txBody>
          <a:bodyPr wrap="none" rtlCol="0">
            <a:spAutoFit/>
          </a:bodyPr>
          <a:lstStyle/>
          <a:p>
            <a:pPr>
              <a:spcBef>
                <a:spcPts val="0"/>
              </a:spcBef>
              <a:spcAft>
                <a:spcPts val="0"/>
              </a:spcAft>
              <a:buClr>
                <a:schemeClr val="bg1"/>
              </a:buClr>
            </a:pPr>
            <a:r>
              <a:rPr lang="en-US" sz="1400" b="1" dirty="0">
                <a:solidFill>
                  <a:schemeClr val="bg2"/>
                </a:solidFill>
                <a:latin typeface="+mn-lt"/>
              </a:rPr>
              <a:t>Step 6: </a:t>
            </a:r>
            <a:r>
              <a:rPr lang="en-US" sz="1400" dirty="0">
                <a:solidFill>
                  <a:schemeClr val="bg2"/>
                </a:solidFill>
                <a:latin typeface="+mn-lt"/>
              </a:rPr>
              <a:t>Compare the F-ration w.r.t C.V to either Reject or Fail to reject the Ho and draw </a:t>
            </a:r>
            <a:r>
              <a:rPr lang="en-US" sz="1400" dirty="0" err="1">
                <a:solidFill>
                  <a:schemeClr val="bg2"/>
                </a:solidFill>
                <a:latin typeface="+mn-lt"/>
              </a:rPr>
              <a:t>conculsions</a:t>
            </a:r>
            <a:r>
              <a:rPr lang="en-US" sz="1400" b="1" dirty="0">
                <a:solidFill>
                  <a:schemeClr val="bg2"/>
                </a:solidFill>
                <a:latin typeface="+mn-lt"/>
              </a:rPr>
              <a:t> </a:t>
            </a:r>
          </a:p>
        </p:txBody>
      </p:sp>
    </p:spTree>
    <p:extLst>
      <p:ext uri="{BB962C8B-B14F-4D97-AF65-F5344CB8AC3E}">
        <p14:creationId xmlns:p14="http://schemas.microsoft.com/office/powerpoint/2010/main" val="3460810210"/>
      </p:ext>
    </p:extLst>
  </p:cSld>
  <p:clrMapOvr>
    <a:masterClrMapping/>
  </p:clrMapOvr>
  <p:transition spd="med">
    <p:wipe dir="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2B1B-A433-4C40-A8E7-A89749D1BF68}"/>
              </a:ext>
            </a:extLst>
          </p:cNvPr>
          <p:cNvSpPr>
            <a:spLocks noGrp="1"/>
          </p:cNvSpPr>
          <p:nvPr>
            <p:ph type="title"/>
          </p:nvPr>
        </p:nvSpPr>
        <p:spPr>
          <a:xfrm>
            <a:off x="-1" y="0"/>
            <a:ext cx="8843853" cy="637794"/>
          </a:xfrm>
        </p:spPr>
        <p:txBody>
          <a:bodyPr/>
          <a:lstStyle/>
          <a:p>
            <a:r>
              <a:rPr lang="en-US" dirty="0"/>
              <a:t>ANOVA : Performing calculation according to steps</a:t>
            </a:r>
          </a:p>
        </p:txBody>
      </p:sp>
      <p:sp>
        <p:nvSpPr>
          <p:cNvPr id="3" name="TextBox 2">
            <a:extLst>
              <a:ext uri="{FF2B5EF4-FFF2-40B4-BE49-F238E27FC236}">
                <a16:creationId xmlns:a16="http://schemas.microsoft.com/office/drawing/2014/main" id="{CE6D8CB1-D8EB-4299-B7E4-75C1ED0ABFFA}"/>
              </a:ext>
            </a:extLst>
          </p:cNvPr>
          <p:cNvSpPr txBox="1"/>
          <p:nvPr/>
        </p:nvSpPr>
        <p:spPr>
          <a:xfrm>
            <a:off x="139603" y="637794"/>
            <a:ext cx="729426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1) Find the variance within groups </a:t>
            </a:r>
            <a:r>
              <a:rPr lang="en-US" sz="1400" dirty="0" err="1">
                <a:solidFill>
                  <a:schemeClr val="bg2"/>
                </a:solidFill>
                <a:latin typeface="+mn-lt"/>
              </a:rPr>
              <a:t>i.e</a:t>
            </a:r>
            <a:r>
              <a:rPr lang="en-US" sz="1400" dirty="0">
                <a:solidFill>
                  <a:schemeClr val="bg2"/>
                </a:solidFill>
                <a:latin typeface="+mn-lt"/>
              </a:rPr>
              <a:t> sum of squared within groups (called SSW)</a:t>
            </a:r>
          </a:p>
        </p:txBody>
      </p:sp>
      <p:pic>
        <p:nvPicPr>
          <p:cNvPr id="5" name="Picture 4">
            <a:extLst>
              <a:ext uri="{FF2B5EF4-FFF2-40B4-BE49-F238E27FC236}">
                <a16:creationId xmlns:a16="http://schemas.microsoft.com/office/drawing/2014/main" id="{6809C798-E5C8-442D-A235-81962659E838}"/>
              </a:ext>
            </a:extLst>
          </p:cNvPr>
          <p:cNvPicPr>
            <a:picLocks noChangeAspect="1"/>
          </p:cNvPicPr>
          <p:nvPr/>
        </p:nvPicPr>
        <p:blipFill>
          <a:blip r:embed="rId2"/>
          <a:stretch>
            <a:fillRect/>
          </a:stretch>
        </p:blipFill>
        <p:spPr>
          <a:xfrm>
            <a:off x="332117" y="1275588"/>
            <a:ext cx="1774228" cy="2197876"/>
          </a:xfrm>
          <a:prstGeom prst="rect">
            <a:avLst/>
          </a:prstGeom>
        </p:spPr>
      </p:pic>
      <p:pic>
        <p:nvPicPr>
          <p:cNvPr id="7" name="Picture 6">
            <a:extLst>
              <a:ext uri="{FF2B5EF4-FFF2-40B4-BE49-F238E27FC236}">
                <a16:creationId xmlns:a16="http://schemas.microsoft.com/office/drawing/2014/main" id="{C12BA9EB-74A6-40CF-B03A-C034E9456589}"/>
              </a:ext>
            </a:extLst>
          </p:cNvPr>
          <p:cNvPicPr>
            <a:picLocks noChangeAspect="1"/>
          </p:cNvPicPr>
          <p:nvPr/>
        </p:nvPicPr>
        <p:blipFill>
          <a:blip r:embed="rId3"/>
          <a:stretch>
            <a:fillRect/>
          </a:stretch>
        </p:blipFill>
        <p:spPr>
          <a:xfrm>
            <a:off x="2621847" y="1275588"/>
            <a:ext cx="2920394" cy="1395618"/>
          </a:xfrm>
          <a:prstGeom prst="rect">
            <a:avLst/>
          </a:prstGeom>
        </p:spPr>
      </p:pic>
      <p:sp>
        <p:nvSpPr>
          <p:cNvPr id="8" name="TextBox 7">
            <a:extLst>
              <a:ext uri="{FF2B5EF4-FFF2-40B4-BE49-F238E27FC236}">
                <a16:creationId xmlns:a16="http://schemas.microsoft.com/office/drawing/2014/main" id="{3F47A313-1CED-460D-AA4A-43C1FA80905C}"/>
              </a:ext>
            </a:extLst>
          </p:cNvPr>
          <p:cNvSpPr txBox="1"/>
          <p:nvPr/>
        </p:nvSpPr>
        <p:spPr>
          <a:xfrm>
            <a:off x="2778101" y="3231811"/>
            <a:ext cx="4013588"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Sum of squared within groups (called SSW)</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 22 + 18 + 14 = 54</a:t>
            </a:r>
          </a:p>
        </p:txBody>
      </p:sp>
    </p:spTree>
    <p:extLst>
      <p:ext uri="{BB962C8B-B14F-4D97-AF65-F5344CB8AC3E}">
        <p14:creationId xmlns:p14="http://schemas.microsoft.com/office/powerpoint/2010/main" val="1900744009"/>
      </p:ext>
    </p:extLst>
  </p:cSld>
  <p:clrMapOvr>
    <a:masterClrMapping/>
  </p:clrMapOvr>
  <p:transition spd="med">
    <p:wipe dir="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143E-A56B-49DC-AC3A-0C9555181E1D}"/>
              </a:ext>
            </a:extLst>
          </p:cNvPr>
          <p:cNvSpPr>
            <a:spLocks noGrp="1"/>
          </p:cNvSpPr>
          <p:nvPr>
            <p:ph type="title"/>
          </p:nvPr>
        </p:nvSpPr>
        <p:spPr>
          <a:xfrm>
            <a:off x="0" y="0"/>
            <a:ext cx="9144000" cy="637794"/>
          </a:xfrm>
        </p:spPr>
        <p:txBody>
          <a:bodyPr/>
          <a:lstStyle/>
          <a:p>
            <a:r>
              <a:rPr lang="en-US" dirty="0"/>
              <a:t>ANOVA : Performing calculation according to steps</a:t>
            </a:r>
          </a:p>
        </p:txBody>
      </p:sp>
      <p:pic>
        <p:nvPicPr>
          <p:cNvPr id="4" name="Picture 3">
            <a:extLst>
              <a:ext uri="{FF2B5EF4-FFF2-40B4-BE49-F238E27FC236}">
                <a16:creationId xmlns:a16="http://schemas.microsoft.com/office/drawing/2014/main" id="{7224F9B5-81E0-4243-B0EB-3802163E788A}"/>
              </a:ext>
            </a:extLst>
          </p:cNvPr>
          <p:cNvPicPr>
            <a:picLocks noChangeAspect="1"/>
          </p:cNvPicPr>
          <p:nvPr/>
        </p:nvPicPr>
        <p:blipFill>
          <a:blip r:embed="rId2"/>
          <a:stretch>
            <a:fillRect/>
          </a:stretch>
        </p:blipFill>
        <p:spPr>
          <a:xfrm>
            <a:off x="140718" y="1137764"/>
            <a:ext cx="4138115" cy="3419692"/>
          </a:xfrm>
          <a:prstGeom prst="rect">
            <a:avLst/>
          </a:prstGeom>
        </p:spPr>
      </p:pic>
      <p:sp>
        <p:nvSpPr>
          <p:cNvPr id="5" name="TextBox 4">
            <a:extLst>
              <a:ext uri="{FF2B5EF4-FFF2-40B4-BE49-F238E27FC236}">
                <a16:creationId xmlns:a16="http://schemas.microsoft.com/office/drawing/2014/main" id="{F8DABA4E-E863-454A-B9B4-39A754C03BC1}"/>
              </a:ext>
            </a:extLst>
          </p:cNvPr>
          <p:cNvSpPr txBox="1"/>
          <p:nvPr/>
        </p:nvSpPr>
        <p:spPr>
          <a:xfrm>
            <a:off x="66310" y="565103"/>
            <a:ext cx="8425045"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2 &amp; 3 ) find the variance within the groups </a:t>
            </a:r>
            <a:r>
              <a:rPr lang="en-US" sz="1400" dirty="0" err="1">
                <a:solidFill>
                  <a:schemeClr val="bg2"/>
                </a:solidFill>
                <a:latin typeface="+mn-lt"/>
              </a:rPr>
              <a:t>i.e</a:t>
            </a:r>
            <a:r>
              <a:rPr lang="en-US" sz="1400" dirty="0">
                <a:solidFill>
                  <a:schemeClr val="bg2"/>
                </a:solidFill>
                <a:latin typeface="+mn-lt"/>
              </a:rPr>
              <a:t> sum of squared withing groups (</a:t>
            </a:r>
            <a:r>
              <a:rPr lang="en-US" sz="1400" b="1" dirty="0">
                <a:solidFill>
                  <a:schemeClr val="bg2"/>
                </a:solidFill>
                <a:latin typeface="+mn-lt"/>
              </a:rPr>
              <a:t>called SSW</a:t>
            </a:r>
            <a:r>
              <a:rPr lang="en-US" sz="1400" dirty="0">
                <a:solidFill>
                  <a:schemeClr val="bg2"/>
                </a:solidFill>
                <a:latin typeface="+mn-lt"/>
              </a:rPr>
              <a:t>), by </a:t>
            </a:r>
            <a:r>
              <a:rPr lang="en-US" sz="1400" b="1" dirty="0">
                <a:solidFill>
                  <a:schemeClr val="bg2"/>
                </a:solidFill>
                <a:latin typeface="+mn-lt"/>
              </a:rPr>
              <a:t>finding the total sum of squares. Like this:</a:t>
            </a:r>
          </a:p>
        </p:txBody>
      </p:sp>
      <p:sp>
        <p:nvSpPr>
          <p:cNvPr id="6" name="TextBox 5">
            <a:extLst>
              <a:ext uri="{FF2B5EF4-FFF2-40B4-BE49-F238E27FC236}">
                <a16:creationId xmlns:a16="http://schemas.microsoft.com/office/drawing/2014/main" id="{5E8E2774-7587-4BA1-AC18-61DD8E924F6D}"/>
              </a:ext>
            </a:extLst>
          </p:cNvPr>
          <p:cNvSpPr txBox="1"/>
          <p:nvPr/>
        </p:nvSpPr>
        <p:spPr>
          <a:xfrm>
            <a:off x="4753485" y="1391816"/>
            <a:ext cx="2603597"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Total sum of </a:t>
            </a:r>
            <a:r>
              <a:rPr lang="en-US" sz="1400" b="1" dirty="0">
                <a:solidFill>
                  <a:schemeClr val="bg2"/>
                </a:solidFill>
                <a:latin typeface="+mn-lt"/>
              </a:rPr>
              <a:t>squared (called SST) = 257.3</a:t>
            </a:r>
          </a:p>
        </p:txBody>
      </p:sp>
      <p:sp>
        <p:nvSpPr>
          <p:cNvPr id="7" name="TextBox 6">
            <a:extLst>
              <a:ext uri="{FF2B5EF4-FFF2-40B4-BE49-F238E27FC236}">
                <a16:creationId xmlns:a16="http://schemas.microsoft.com/office/drawing/2014/main" id="{C78B2EBF-9B12-40F8-8B9D-C210859AB399}"/>
              </a:ext>
            </a:extLst>
          </p:cNvPr>
          <p:cNvSpPr txBox="1"/>
          <p:nvPr/>
        </p:nvSpPr>
        <p:spPr>
          <a:xfrm>
            <a:off x="4865169" y="2330790"/>
            <a:ext cx="1689197"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Sum if squared between groups </a:t>
            </a:r>
            <a:r>
              <a:rPr lang="en-US" sz="1400" b="1" dirty="0">
                <a:solidFill>
                  <a:schemeClr val="bg2"/>
                </a:solidFill>
                <a:latin typeface="+mn-lt"/>
              </a:rPr>
              <a:t>(called SSB) = 257.3 – 54 = 203.3</a:t>
            </a:r>
          </a:p>
        </p:txBody>
      </p:sp>
      <p:sp>
        <p:nvSpPr>
          <p:cNvPr id="8" name="TextBox 7">
            <a:extLst>
              <a:ext uri="{FF2B5EF4-FFF2-40B4-BE49-F238E27FC236}">
                <a16:creationId xmlns:a16="http://schemas.microsoft.com/office/drawing/2014/main" id="{3E8F476B-330B-496F-8438-25D856235442}"/>
              </a:ext>
            </a:extLst>
          </p:cNvPr>
          <p:cNvSpPr txBox="1"/>
          <p:nvPr/>
        </p:nvSpPr>
        <p:spPr>
          <a:xfrm>
            <a:off x="4948930" y="3811163"/>
            <a:ext cx="2408152"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SST = SSQ + SSB</a:t>
            </a:r>
          </a:p>
        </p:txBody>
      </p:sp>
    </p:spTree>
    <p:extLst>
      <p:ext uri="{BB962C8B-B14F-4D97-AF65-F5344CB8AC3E}">
        <p14:creationId xmlns:p14="http://schemas.microsoft.com/office/powerpoint/2010/main" val="4122162930"/>
      </p:ext>
    </p:extLst>
  </p:cSld>
  <p:clrMapOvr>
    <a:masterClrMapping/>
  </p:clrMapOvr>
  <p:transition spd="med">
    <p:wipe dir="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E3164-056A-4A5A-811D-20047BA37266}"/>
              </a:ext>
            </a:extLst>
          </p:cNvPr>
          <p:cNvSpPr>
            <a:spLocks noGrp="1"/>
          </p:cNvSpPr>
          <p:nvPr>
            <p:ph type="title"/>
          </p:nvPr>
        </p:nvSpPr>
        <p:spPr>
          <a:xfrm>
            <a:off x="-1" y="0"/>
            <a:ext cx="9004397" cy="502571"/>
          </a:xfrm>
        </p:spPr>
        <p:txBody>
          <a:bodyPr/>
          <a:lstStyle/>
          <a:p>
            <a:r>
              <a:rPr lang="en-US" dirty="0"/>
              <a:t>ANOVA : Performing calculation according to steps</a:t>
            </a:r>
          </a:p>
        </p:txBody>
      </p:sp>
      <p:pic>
        <p:nvPicPr>
          <p:cNvPr id="4" name="Picture 3">
            <a:extLst>
              <a:ext uri="{FF2B5EF4-FFF2-40B4-BE49-F238E27FC236}">
                <a16:creationId xmlns:a16="http://schemas.microsoft.com/office/drawing/2014/main" id="{E2BE140B-40B1-4A2C-871A-6D480E40E151}"/>
              </a:ext>
            </a:extLst>
          </p:cNvPr>
          <p:cNvPicPr>
            <a:picLocks noChangeAspect="1"/>
          </p:cNvPicPr>
          <p:nvPr/>
        </p:nvPicPr>
        <p:blipFill>
          <a:blip r:embed="rId2"/>
          <a:stretch>
            <a:fillRect/>
          </a:stretch>
        </p:blipFill>
        <p:spPr>
          <a:xfrm>
            <a:off x="952428" y="1165685"/>
            <a:ext cx="3065343" cy="1544431"/>
          </a:xfrm>
          <a:prstGeom prst="rect">
            <a:avLst/>
          </a:prstGeom>
        </p:spPr>
      </p:pic>
      <p:pic>
        <p:nvPicPr>
          <p:cNvPr id="6" name="Picture 5">
            <a:extLst>
              <a:ext uri="{FF2B5EF4-FFF2-40B4-BE49-F238E27FC236}">
                <a16:creationId xmlns:a16="http://schemas.microsoft.com/office/drawing/2014/main" id="{DD1100A8-4541-4307-947F-2AC51C336F94}"/>
              </a:ext>
            </a:extLst>
          </p:cNvPr>
          <p:cNvPicPr>
            <a:picLocks noChangeAspect="1"/>
          </p:cNvPicPr>
          <p:nvPr/>
        </p:nvPicPr>
        <p:blipFill>
          <a:blip r:embed="rId3"/>
          <a:stretch>
            <a:fillRect/>
          </a:stretch>
        </p:blipFill>
        <p:spPr>
          <a:xfrm>
            <a:off x="915093" y="3028180"/>
            <a:ext cx="6205356" cy="1544033"/>
          </a:xfrm>
          <a:prstGeom prst="rect">
            <a:avLst/>
          </a:prstGeom>
        </p:spPr>
      </p:pic>
      <p:sp>
        <p:nvSpPr>
          <p:cNvPr id="7" name="TextBox 6">
            <a:extLst>
              <a:ext uri="{FF2B5EF4-FFF2-40B4-BE49-F238E27FC236}">
                <a16:creationId xmlns:a16="http://schemas.microsoft.com/office/drawing/2014/main" id="{0284CC22-EE05-4B6A-BCC7-FE81AF70701B}"/>
              </a:ext>
            </a:extLst>
          </p:cNvPr>
          <p:cNvSpPr txBox="1"/>
          <p:nvPr/>
        </p:nvSpPr>
        <p:spPr>
          <a:xfrm>
            <a:off x="4669724" y="4495218"/>
            <a:ext cx="231741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Observations - Groups</a:t>
            </a:r>
          </a:p>
        </p:txBody>
      </p:sp>
      <p:sp>
        <p:nvSpPr>
          <p:cNvPr id="8" name="TextBox 7">
            <a:extLst>
              <a:ext uri="{FF2B5EF4-FFF2-40B4-BE49-F238E27FC236}">
                <a16:creationId xmlns:a16="http://schemas.microsoft.com/office/drawing/2014/main" id="{6BE65B03-7E09-455B-BDF3-566465FAEF75}"/>
              </a:ext>
            </a:extLst>
          </p:cNvPr>
          <p:cNvSpPr txBox="1"/>
          <p:nvPr/>
        </p:nvSpPr>
        <p:spPr>
          <a:xfrm>
            <a:off x="4257893" y="1281076"/>
            <a:ext cx="2121967"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 101.667</a:t>
            </a:r>
          </a:p>
        </p:txBody>
      </p:sp>
      <p:sp>
        <p:nvSpPr>
          <p:cNvPr id="9" name="TextBox 8">
            <a:extLst>
              <a:ext uri="{FF2B5EF4-FFF2-40B4-BE49-F238E27FC236}">
                <a16:creationId xmlns:a16="http://schemas.microsoft.com/office/drawing/2014/main" id="{89B77CB9-2B99-4B07-8F00-A7F828B8C57B}"/>
              </a:ext>
            </a:extLst>
          </p:cNvPr>
          <p:cNvSpPr txBox="1"/>
          <p:nvPr/>
        </p:nvSpPr>
        <p:spPr>
          <a:xfrm>
            <a:off x="139604" y="677075"/>
            <a:ext cx="704995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4 &amp; 5 ) finding F-ratio and then comparing with F-table</a:t>
            </a:r>
          </a:p>
        </p:txBody>
      </p:sp>
    </p:spTree>
    <p:extLst>
      <p:ext uri="{BB962C8B-B14F-4D97-AF65-F5344CB8AC3E}">
        <p14:creationId xmlns:p14="http://schemas.microsoft.com/office/powerpoint/2010/main" val="2241858490"/>
      </p:ext>
    </p:extLst>
  </p:cSld>
  <p:clrMapOvr>
    <a:masterClrMapping/>
  </p:clrMapOvr>
  <p:transition spd="med">
    <p:wipe dir="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DA7-43E4-4A1B-9F0A-A9D4FBE959BD}"/>
              </a:ext>
            </a:extLst>
          </p:cNvPr>
          <p:cNvSpPr>
            <a:spLocks noGrp="1"/>
          </p:cNvSpPr>
          <p:nvPr>
            <p:ph type="title"/>
          </p:nvPr>
        </p:nvSpPr>
        <p:spPr>
          <a:xfrm>
            <a:off x="0" y="0"/>
            <a:ext cx="9144000" cy="637794"/>
          </a:xfrm>
        </p:spPr>
        <p:txBody>
          <a:bodyPr/>
          <a:lstStyle/>
          <a:p>
            <a:r>
              <a:rPr lang="en-US" dirty="0"/>
              <a:t>ANOVA : Performing calculation according to steps</a:t>
            </a:r>
          </a:p>
        </p:txBody>
      </p:sp>
      <p:sp>
        <p:nvSpPr>
          <p:cNvPr id="3" name="TextBox 2">
            <a:extLst>
              <a:ext uri="{FF2B5EF4-FFF2-40B4-BE49-F238E27FC236}">
                <a16:creationId xmlns:a16="http://schemas.microsoft.com/office/drawing/2014/main" id="{FFF77DDE-C04B-41E8-B8A3-28DB722D8607}"/>
              </a:ext>
            </a:extLst>
          </p:cNvPr>
          <p:cNvSpPr txBox="1"/>
          <p:nvPr/>
        </p:nvSpPr>
        <p:spPr>
          <a:xfrm>
            <a:off x="202424" y="788757"/>
            <a:ext cx="3378394"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Hence we calculate the F-ratio as :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F(2,12) – 22.59, p&lt; .05</a:t>
            </a:r>
          </a:p>
        </p:txBody>
      </p:sp>
      <p:sp>
        <p:nvSpPr>
          <p:cNvPr id="6" name="TextBox 5">
            <a:extLst>
              <a:ext uri="{FF2B5EF4-FFF2-40B4-BE49-F238E27FC236}">
                <a16:creationId xmlns:a16="http://schemas.microsoft.com/office/drawing/2014/main" id="{3364D02E-A55F-4990-B961-AA53949A5BD5}"/>
              </a:ext>
            </a:extLst>
          </p:cNvPr>
          <p:cNvSpPr txBox="1"/>
          <p:nvPr/>
        </p:nvSpPr>
        <p:spPr>
          <a:xfrm>
            <a:off x="0" y="1829160"/>
            <a:ext cx="1137765"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Degree of freedom, numerator</a:t>
            </a:r>
          </a:p>
        </p:txBody>
      </p:sp>
      <p:sp>
        <p:nvSpPr>
          <p:cNvPr id="7" name="TextBox 6">
            <a:extLst>
              <a:ext uri="{FF2B5EF4-FFF2-40B4-BE49-F238E27FC236}">
                <a16:creationId xmlns:a16="http://schemas.microsoft.com/office/drawing/2014/main" id="{0BD58522-DA57-4F48-A84A-9CFA623DBCA7}"/>
              </a:ext>
            </a:extLst>
          </p:cNvPr>
          <p:cNvSpPr txBox="1"/>
          <p:nvPr/>
        </p:nvSpPr>
        <p:spPr>
          <a:xfrm>
            <a:off x="1322738" y="1895490"/>
            <a:ext cx="1371601"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Degree of freedom, Denominator</a:t>
            </a:r>
          </a:p>
        </p:txBody>
      </p:sp>
      <p:cxnSp>
        <p:nvCxnSpPr>
          <p:cNvPr id="9" name="Straight Arrow Connector 8">
            <a:extLst>
              <a:ext uri="{FF2B5EF4-FFF2-40B4-BE49-F238E27FC236}">
                <a16:creationId xmlns:a16="http://schemas.microsoft.com/office/drawing/2014/main" id="{FF4D05DF-998E-4B7D-8203-7545CF24B435}"/>
              </a:ext>
            </a:extLst>
          </p:cNvPr>
          <p:cNvCxnSpPr/>
          <p:nvPr/>
        </p:nvCxnSpPr>
        <p:spPr>
          <a:xfrm flipV="1">
            <a:off x="258266" y="1527421"/>
            <a:ext cx="251285" cy="368069"/>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3C62D87-3E80-4C4C-850C-D54998F6BEC6}"/>
              </a:ext>
            </a:extLst>
          </p:cNvPr>
          <p:cNvCxnSpPr/>
          <p:nvPr/>
        </p:nvCxnSpPr>
        <p:spPr>
          <a:xfrm flipH="1" flipV="1">
            <a:off x="746876" y="1494256"/>
            <a:ext cx="977222" cy="401234"/>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994D200-603D-4DED-BDDE-F8FBED80481D}"/>
              </a:ext>
            </a:extLst>
          </p:cNvPr>
          <p:cNvSpPr txBox="1"/>
          <p:nvPr/>
        </p:nvSpPr>
        <p:spPr>
          <a:xfrm>
            <a:off x="3992648" y="1711455"/>
            <a:ext cx="4662742"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F = 101.667 / 4.5 = 22.59</a:t>
            </a:r>
          </a:p>
        </p:txBody>
      </p:sp>
      <p:sp>
        <p:nvSpPr>
          <p:cNvPr id="13" name="TextBox 12">
            <a:extLst>
              <a:ext uri="{FF2B5EF4-FFF2-40B4-BE49-F238E27FC236}">
                <a16:creationId xmlns:a16="http://schemas.microsoft.com/office/drawing/2014/main" id="{BA9ACD6E-66E5-4700-84F4-AC221A9D3CD3}"/>
              </a:ext>
            </a:extLst>
          </p:cNvPr>
          <p:cNvSpPr txBox="1"/>
          <p:nvPr/>
        </p:nvSpPr>
        <p:spPr>
          <a:xfrm>
            <a:off x="258266" y="2980525"/>
            <a:ext cx="6987132"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Final step : </a:t>
            </a:r>
            <a:r>
              <a:rPr lang="en-US" sz="1400" dirty="0">
                <a:solidFill>
                  <a:schemeClr val="bg2"/>
                </a:solidFill>
                <a:latin typeface="+mn-lt"/>
              </a:rPr>
              <a:t>Look into the F- table and check the calculated F-value &gt; the C.V or not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Accordingly conclude to Reject or Not reject Ho</a:t>
            </a:r>
          </a:p>
        </p:txBody>
      </p:sp>
    </p:spTree>
    <p:extLst>
      <p:ext uri="{BB962C8B-B14F-4D97-AF65-F5344CB8AC3E}">
        <p14:creationId xmlns:p14="http://schemas.microsoft.com/office/powerpoint/2010/main" val="4072586870"/>
      </p:ext>
    </p:extLst>
  </p:cSld>
  <p:clrMapOvr>
    <a:masterClrMapping/>
  </p:clrMapOvr>
  <p:transition spd="med">
    <p:wipe dir="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3CAD-09FC-49AD-8908-8EB70DA7B5ED}"/>
              </a:ext>
            </a:extLst>
          </p:cNvPr>
          <p:cNvSpPr>
            <a:spLocks noGrp="1"/>
          </p:cNvSpPr>
          <p:nvPr>
            <p:ph type="title"/>
          </p:nvPr>
        </p:nvSpPr>
        <p:spPr>
          <a:xfrm>
            <a:off x="0" y="0"/>
            <a:ext cx="8229600" cy="637794"/>
          </a:xfrm>
        </p:spPr>
        <p:txBody>
          <a:bodyPr/>
          <a:lstStyle/>
          <a:p>
            <a:r>
              <a:rPr lang="en-US" dirty="0"/>
              <a:t>ANOVA – F- table</a:t>
            </a:r>
          </a:p>
        </p:txBody>
      </p:sp>
      <p:pic>
        <p:nvPicPr>
          <p:cNvPr id="4" name="Picture 3">
            <a:extLst>
              <a:ext uri="{FF2B5EF4-FFF2-40B4-BE49-F238E27FC236}">
                <a16:creationId xmlns:a16="http://schemas.microsoft.com/office/drawing/2014/main" id="{8C59B509-6E0D-4FD9-8806-C889CDE3173C}"/>
              </a:ext>
            </a:extLst>
          </p:cNvPr>
          <p:cNvPicPr>
            <a:picLocks noChangeAspect="1"/>
          </p:cNvPicPr>
          <p:nvPr/>
        </p:nvPicPr>
        <p:blipFill>
          <a:blip r:embed="rId3"/>
          <a:stretch>
            <a:fillRect/>
          </a:stretch>
        </p:blipFill>
        <p:spPr>
          <a:xfrm>
            <a:off x="139702" y="457079"/>
            <a:ext cx="6568123" cy="3684890"/>
          </a:xfrm>
          <a:prstGeom prst="rect">
            <a:avLst/>
          </a:prstGeom>
        </p:spPr>
      </p:pic>
      <p:sp>
        <p:nvSpPr>
          <p:cNvPr id="5" name="TextBox 4">
            <a:extLst>
              <a:ext uri="{FF2B5EF4-FFF2-40B4-BE49-F238E27FC236}">
                <a16:creationId xmlns:a16="http://schemas.microsoft.com/office/drawing/2014/main" id="{5AA97624-D6BA-4DDC-A936-397DE7F2B859}"/>
              </a:ext>
            </a:extLst>
          </p:cNvPr>
          <p:cNvSpPr txBox="1"/>
          <p:nvPr/>
        </p:nvSpPr>
        <p:spPr>
          <a:xfrm>
            <a:off x="1361130" y="4337438"/>
            <a:ext cx="7405942"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Conclusion : </a:t>
            </a:r>
            <a:r>
              <a:rPr lang="en-US" sz="1400" dirty="0">
                <a:solidFill>
                  <a:schemeClr val="bg2"/>
                </a:solidFill>
                <a:latin typeface="+mn-lt"/>
              </a:rPr>
              <a:t>f(2,12) – 22.59 is &gt; than C.V = 3.89, </a:t>
            </a:r>
            <a:r>
              <a:rPr lang="en-US" sz="1400" dirty="0" err="1">
                <a:solidFill>
                  <a:schemeClr val="bg2"/>
                </a:solidFill>
                <a:latin typeface="+mn-lt"/>
              </a:rPr>
              <a:t>i.e</a:t>
            </a:r>
            <a:r>
              <a:rPr lang="en-US" sz="1400" dirty="0">
                <a:solidFill>
                  <a:schemeClr val="bg2"/>
                </a:solidFill>
                <a:latin typeface="+mn-lt"/>
              </a:rPr>
              <a:t> the calculated F-value comes in the rejection region. Hence Reject Ho </a:t>
            </a:r>
            <a:r>
              <a:rPr lang="en-US" sz="1400" i="1" dirty="0">
                <a:solidFill>
                  <a:schemeClr val="bg2">
                    <a:lumMod val="50000"/>
                    <a:lumOff val="50000"/>
                  </a:schemeClr>
                </a:solidFill>
                <a:latin typeface="+mn-lt"/>
              </a:rPr>
              <a:t>(see plot on next slide)</a:t>
            </a:r>
          </a:p>
        </p:txBody>
      </p:sp>
    </p:spTree>
    <p:extLst>
      <p:ext uri="{BB962C8B-B14F-4D97-AF65-F5344CB8AC3E}">
        <p14:creationId xmlns:p14="http://schemas.microsoft.com/office/powerpoint/2010/main" val="269895417"/>
      </p:ext>
    </p:extLst>
  </p:cSld>
  <p:clrMapOvr>
    <a:masterClrMapping/>
  </p:clrMapOvr>
  <p:transition spd="med">
    <p:wipe dir="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350F-14F3-4C4B-AB19-70E23F7E1A6A}"/>
              </a:ext>
            </a:extLst>
          </p:cNvPr>
          <p:cNvSpPr>
            <a:spLocks noGrp="1"/>
          </p:cNvSpPr>
          <p:nvPr>
            <p:ph type="title"/>
          </p:nvPr>
        </p:nvSpPr>
        <p:spPr>
          <a:xfrm>
            <a:off x="0" y="0"/>
            <a:ext cx="8229600" cy="637794"/>
          </a:xfrm>
        </p:spPr>
        <p:txBody>
          <a:bodyPr/>
          <a:lstStyle/>
          <a:p>
            <a:r>
              <a:rPr lang="en-US" dirty="0"/>
              <a:t>One Way ANOVA : Another Example 2</a:t>
            </a:r>
          </a:p>
        </p:txBody>
      </p:sp>
      <p:sp>
        <p:nvSpPr>
          <p:cNvPr id="3" name="TextBox 2">
            <a:extLst>
              <a:ext uri="{FF2B5EF4-FFF2-40B4-BE49-F238E27FC236}">
                <a16:creationId xmlns:a16="http://schemas.microsoft.com/office/drawing/2014/main" id="{04E93016-4231-489B-8C86-4179B0425D11}"/>
              </a:ext>
            </a:extLst>
          </p:cNvPr>
          <p:cNvSpPr txBox="1"/>
          <p:nvPr/>
        </p:nvSpPr>
        <p:spPr>
          <a:xfrm>
            <a:off x="202424" y="760837"/>
            <a:ext cx="8376183" cy="1169551"/>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consumer agency wanted to find out if the mean weight loss for each of the 3 types of drugs for loosing weight is same. The following table records the weight loss per KG by the 15 people after eating these drugs for 3 months.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Using 10% significant level will you conclude that mean weight loss is the same for each of 3 drugs</a:t>
            </a:r>
          </a:p>
        </p:txBody>
      </p:sp>
      <p:graphicFrame>
        <p:nvGraphicFramePr>
          <p:cNvPr id="4" name="Table 4">
            <a:extLst>
              <a:ext uri="{FF2B5EF4-FFF2-40B4-BE49-F238E27FC236}">
                <a16:creationId xmlns:a16="http://schemas.microsoft.com/office/drawing/2014/main" id="{C2666D29-DAD7-447C-A151-F0791CA550A4}"/>
              </a:ext>
            </a:extLst>
          </p:cNvPr>
          <p:cNvGraphicFramePr>
            <a:graphicFrameLocks noGrp="1"/>
          </p:cNvGraphicFramePr>
          <p:nvPr>
            <p:extLst>
              <p:ext uri="{D42A27DB-BD31-4B8C-83A1-F6EECF244321}">
                <p14:modId xmlns:p14="http://schemas.microsoft.com/office/powerpoint/2010/main" val="2666095422"/>
              </p:ext>
            </p:extLst>
          </p:nvPr>
        </p:nvGraphicFramePr>
        <p:xfrm>
          <a:off x="1147072" y="2298748"/>
          <a:ext cx="6096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57513822"/>
                    </a:ext>
                  </a:extLst>
                </a:gridCol>
                <a:gridCol w="2032000">
                  <a:extLst>
                    <a:ext uri="{9D8B030D-6E8A-4147-A177-3AD203B41FA5}">
                      <a16:colId xmlns:a16="http://schemas.microsoft.com/office/drawing/2014/main" val="3189769854"/>
                    </a:ext>
                  </a:extLst>
                </a:gridCol>
                <a:gridCol w="2032000">
                  <a:extLst>
                    <a:ext uri="{9D8B030D-6E8A-4147-A177-3AD203B41FA5}">
                      <a16:colId xmlns:a16="http://schemas.microsoft.com/office/drawing/2014/main" val="2387582659"/>
                    </a:ext>
                  </a:extLst>
                </a:gridCol>
              </a:tblGrid>
              <a:tr h="370840">
                <a:tc>
                  <a:txBody>
                    <a:bodyPr/>
                    <a:lstStyle/>
                    <a:p>
                      <a:r>
                        <a:rPr lang="en-US" dirty="0">
                          <a:solidFill>
                            <a:schemeClr val="tx2"/>
                          </a:solidFill>
                        </a:rPr>
                        <a:t>Drug 1</a:t>
                      </a:r>
                    </a:p>
                  </a:txBody>
                  <a:tcPr/>
                </a:tc>
                <a:tc>
                  <a:txBody>
                    <a:bodyPr/>
                    <a:lstStyle/>
                    <a:p>
                      <a:r>
                        <a:rPr lang="en-US" dirty="0">
                          <a:solidFill>
                            <a:schemeClr val="tx2"/>
                          </a:solidFill>
                        </a:rPr>
                        <a:t>Drug 2</a:t>
                      </a:r>
                    </a:p>
                  </a:txBody>
                  <a:tcPr/>
                </a:tc>
                <a:tc>
                  <a:txBody>
                    <a:bodyPr/>
                    <a:lstStyle/>
                    <a:p>
                      <a:r>
                        <a:rPr lang="en-US" dirty="0">
                          <a:solidFill>
                            <a:schemeClr val="tx2"/>
                          </a:solidFill>
                        </a:rPr>
                        <a:t>Drug 3</a:t>
                      </a:r>
                    </a:p>
                  </a:txBody>
                  <a:tcPr/>
                </a:tc>
                <a:extLst>
                  <a:ext uri="{0D108BD9-81ED-4DB2-BD59-A6C34878D82A}">
                    <a16:rowId xmlns:a16="http://schemas.microsoft.com/office/drawing/2014/main" val="2712902630"/>
                  </a:ext>
                </a:extLst>
              </a:tr>
              <a:tr h="370840">
                <a:tc>
                  <a:txBody>
                    <a:bodyPr/>
                    <a:lstStyle/>
                    <a:p>
                      <a:r>
                        <a:rPr lang="en-US" dirty="0"/>
                        <a:t>7.5</a:t>
                      </a:r>
                    </a:p>
                  </a:txBody>
                  <a:tcPr/>
                </a:tc>
                <a:tc>
                  <a:txBody>
                    <a:bodyPr/>
                    <a:lstStyle/>
                    <a:p>
                      <a:r>
                        <a:rPr lang="en-US" dirty="0"/>
                        <a:t>9.5</a:t>
                      </a:r>
                    </a:p>
                  </a:txBody>
                  <a:tcPr/>
                </a:tc>
                <a:tc>
                  <a:txBody>
                    <a:bodyPr/>
                    <a:lstStyle/>
                    <a:p>
                      <a:r>
                        <a:rPr lang="en-US" dirty="0"/>
                        <a:t>8.5</a:t>
                      </a:r>
                    </a:p>
                  </a:txBody>
                  <a:tcPr/>
                </a:tc>
                <a:extLst>
                  <a:ext uri="{0D108BD9-81ED-4DB2-BD59-A6C34878D82A}">
                    <a16:rowId xmlns:a16="http://schemas.microsoft.com/office/drawing/2014/main" val="910693249"/>
                  </a:ext>
                </a:extLst>
              </a:tr>
              <a:tr h="370840">
                <a:tc>
                  <a:txBody>
                    <a:bodyPr/>
                    <a:lstStyle/>
                    <a:p>
                      <a:r>
                        <a:rPr lang="en-US" dirty="0"/>
                        <a:t>10</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881476594"/>
                  </a:ext>
                </a:extLst>
              </a:tr>
              <a:tr h="370840">
                <a:tc>
                  <a:txBody>
                    <a:bodyPr/>
                    <a:lstStyle/>
                    <a:p>
                      <a:r>
                        <a:rPr lang="en-US" dirty="0"/>
                        <a:t>8</a:t>
                      </a:r>
                    </a:p>
                  </a:txBody>
                  <a:tcPr/>
                </a:tc>
                <a:tc>
                  <a:txBody>
                    <a:bodyPr/>
                    <a:lstStyle/>
                    <a:p>
                      <a:r>
                        <a:rPr lang="en-US" dirty="0"/>
                        <a:t>7.5</a:t>
                      </a:r>
                    </a:p>
                  </a:txBody>
                  <a:tcPr/>
                </a:tc>
                <a:tc>
                  <a:txBody>
                    <a:bodyPr/>
                    <a:lstStyle/>
                    <a:p>
                      <a:r>
                        <a:rPr lang="en-US" dirty="0"/>
                        <a:t>6.5</a:t>
                      </a:r>
                    </a:p>
                  </a:txBody>
                  <a:tcPr/>
                </a:tc>
                <a:extLst>
                  <a:ext uri="{0D108BD9-81ED-4DB2-BD59-A6C34878D82A}">
                    <a16:rowId xmlns:a16="http://schemas.microsoft.com/office/drawing/2014/main" val="1061176349"/>
                  </a:ext>
                </a:extLst>
              </a:tr>
              <a:tr h="370840">
                <a:tc>
                  <a:txBody>
                    <a:bodyPr/>
                    <a:lstStyle/>
                    <a:p>
                      <a:r>
                        <a:rPr lang="en-US" dirty="0"/>
                        <a:t>6</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871935396"/>
                  </a:ext>
                </a:extLst>
              </a:tr>
              <a:tr h="370840">
                <a:tc>
                  <a:txBody>
                    <a:bodyPr/>
                    <a:lstStyle/>
                    <a:p>
                      <a:r>
                        <a:rPr lang="en-US" dirty="0"/>
                        <a:t>6.5</a:t>
                      </a:r>
                    </a:p>
                  </a:txBody>
                  <a:tcPr/>
                </a:tc>
                <a:tc>
                  <a:txBody>
                    <a:bodyPr/>
                    <a:lstStyle/>
                    <a:p>
                      <a:r>
                        <a:rPr lang="en-US" dirty="0"/>
                        <a:t>6</a:t>
                      </a:r>
                    </a:p>
                  </a:txBody>
                  <a:tcPr/>
                </a:tc>
                <a:tc>
                  <a:txBody>
                    <a:bodyPr/>
                    <a:lstStyle/>
                    <a:p>
                      <a:r>
                        <a:rPr lang="en-US" dirty="0"/>
                        <a:t>8</a:t>
                      </a:r>
                    </a:p>
                  </a:txBody>
                  <a:tcPr/>
                </a:tc>
                <a:extLst>
                  <a:ext uri="{0D108BD9-81ED-4DB2-BD59-A6C34878D82A}">
                    <a16:rowId xmlns:a16="http://schemas.microsoft.com/office/drawing/2014/main" val="3270804997"/>
                  </a:ext>
                </a:extLst>
              </a:tr>
            </a:tbl>
          </a:graphicData>
        </a:graphic>
      </p:graphicFrame>
    </p:spTree>
    <p:extLst>
      <p:ext uri="{BB962C8B-B14F-4D97-AF65-F5344CB8AC3E}">
        <p14:creationId xmlns:p14="http://schemas.microsoft.com/office/powerpoint/2010/main" val="3251091159"/>
      </p:ext>
    </p:extLst>
  </p:cSld>
  <p:clrMapOvr>
    <a:masterClrMapping/>
  </p:clrMapOvr>
  <p:transition spd="med">
    <p:wipe dir="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336B-7659-4D34-A1CD-835FED5AC305}"/>
              </a:ext>
            </a:extLst>
          </p:cNvPr>
          <p:cNvSpPr>
            <a:spLocks noGrp="1"/>
          </p:cNvSpPr>
          <p:nvPr>
            <p:ph type="title"/>
          </p:nvPr>
        </p:nvSpPr>
        <p:spPr>
          <a:xfrm>
            <a:off x="0" y="0"/>
            <a:ext cx="8229600" cy="637794"/>
          </a:xfrm>
        </p:spPr>
        <p:txBody>
          <a:bodyPr/>
          <a:lstStyle/>
          <a:p>
            <a:r>
              <a:rPr lang="en-US" dirty="0"/>
              <a:t>When to use WHAT ? </a:t>
            </a:r>
          </a:p>
        </p:txBody>
      </p:sp>
      <p:graphicFrame>
        <p:nvGraphicFramePr>
          <p:cNvPr id="4" name="Table 4">
            <a:extLst>
              <a:ext uri="{FF2B5EF4-FFF2-40B4-BE49-F238E27FC236}">
                <a16:creationId xmlns:a16="http://schemas.microsoft.com/office/drawing/2014/main" id="{5122A055-9407-4E55-8381-B130D506BE6E}"/>
              </a:ext>
            </a:extLst>
          </p:cNvPr>
          <p:cNvGraphicFramePr>
            <a:graphicFrameLocks noGrp="1"/>
          </p:cNvGraphicFramePr>
          <p:nvPr>
            <p:extLst>
              <p:ext uri="{D42A27DB-BD31-4B8C-83A1-F6EECF244321}">
                <p14:modId xmlns:p14="http://schemas.microsoft.com/office/powerpoint/2010/main" val="28089828"/>
              </p:ext>
            </p:extLst>
          </p:nvPr>
        </p:nvGraphicFramePr>
        <p:xfrm>
          <a:off x="358313" y="972520"/>
          <a:ext cx="8052771" cy="2433320"/>
        </p:xfrm>
        <a:graphic>
          <a:graphicData uri="http://schemas.openxmlformats.org/drawingml/2006/table">
            <a:tbl>
              <a:tblPr firstRow="1" bandRow="1">
                <a:tableStyleId>{5940675A-B579-460E-94D1-54222C63F5DA}</a:tableStyleId>
              </a:tblPr>
              <a:tblGrid>
                <a:gridCol w="2569512">
                  <a:extLst>
                    <a:ext uri="{9D8B030D-6E8A-4147-A177-3AD203B41FA5}">
                      <a16:colId xmlns:a16="http://schemas.microsoft.com/office/drawing/2014/main" val="276784685"/>
                    </a:ext>
                  </a:extLst>
                </a:gridCol>
                <a:gridCol w="5483259">
                  <a:extLst>
                    <a:ext uri="{9D8B030D-6E8A-4147-A177-3AD203B41FA5}">
                      <a16:colId xmlns:a16="http://schemas.microsoft.com/office/drawing/2014/main" val="1768606866"/>
                    </a:ext>
                  </a:extLst>
                </a:gridCol>
              </a:tblGrid>
              <a:tr h="370840">
                <a:tc>
                  <a:txBody>
                    <a:bodyPr/>
                    <a:lstStyle/>
                    <a:p>
                      <a:r>
                        <a:rPr lang="en-US" b="1" dirty="0"/>
                        <a:t>Test</a:t>
                      </a:r>
                    </a:p>
                  </a:txBody>
                  <a:tcPr>
                    <a:solidFill>
                      <a:schemeClr val="accent4">
                        <a:lumMod val="20000"/>
                        <a:lumOff val="80000"/>
                      </a:schemeClr>
                    </a:solidFill>
                  </a:tcPr>
                </a:tc>
                <a:tc>
                  <a:txBody>
                    <a:bodyPr/>
                    <a:lstStyle/>
                    <a:p>
                      <a:r>
                        <a:rPr lang="en-US" dirty="0"/>
                        <a:t>Use</a:t>
                      </a:r>
                    </a:p>
                  </a:txBody>
                  <a:tcPr/>
                </a:tc>
                <a:extLst>
                  <a:ext uri="{0D108BD9-81ED-4DB2-BD59-A6C34878D82A}">
                    <a16:rowId xmlns:a16="http://schemas.microsoft.com/office/drawing/2014/main" val="1183533314"/>
                  </a:ext>
                </a:extLst>
              </a:tr>
              <a:tr h="370840">
                <a:tc>
                  <a:txBody>
                    <a:bodyPr/>
                    <a:lstStyle/>
                    <a:p>
                      <a:r>
                        <a:rPr lang="en-US" sz="1600" b="1" dirty="0"/>
                        <a:t>ANOVA</a:t>
                      </a:r>
                    </a:p>
                  </a:txBody>
                  <a:tcPr>
                    <a:solidFill>
                      <a:schemeClr val="accent4">
                        <a:lumMod val="20000"/>
                        <a:lumOff val="80000"/>
                      </a:schemeClr>
                    </a:solidFill>
                  </a:tcPr>
                </a:tc>
                <a:tc>
                  <a:txBody>
                    <a:bodyPr/>
                    <a:lstStyle/>
                    <a:p>
                      <a:r>
                        <a:rPr lang="en-US" sz="1600" dirty="0"/>
                        <a:t>Comparing the mean of (more than two) samples</a:t>
                      </a:r>
                    </a:p>
                  </a:txBody>
                  <a:tcPr/>
                </a:tc>
                <a:extLst>
                  <a:ext uri="{0D108BD9-81ED-4DB2-BD59-A6C34878D82A}">
                    <a16:rowId xmlns:a16="http://schemas.microsoft.com/office/drawing/2014/main" val="227966399"/>
                  </a:ext>
                </a:extLst>
              </a:tr>
              <a:tr h="370840">
                <a:tc>
                  <a:txBody>
                    <a:bodyPr/>
                    <a:lstStyle/>
                    <a:p>
                      <a:r>
                        <a:rPr lang="en-US" sz="1600" b="1" dirty="0"/>
                        <a:t>Chi –Square Test </a:t>
                      </a:r>
                    </a:p>
                  </a:txBody>
                  <a:tcPr>
                    <a:solidFill>
                      <a:schemeClr val="accent4">
                        <a:lumMod val="20000"/>
                        <a:lumOff val="80000"/>
                      </a:schemeClr>
                    </a:solidFill>
                  </a:tcPr>
                </a:tc>
                <a:tc>
                  <a:txBody>
                    <a:bodyPr/>
                    <a:lstStyle/>
                    <a:p>
                      <a:r>
                        <a:rPr lang="en-US" sz="1600" dirty="0"/>
                        <a:t>Testing ‘goodness of fit’ to assumed distribution</a:t>
                      </a:r>
                    </a:p>
                  </a:txBody>
                  <a:tcPr/>
                </a:tc>
                <a:extLst>
                  <a:ext uri="{0D108BD9-81ED-4DB2-BD59-A6C34878D82A}">
                    <a16:rowId xmlns:a16="http://schemas.microsoft.com/office/drawing/2014/main" val="35511097"/>
                  </a:ext>
                </a:extLst>
              </a:tr>
              <a:tr h="370840">
                <a:tc>
                  <a:txBody>
                    <a:bodyPr/>
                    <a:lstStyle/>
                    <a:p>
                      <a:r>
                        <a:rPr lang="en-US" sz="1600" b="1" dirty="0"/>
                        <a:t>F- test</a:t>
                      </a:r>
                    </a:p>
                  </a:txBody>
                  <a:tcPr>
                    <a:solidFill>
                      <a:schemeClr val="accent4">
                        <a:lumMod val="20000"/>
                        <a:lumOff val="80000"/>
                      </a:schemeClr>
                    </a:solidFill>
                  </a:tcPr>
                </a:tc>
                <a:tc>
                  <a:txBody>
                    <a:bodyPr/>
                    <a:lstStyle/>
                    <a:p>
                      <a:r>
                        <a:rPr lang="en-US" sz="1600" dirty="0"/>
                        <a:t>Comparing variance of two samples</a:t>
                      </a:r>
                    </a:p>
                  </a:txBody>
                  <a:tcPr/>
                </a:tc>
                <a:extLst>
                  <a:ext uri="{0D108BD9-81ED-4DB2-BD59-A6C34878D82A}">
                    <a16:rowId xmlns:a16="http://schemas.microsoft.com/office/drawing/2014/main" val="1280097294"/>
                  </a:ext>
                </a:extLst>
              </a:tr>
              <a:tr h="370840">
                <a:tc>
                  <a:txBody>
                    <a:bodyPr/>
                    <a:lstStyle/>
                    <a:p>
                      <a:r>
                        <a:rPr lang="en-US" sz="1600" b="1" dirty="0"/>
                        <a:t>t- test</a:t>
                      </a:r>
                    </a:p>
                  </a:txBody>
                  <a:tcPr>
                    <a:solidFill>
                      <a:schemeClr val="accent4">
                        <a:lumMod val="20000"/>
                        <a:lumOff val="80000"/>
                      </a:schemeClr>
                    </a:solidFill>
                  </a:tcPr>
                </a:tc>
                <a:tc>
                  <a:txBody>
                    <a:bodyPr/>
                    <a:lstStyle/>
                    <a:p>
                      <a:r>
                        <a:rPr lang="en-US" sz="1600" dirty="0"/>
                        <a:t>Comparing the mean to a value, or the means of two samples</a:t>
                      </a:r>
                    </a:p>
                  </a:txBody>
                  <a:tcPr/>
                </a:tc>
                <a:extLst>
                  <a:ext uri="{0D108BD9-81ED-4DB2-BD59-A6C34878D82A}">
                    <a16:rowId xmlns:a16="http://schemas.microsoft.com/office/drawing/2014/main" val="806802981"/>
                  </a:ext>
                </a:extLst>
              </a:tr>
              <a:tr h="370840">
                <a:tc>
                  <a:txBody>
                    <a:bodyPr/>
                    <a:lstStyle/>
                    <a:p>
                      <a:r>
                        <a:rPr lang="en-US" sz="1600" b="1" dirty="0"/>
                        <a:t>z - test</a:t>
                      </a:r>
                    </a:p>
                  </a:txBody>
                  <a:tcPr>
                    <a:solidFill>
                      <a:schemeClr val="accent4">
                        <a:lumMod val="20000"/>
                        <a:lumOff val="80000"/>
                      </a:schemeClr>
                    </a:solidFill>
                  </a:tcPr>
                </a:tc>
                <a:tc>
                  <a:txBody>
                    <a:bodyPr/>
                    <a:lstStyle/>
                    <a:p>
                      <a:r>
                        <a:rPr lang="en-US" sz="1600" dirty="0"/>
                        <a:t>Same as t- test but for large samples </a:t>
                      </a:r>
                    </a:p>
                  </a:txBody>
                  <a:tcPr/>
                </a:tc>
                <a:extLst>
                  <a:ext uri="{0D108BD9-81ED-4DB2-BD59-A6C34878D82A}">
                    <a16:rowId xmlns:a16="http://schemas.microsoft.com/office/drawing/2014/main" val="3919581492"/>
                  </a:ext>
                </a:extLst>
              </a:tr>
            </a:tbl>
          </a:graphicData>
        </a:graphic>
      </p:graphicFrame>
    </p:spTree>
    <p:extLst>
      <p:ext uri="{BB962C8B-B14F-4D97-AF65-F5344CB8AC3E}">
        <p14:creationId xmlns:p14="http://schemas.microsoft.com/office/powerpoint/2010/main" val="1815010286"/>
      </p:ext>
    </p:extLst>
  </p:cSld>
  <p:clrMapOvr>
    <a:masterClrMapping/>
  </p:clrMapOvr>
  <p:transition spd="med">
    <p:wipe dir="r"/>
  </p:transition>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A0A3F8-BAAA-4120-B71D-634F9B383578}"/>
              </a:ext>
            </a:extLst>
          </p:cNvPr>
          <p:cNvSpPr txBox="1"/>
          <p:nvPr/>
        </p:nvSpPr>
        <p:spPr>
          <a:xfrm>
            <a:off x="0" y="1619395"/>
            <a:ext cx="6777728" cy="1569660"/>
          </a:xfrm>
          <a:prstGeom prst="rect">
            <a:avLst/>
          </a:prstGeom>
          <a:noFill/>
        </p:spPr>
        <p:txBody>
          <a:bodyPr wrap="square" rtlCol="0">
            <a:spAutoFit/>
          </a:bodyPr>
          <a:lstStyle/>
          <a:p>
            <a:pPr>
              <a:spcBef>
                <a:spcPts val="0"/>
              </a:spcBef>
              <a:spcAft>
                <a:spcPts val="0"/>
              </a:spcAft>
              <a:buClr>
                <a:schemeClr val="bg1"/>
              </a:buClr>
            </a:pPr>
            <a:r>
              <a:rPr lang="en-US" sz="9600" b="1" dirty="0">
                <a:solidFill>
                  <a:schemeClr val="bg2"/>
                </a:solidFill>
                <a:latin typeface="+mn-lt"/>
              </a:rPr>
              <a:t>BACK UP</a:t>
            </a:r>
            <a:endParaRPr lang="en-US" sz="1400" b="1" dirty="0">
              <a:solidFill>
                <a:schemeClr val="bg2"/>
              </a:solidFill>
              <a:latin typeface="+mn-lt"/>
            </a:endParaRPr>
          </a:p>
        </p:txBody>
      </p:sp>
    </p:spTree>
    <p:extLst>
      <p:ext uri="{BB962C8B-B14F-4D97-AF65-F5344CB8AC3E}">
        <p14:creationId xmlns:p14="http://schemas.microsoft.com/office/powerpoint/2010/main" val="2913372648"/>
      </p:ext>
    </p:extLst>
  </p:cSld>
  <p:clrMapOvr>
    <a:masterClrMapping/>
  </p:clrMapOvr>
  <p:transition spd="med">
    <p:wipe dir="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F8-39EB-4FBD-8D81-11A2AD144917}"/>
              </a:ext>
            </a:extLst>
          </p:cNvPr>
          <p:cNvSpPr>
            <a:spLocks noGrp="1"/>
          </p:cNvSpPr>
          <p:nvPr>
            <p:ph type="title"/>
          </p:nvPr>
        </p:nvSpPr>
        <p:spPr>
          <a:xfrm>
            <a:off x="0" y="0"/>
            <a:ext cx="8229600" cy="637794"/>
          </a:xfrm>
        </p:spPr>
        <p:txBody>
          <a:bodyPr/>
          <a:lstStyle/>
          <a:p>
            <a:r>
              <a:rPr lang="en-US" dirty="0"/>
              <a:t>Percentiles</a:t>
            </a:r>
          </a:p>
        </p:txBody>
      </p:sp>
      <p:sp>
        <p:nvSpPr>
          <p:cNvPr id="3" name="TextBox 2">
            <a:extLst>
              <a:ext uri="{FF2B5EF4-FFF2-40B4-BE49-F238E27FC236}">
                <a16:creationId xmlns:a16="http://schemas.microsoft.com/office/drawing/2014/main" id="{0EC1444E-8018-4B80-BEE3-261C4E50A262}"/>
              </a:ext>
            </a:extLst>
          </p:cNvPr>
          <p:cNvSpPr txBox="1"/>
          <p:nvPr/>
        </p:nvSpPr>
        <p:spPr>
          <a:xfrm>
            <a:off x="516531" y="637794"/>
            <a:ext cx="5479420" cy="862939"/>
          </a:xfrm>
          <a:prstGeom prst="rect">
            <a:avLst/>
          </a:prstGeom>
          <a:noFill/>
        </p:spPr>
        <p:txBody>
          <a:bodyPr wrap="square" rtlCol="0">
            <a:spAutoFit/>
          </a:bodyPr>
          <a:lstStyle/>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36A26050-DF8F-487D-9E3C-DAC39F5F4378}"/>
              </a:ext>
            </a:extLst>
          </p:cNvPr>
          <p:cNvSpPr txBox="1">
            <a:spLocks/>
          </p:cNvSpPr>
          <p:nvPr/>
        </p:nvSpPr>
        <p:spPr>
          <a:xfrm>
            <a:off x="138439" y="1181836"/>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Decile</a:t>
            </a:r>
          </a:p>
          <a:p>
            <a:endParaRPr lang="en-US" kern="0" dirty="0"/>
          </a:p>
          <a:p>
            <a:r>
              <a:rPr lang="en-US" kern="0" dirty="0"/>
              <a:t>Estimating Percentile</a:t>
            </a:r>
          </a:p>
        </p:txBody>
      </p:sp>
    </p:spTree>
    <p:extLst>
      <p:ext uri="{BB962C8B-B14F-4D97-AF65-F5344CB8AC3E}">
        <p14:creationId xmlns:p14="http://schemas.microsoft.com/office/powerpoint/2010/main" val="2750829029"/>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3A03-5898-4C6C-BF44-6F13B753C34B}"/>
              </a:ext>
            </a:extLst>
          </p:cNvPr>
          <p:cNvSpPr>
            <a:spLocks noGrp="1"/>
          </p:cNvSpPr>
          <p:nvPr>
            <p:ph type="title"/>
          </p:nvPr>
        </p:nvSpPr>
        <p:spPr>
          <a:xfrm>
            <a:off x="137160" y="22860"/>
            <a:ext cx="7955280" cy="640080"/>
          </a:xfrm>
        </p:spPr>
        <p:txBody>
          <a:bodyPr/>
          <a:lstStyle/>
          <a:p>
            <a:r>
              <a:rPr lang="en-US" dirty="0"/>
              <a:t>Control Experiment – drug test example</a:t>
            </a:r>
          </a:p>
        </p:txBody>
      </p:sp>
      <p:sp>
        <p:nvSpPr>
          <p:cNvPr id="3" name="Content Placeholder 2">
            <a:extLst>
              <a:ext uri="{FF2B5EF4-FFF2-40B4-BE49-F238E27FC236}">
                <a16:creationId xmlns:a16="http://schemas.microsoft.com/office/drawing/2014/main" id="{B284F41B-5C6B-486A-A6B7-4AF38B491853}"/>
              </a:ext>
            </a:extLst>
          </p:cNvPr>
          <p:cNvSpPr>
            <a:spLocks noGrp="1"/>
          </p:cNvSpPr>
          <p:nvPr>
            <p:ph sz="half" idx="13"/>
          </p:nvPr>
        </p:nvSpPr>
        <p:spPr>
          <a:xfrm>
            <a:off x="230478" y="716489"/>
            <a:ext cx="7955279" cy="3200400"/>
          </a:xfrm>
        </p:spPr>
        <p:txBody>
          <a:bodyPr/>
          <a:lstStyle/>
          <a:p>
            <a:r>
              <a:rPr lang="en-US" dirty="0">
                <a:solidFill>
                  <a:schemeClr val="bg2">
                    <a:lumMod val="50000"/>
                    <a:lumOff val="50000"/>
                  </a:schemeClr>
                </a:solidFill>
              </a:rPr>
              <a:t>If we are studying the effectiveness of a pill, we should also compare it to a placebo. It is often the case that the act of receiving a treatment that a person believe will be beneficial with itself result in a beneficial effect. Regardless of whether the treatment is otherwise effective</a:t>
            </a:r>
          </a:p>
        </p:txBody>
      </p:sp>
      <p:pic>
        <p:nvPicPr>
          <p:cNvPr id="5" name="Picture 4" descr="A picture containing table, indoor, wooden, slice&#10;&#10;Description automatically generated">
            <a:extLst>
              <a:ext uri="{FF2B5EF4-FFF2-40B4-BE49-F238E27FC236}">
                <a16:creationId xmlns:a16="http://schemas.microsoft.com/office/drawing/2014/main" id="{2ABCDDB0-5640-4524-AB37-630EFD094C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94782" y="1912562"/>
            <a:ext cx="3834432" cy="2156868"/>
          </a:xfrm>
          <a:prstGeom prst="rect">
            <a:avLst/>
          </a:prstGeom>
        </p:spPr>
      </p:pic>
      <p:sp>
        <p:nvSpPr>
          <p:cNvPr id="6" name="TextBox 5">
            <a:extLst>
              <a:ext uri="{FF2B5EF4-FFF2-40B4-BE49-F238E27FC236}">
                <a16:creationId xmlns:a16="http://schemas.microsoft.com/office/drawing/2014/main" id="{DCF10603-437E-4C7A-980F-322B67C14954}"/>
              </a:ext>
            </a:extLst>
          </p:cNvPr>
          <p:cNvSpPr txBox="1"/>
          <p:nvPr/>
        </p:nvSpPr>
        <p:spPr>
          <a:xfrm>
            <a:off x="4097350" y="5245622"/>
            <a:ext cx="5046650" cy="230832"/>
          </a:xfrm>
          <a:prstGeom prst="rect">
            <a:avLst/>
          </a:prstGeom>
          <a:noFill/>
        </p:spPr>
        <p:txBody>
          <a:bodyPr wrap="square" rtlCol="0">
            <a:spAutoFit/>
          </a:bodyPr>
          <a:lstStyle/>
          <a:p>
            <a:r>
              <a:rPr lang="en-US" sz="900">
                <a:hlinkClick r:id="rId3" tooltip="http://capitalcurrent.ca/opioid-overdoses-dwarf-covid-19/"/>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4145885228"/>
      </p:ext>
    </p:extLst>
  </p:cSld>
  <p:clrMapOvr>
    <a:masterClrMapping/>
  </p:clrMapOvr>
  <p:transition spd="med">
    <p:wipe dir="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3CC1-90CC-435A-9189-5BDF12903CEF}"/>
              </a:ext>
            </a:extLst>
          </p:cNvPr>
          <p:cNvSpPr>
            <a:spLocks noGrp="1"/>
          </p:cNvSpPr>
          <p:nvPr>
            <p:ph type="title"/>
          </p:nvPr>
        </p:nvSpPr>
        <p:spPr>
          <a:xfrm>
            <a:off x="148676" y="110628"/>
            <a:ext cx="7955280" cy="640080"/>
          </a:xfrm>
        </p:spPr>
        <p:txBody>
          <a:bodyPr/>
          <a:lstStyle/>
          <a:p>
            <a:r>
              <a:rPr lang="en-US" dirty="0"/>
              <a:t>Why Statistics is </a:t>
            </a:r>
            <a:r>
              <a:rPr lang="en-US" dirty="0">
                <a:solidFill>
                  <a:schemeClr val="tx2">
                    <a:lumMod val="50000"/>
                  </a:schemeClr>
                </a:solidFill>
              </a:rPr>
              <a:t>Important?</a:t>
            </a:r>
          </a:p>
        </p:txBody>
      </p:sp>
      <p:sp>
        <p:nvSpPr>
          <p:cNvPr id="3" name="Content Placeholder 2">
            <a:extLst>
              <a:ext uri="{FF2B5EF4-FFF2-40B4-BE49-F238E27FC236}">
                <a16:creationId xmlns:a16="http://schemas.microsoft.com/office/drawing/2014/main" id="{ADA3D4CF-1D48-420F-9105-1682DCCA001A}"/>
              </a:ext>
            </a:extLst>
          </p:cNvPr>
          <p:cNvSpPr>
            <a:spLocks noGrp="1"/>
          </p:cNvSpPr>
          <p:nvPr>
            <p:ph sz="half" idx="1"/>
          </p:nvPr>
        </p:nvSpPr>
        <p:spPr>
          <a:xfrm>
            <a:off x="73186" y="750708"/>
            <a:ext cx="8791607" cy="4120906"/>
          </a:xfrm>
        </p:spPr>
        <p:txBody>
          <a:bodyPr>
            <a:normAutofit/>
          </a:bodyPr>
          <a:lstStyle/>
          <a:p>
            <a:pPr algn="just">
              <a:buFont typeface="Arial" panose="020B0604020202020204" pitchFamily="34" charset="0"/>
              <a:buChar char="•"/>
            </a:pPr>
            <a:r>
              <a:rPr lang="en-US" b="1" i="0" dirty="0">
                <a:solidFill>
                  <a:schemeClr val="bg1"/>
                </a:solidFill>
                <a:effectLst/>
                <a:latin typeface="roboto" panose="02000000000000000000" pitchFamily="2" charset="0"/>
              </a:rPr>
              <a:t>In Business</a:t>
            </a:r>
          </a:p>
          <a:p>
            <a:pPr marL="0" indent="0" algn="just">
              <a:buNone/>
            </a:pPr>
            <a:endParaRPr lang="en-US" b="1"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economics</a:t>
            </a:r>
            <a:endParaRPr lang="en-US" b="0" i="0" dirty="0">
              <a:solidFill>
                <a:schemeClr val="bg1"/>
              </a:solidFill>
              <a:effectLst/>
              <a:latin typeface="roboto" panose="02000000000000000000" pitchFamily="2" charset="0"/>
            </a:endParaRPr>
          </a:p>
          <a:p>
            <a:pPr marL="0" indent="0" algn="just">
              <a:buNone/>
            </a:pPr>
            <a:endParaRPr lang="en-US" b="0"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Accounts</a:t>
            </a:r>
            <a:endParaRPr lang="en-US" b="0" i="0" dirty="0">
              <a:solidFill>
                <a:schemeClr val="bg1"/>
              </a:solidFill>
              <a:effectLst/>
              <a:latin typeface="roboto" panose="02000000000000000000" pitchFamily="2" charset="0"/>
            </a:endParaRPr>
          </a:p>
          <a:p>
            <a:pPr marL="0" indent="0" algn="just">
              <a:buNone/>
            </a:pPr>
            <a:endParaRPr lang="en-US" b="0"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Physics</a:t>
            </a:r>
          </a:p>
          <a:p>
            <a:pPr algn="just">
              <a:buFont typeface="Arial" panose="020B0604020202020204" pitchFamily="34" charset="0"/>
              <a:buChar char="•"/>
            </a:pPr>
            <a:endParaRPr lang="en-US" b="1" dirty="0">
              <a:solidFill>
                <a:schemeClr val="bg1"/>
              </a:solidFill>
              <a:latin typeface="roboto" panose="02000000000000000000" pitchFamily="2" charset="0"/>
            </a:endParaRPr>
          </a:p>
          <a:p>
            <a:pPr algn="just">
              <a:buFont typeface="Arial" panose="020B0604020202020204" pitchFamily="34" charset="0"/>
              <a:buChar char="•"/>
            </a:pPr>
            <a:r>
              <a:rPr lang="en-US" b="1" dirty="0">
                <a:solidFill>
                  <a:schemeClr val="bg1"/>
                </a:solidFill>
                <a:latin typeface="roboto" panose="02000000000000000000" pitchFamily="2" charset="0"/>
              </a:rPr>
              <a:t>Government</a:t>
            </a:r>
            <a:endParaRPr lang="en-US" b="0" i="0" dirty="0">
              <a:solidFill>
                <a:schemeClr val="tx2">
                  <a:lumMod val="50000"/>
                </a:schemeClr>
              </a:solidFill>
              <a:effectLst/>
              <a:latin typeface="roboto" panose="02000000000000000000" pitchFamily="2" charset="0"/>
            </a:endParaRPr>
          </a:p>
        </p:txBody>
      </p:sp>
      <p:sp>
        <p:nvSpPr>
          <p:cNvPr id="4" name="TextBox 3">
            <a:extLst>
              <a:ext uri="{FF2B5EF4-FFF2-40B4-BE49-F238E27FC236}">
                <a16:creationId xmlns:a16="http://schemas.microsoft.com/office/drawing/2014/main" id="{71BCDC17-5F44-491A-8B8C-5B3384ADA063}"/>
              </a:ext>
            </a:extLst>
          </p:cNvPr>
          <p:cNvSpPr txBox="1"/>
          <p:nvPr/>
        </p:nvSpPr>
        <p:spPr>
          <a:xfrm>
            <a:off x="369948" y="963087"/>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5" name="TextBox 4">
            <a:extLst>
              <a:ext uri="{FF2B5EF4-FFF2-40B4-BE49-F238E27FC236}">
                <a16:creationId xmlns:a16="http://schemas.microsoft.com/office/drawing/2014/main" id="{B39A2A80-1EBF-49F5-B480-0472A4E70679}"/>
              </a:ext>
            </a:extLst>
          </p:cNvPr>
          <p:cNvSpPr txBox="1"/>
          <p:nvPr/>
        </p:nvSpPr>
        <p:spPr>
          <a:xfrm>
            <a:off x="355987" y="1698625"/>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D024976C-77DA-4A9C-A93C-AE7E864E157A}"/>
              </a:ext>
            </a:extLst>
          </p:cNvPr>
          <p:cNvSpPr txBox="1"/>
          <p:nvPr/>
        </p:nvSpPr>
        <p:spPr>
          <a:xfrm>
            <a:off x="355987" y="2395662"/>
            <a:ext cx="558412" cy="276999"/>
          </a:xfrm>
          <a:prstGeom prst="rect">
            <a:avLst/>
          </a:prstGeom>
          <a:noFill/>
        </p:spPr>
        <p:txBody>
          <a:bodyPr wrap="square" rtlCol="0">
            <a:spAutoFit/>
          </a:bodyPr>
          <a:lstStyle/>
          <a:p>
            <a:pPr>
              <a:spcBef>
                <a:spcPts val="0"/>
              </a:spcBef>
              <a:spcAft>
                <a:spcPts val="0"/>
              </a:spcAft>
              <a:buClr>
                <a:schemeClr val="bg1"/>
              </a:buClr>
            </a:pPr>
            <a:r>
              <a:rPr lang="en-US" sz="1200" b="1">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7" name="TextBox 6">
            <a:extLst>
              <a:ext uri="{FF2B5EF4-FFF2-40B4-BE49-F238E27FC236}">
                <a16:creationId xmlns:a16="http://schemas.microsoft.com/office/drawing/2014/main" id="{44D6110D-AF15-462D-B9A6-FBD47075AA6A}"/>
              </a:ext>
            </a:extLst>
          </p:cNvPr>
          <p:cNvSpPr txBox="1"/>
          <p:nvPr/>
        </p:nvSpPr>
        <p:spPr>
          <a:xfrm>
            <a:off x="355987" y="3167877"/>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8" name="TextBox 7">
            <a:extLst>
              <a:ext uri="{FF2B5EF4-FFF2-40B4-BE49-F238E27FC236}">
                <a16:creationId xmlns:a16="http://schemas.microsoft.com/office/drawing/2014/main" id="{EDA8814B-062A-41E7-A660-66D6673E6EE9}"/>
              </a:ext>
            </a:extLst>
          </p:cNvPr>
          <p:cNvSpPr txBox="1"/>
          <p:nvPr/>
        </p:nvSpPr>
        <p:spPr>
          <a:xfrm>
            <a:off x="300147" y="3881245"/>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Tree>
    <p:extLst>
      <p:ext uri="{BB962C8B-B14F-4D97-AF65-F5344CB8AC3E}">
        <p14:creationId xmlns:p14="http://schemas.microsoft.com/office/powerpoint/2010/main" val="2542499745"/>
      </p:ext>
    </p:extLst>
  </p:cSld>
  <p:clrMapOvr>
    <a:masterClrMapping/>
  </p:clrMapOvr>
  <p:transition spd="med">
    <p:wipe dir="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4AD9-EA66-4AB3-924A-162C75EDA01E}"/>
              </a:ext>
            </a:extLst>
          </p:cNvPr>
          <p:cNvSpPr>
            <a:spLocks noGrp="1"/>
          </p:cNvSpPr>
          <p:nvPr>
            <p:ph type="title"/>
          </p:nvPr>
        </p:nvSpPr>
        <p:spPr>
          <a:xfrm>
            <a:off x="0" y="0"/>
            <a:ext cx="7955280" cy="640080"/>
          </a:xfrm>
        </p:spPr>
        <p:txBody>
          <a:bodyPr/>
          <a:lstStyle/>
          <a:p>
            <a:r>
              <a:rPr lang="en-US" dirty="0"/>
              <a:t>Standard error</a:t>
            </a:r>
          </a:p>
        </p:txBody>
      </p:sp>
      <p:sp>
        <p:nvSpPr>
          <p:cNvPr id="3" name="Content Placeholder 2">
            <a:extLst>
              <a:ext uri="{FF2B5EF4-FFF2-40B4-BE49-F238E27FC236}">
                <a16:creationId xmlns:a16="http://schemas.microsoft.com/office/drawing/2014/main" id="{47CD45C0-EFC7-4DD0-B50D-0190DB321846}"/>
              </a:ext>
            </a:extLst>
          </p:cNvPr>
          <p:cNvSpPr>
            <a:spLocks noGrp="1"/>
          </p:cNvSpPr>
          <p:nvPr>
            <p:ph sz="half" idx="1"/>
          </p:nvPr>
        </p:nvSpPr>
        <p:spPr>
          <a:xfrm>
            <a:off x="141698" y="640080"/>
            <a:ext cx="7924386" cy="3200400"/>
          </a:xfrm>
        </p:spPr>
        <p:txBody>
          <a:bodyPr/>
          <a:lstStyle/>
          <a:p>
            <a:pPr marL="0" indent="0" algn="l">
              <a:buNone/>
            </a:pPr>
            <a:r>
              <a:rPr lang="en-US" b="1" i="0" dirty="0">
                <a:solidFill>
                  <a:srgbClr val="1B2B68"/>
                </a:solidFill>
                <a:effectLst/>
                <a:latin typeface="Gilmer"/>
              </a:rPr>
              <a:t>Why standard error matters ?</a:t>
            </a:r>
          </a:p>
          <a:p>
            <a:pPr algn="l"/>
            <a:r>
              <a:rPr lang="en-US" b="0" i="0" dirty="0">
                <a:solidFill>
                  <a:srgbClr val="0D405F"/>
                </a:solidFill>
                <a:effectLst/>
                <a:latin typeface="Inter"/>
              </a:rPr>
              <a:t>In statistics, data from</a:t>
            </a:r>
            <a:r>
              <a:rPr lang="en-US" dirty="0">
                <a:solidFill>
                  <a:srgbClr val="0D405F"/>
                </a:solidFill>
                <a:latin typeface="Inter"/>
              </a:rPr>
              <a:t> </a:t>
            </a:r>
            <a:r>
              <a:rPr lang="en-US" dirty="0">
                <a:solidFill>
                  <a:srgbClr val="0D405F"/>
                </a:solidFill>
                <a:latin typeface="Inter"/>
                <a:hlinkClick r:id="rId2">
                  <a:extLst>
                    <a:ext uri="{A12FA001-AC4F-418D-AE19-62706E023703}">
                      <ahyp:hlinkClr xmlns:ahyp="http://schemas.microsoft.com/office/drawing/2018/hyperlinkcolor" val="tx"/>
                    </a:ext>
                  </a:extLst>
                </a:hlinkClick>
              </a:rPr>
              <a:t>samples</a:t>
            </a:r>
            <a:r>
              <a:rPr lang="en-US" dirty="0">
                <a:solidFill>
                  <a:srgbClr val="0D405F"/>
                </a:solidFill>
                <a:latin typeface="Inter"/>
              </a:rPr>
              <a:t> is used </a:t>
            </a:r>
            <a:r>
              <a:rPr lang="en-US" b="0" i="0" dirty="0">
                <a:solidFill>
                  <a:srgbClr val="0D405F"/>
                </a:solidFill>
                <a:effectLst/>
                <a:latin typeface="Inter"/>
              </a:rPr>
              <a:t>to understand larger populations. Standard error matters because it helps you estimate how well your sample data represents the whole population.</a:t>
            </a:r>
          </a:p>
          <a:p>
            <a:pPr algn="l"/>
            <a:endParaRPr lang="en-US" dirty="0">
              <a:solidFill>
                <a:srgbClr val="0D405F"/>
              </a:solidFill>
              <a:latin typeface="Inter"/>
            </a:endParaRPr>
          </a:p>
          <a:p>
            <a:pPr marL="0" indent="0" algn="l">
              <a:buNone/>
            </a:pPr>
            <a:r>
              <a:rPr lang="en-US" b="1" i="0" dirty="0">
                <a:solidFill>
                  <a:srgbClr val="1B2B68"/>
                </a:solidFill>
                <a:effectLst/>
                <a:latin typeface="Gilmer"/>
              </a:rPr>
              <a:t>Standard error vs standard deviation</a:t>
            </a:r>
          </a:p>
          <a:p>
            <a:pPr marL="0" indent="0" algn="l">
              <a:buNone/>
            </a:pPr>
            <a:r>
              <a:rPr lang="en-US" b="0" i="0" dirty="0">
                <a:solidFill>
                  <a:srgbClr val="0D405F"/>
                </a:solidFill>
                <a:effectLst/>
                <a:latin typeface="Inter"/>
              </a:rPr>
              <a:t>Standard error and </a:t>
            </a:r>
            <a:r>
              <a:rPr lang="en-US" dirty="0">
                <a:solidFill>
                  <a:srgbClr val="0D405F"/>
                </a:solidFill>
                <a:latin typeface="Inter"/>
                <a:hlinkClick r:id="rId3">
                  <a:extLst>
                    <a:ext uri="{A12FA001-AC4F-418D-AE19-62706E023703}">
                      <ahyp:hlinkClr xmlns:ahyp="http://schemas.microsoft.com/office/drawing/2018/hyperlinkcolor" val="tx"/>
                    </a:ext>
                  </a:extLst>
                </a:hlinkClick>
              </a:rPr>
              <a:t>standard deviation</a:t>
            </a:r>
            <a:r>
              <a:rPr lang="en-US" dirty="0">
                <a:solidFill>
                  <a:srgbClr val="0D405F"/>
                </a:solidFill>
                <a:latin typeface="Inter"/>
              </a:rPr>
              <a:t> are both measures of </a:t>
            </a:r>
            <a:r>
              <a:rPr lang="en-US" dirty="0">
                <a:solidFill>
                  <a:srgbClr val="0D405F"/>
                </a:solidFill>
                <a:latin typeface="Inter"/>
                <a:hlinkClick r:id="rId4">
                  <a:extLst>
                    <a:ext uri="{A12FA001-AC4F-418D-AE19-62706E023703}">
                      <ahyp:hlinkClr xmlns:ahyp="http://schemas.microsoft.com/office/drawing/2018/hyperlinkcolor" val="tx"/>
                    </a:ext>
                  </a:extLst>
                </a:hlinkClick>
              </a:rPr>
              <a:t>variability</a:t>
            </a:r>
            <a:r>
              <a:rPr lang="en-US" dirty="0">
                <a:solidFill>
                  <a:srgbClr val="0D405F"/>
                </a:solidFill>
                <a:latin typeface="Inter"/>
              </a:rPr>
              <a:t>:</a:t>
            </a:r>
          </a:p>
          <a:p>
            <a:pPr algn="l">
              <a:buFont typeface="Arial" panose="020B0604020202020204" pitchFamily="34" charset="0"/>
              <a:buChar char="•"/>
            </a:pPr>
            <a:r>
              <a:rPr lang="en-US" b="0" i="0" dirty="0">
                <a:solidFill>
                  <a:srgbClr val="0D405F"/>
                </a:solidFill>
                <a:effectLst/>
                <a:latin typeface="Inter"/>
              </a:rPr>
              <a:t>The </a:t>
            </a:r>
            <a:r>
              <a:rPr lang="en-US" b="1" i="0" dirty="0">
                <a:solidFill>
                  <a:srgbClr val="0D405F"/>
                </a:solidFill>
                <a:effectLst/>
                <a:latin typeface="Inter"/>
              </a:rPr>
              <a:t>standard deviation</a:t>
            </a:r>
            <a:r>
              <a:rPr lang="en-US" b="0" i="0" dirty="0">
                <a:solidFill>
                  <a:srgbClr val="0D405F"/>
                </a:solidFill>
                <a:effectLst/>
                <a:latin typeface="Inter"/>
              </a:rPr>
              <a:t> describes variability </a:t>
            </a:r>
            <a:r>
              <a:rPr lang="en-US" b="1" i="0" dirty="0">
                <a:solidFill>
                  <a:srgbClr val="0D405F"/>
                </a:solidFill>
                <a:effectLst/>
                <a:latin typeface="Inter"/>
              </a:rPr>
              <a:t>within a single sample</a:t>
            </a:r>
            <a:r>
              <a:rPr lang="en-US" b="0" i="0" dirty="0">
                <a:solidFill>
                  <a:srgbClr val="0D405F"/>
                </a:solidFill>
                <a:effectLst/>
                <a:latin typeface="Inter"/>
              </a:rPr>
              <a:t>.</a:t>
            </a:r>
          </a:p>
          <a:p>
            <a:pPr algn="l">
              <a:buFont typeface="Arial" panose="020B0604020202020204" pitchFamily="34" charset="0"/>
              <a:buChar char="•"/>
            </a:pPr>
            <a:r>
              <a:rPr lang="en-US" b="0" i="0" dirty="0">
                <a:solidFill>
                  <a:srgbClr val="0D405F"/>
                </a:solidFill>
                <a:effectLst/>
                <a:latin typeface="Inter"/>
              </a:rPr>
              <a:t>The </a:t>
            </a:r>
            <a:r>
              <a:rPr lang="en-US" b="1" i="0" dirty="0">
                <a:solidFill>
                  <a:srgbClr val="0D405F"/>
                </a:solidFill>
                <a:effectLst/>
                <a:latin typeface="Inter"/>
              </a:rPr>
              <a:t>standard error</a:t>
            </a:r>
            <a:r>
              <a:rPr lang="en-US" b="0" i="0" dirty="0">
                <a:solidFill>
                  <a:srgbClr val="0D405F"/>
                </a:solidFill>
                <a:effectLst/>
                <a:latin typeface="Inter"/>
              </a:rPr>
              <a:t> estimates the variability </a:t>
            </a:r>
            <a:r>
              <a:rPr lang="en-US" b="1" i="0" dirty="0">
                <a:solidFill>
                  <a:srgbClr val="0D405F"/>
                </a:solidFill>
                <a:effectLst/>
                <a:latin typeface="Inter"/>
              </a:rPr>
              <a:t>across multiple samples</a:t>
            </a:r>
            <a:r>
              <a:rPr lang="en-US" b="0" i="0" dirty="0">
                <a:solidFill>
                  <a:srgbClr val="0D405F"/>
                </a:solidFill>
                <a:effectLst/>
                <a:latin typeface="Inter"/>
              </a:rPr>
              <a:t> of a population.</a:t>
            </a:r>
          </a:p>
          <a:p>
            <a:pPr marL="0" indent="0" algn="l">
              <a:buNone/>
            </a:pPr>
            <a:endParaRPr lang="en-US" b="0" i="0" dirty="0">
              <a:solidFill>
                <a:srgbClr val="0D405F"/>
              </a:solidFill>
              <a:effectLst/>
              <a:latin typeface="Inter"/>
            </a:endParaRPr>
          </a:p>
          <a:p>
            <a:endParaRPr lang="en-US" dirty="0"/>
          </a:p>
        </p:txBody>
      </p:sp>
      <p:pic>
        <p:nvPicPr>
          <p:cNvPr id="5" name="Picture 4">
            <a:extLst>
              <a:ext uri="{FF2B5EF4-FFF2-40B4-BE49-F238E27FC236}">
                <a16:creationId xmlns:a16="http://schemas.microsoft.com/office/drawing/2014/main" id="{729BB341-73B5-479C-BA2D-D3B5ABA2008F}"/>
              </a:ext>
            </a:extLst>
          </p:cNvPr>
          <p:cNvPicPr>
            <a:picLocks noChangeAspect="1"/>
          </p:cNvPicPr>
          <p:nvPr/>
        </p:nvPicPr>
        <p:blipFill>
          <a:blip r:embed="rId5"/>
          <a:stretch>
            <a:fillRect/>
          </a:stretch>
        </p:blipFill>
        <p:spPr>
          <a:xfrm>
            <a:off x="1349636" y="3482278"/>
            <a:ext cx="4869679" cy="1286330"/>
          </a:xfrm>
          <a:prstGeom prst="rect">
            <a:avLst/>
          </a:prstGeom>
        </p:spPr>
      </p:pic>
    </p:spTree>
    <p:extLst>
      <p:ext uri="{BB962C8B-B14F-4D97-AF65-F5344CB8AC3E}">
        <p14:creationId xmlns:p14="http://schemas.microsoft.com/office/powerpoint/2010/main" val="1129975884"/>
      </p:ext>
    </p:extLst>
  </p:cSld>
  <p:clrMapOvr>
    <a:masterClrMapping/>
  </p:clrMapOvr>
  <p:transition spd="med">
    <p:wipe dir="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EC99E7-518F-405C-AD1B-ACDA17EF2F0F}"/>
              </a:ext>
            </a:extLst>
          </p:cNvPr>
          <p:cNvSpPr/>
          <p:nvPr/>
        </p:nvSpPr>
        <p:spPr>
          <a:xfrm>
            <a:off x="92836" y="3325926"/>
            <a:ext cx="6035738" cy="1043824"/>
          </a:xfrm>
          <a:prstGeom prst="rect">
            <a:avLst/>
          </a:prstGeom>
          <a:solidFill>
            <a:schemeClr val="tx1">
              <a:lumMod val="40000"/>
              <a:lumOff val="6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9" name="Rectangle 8">
            <a:extLst>
              <a:ext uri="{FF2B5EF4-FFF2-40B4-BE49-F238E27FC236}">
                <a16:creationId xmlns:a16="http://schemas.microsoft.com/office/drawing/2014/main" id="{A7F020F5-4C2D-4B3E-B5DE-8EBF08C70B6B}"/>
              </a:ext>
            </a:extLst>
          </p:cNvPr>
          <p:cNvSpPr/>
          <p:nvPr/>
        </p:nvSpPr>
        <p:spPr>
          <a:xfrm>
            <a:off x="92836" y="2196305"/>
            <a:ext cx="6035738" cy="700458"/>
          </a:xfrm>
          <a:prstGeom prst="rect">
            <a:avLst/>
          </a:prstGeom>
          <a:solidFill>
            <a:schemeClr val="tx1">
              <a:lumMod val="40000"/>
              <a:lumOff val="6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B5304044-77BB-429C-B1BB-CF7074495433}"/>
              </a:ext>
            </a:extLst>
          </p:cNvPr>
          <p:cNvSpPr>
            <a:spLocks noGrp="1"/>
          </p:cNvSpPr>
          <p:nvPr>
            <p:ph type="title"/>
          </p:nvPr>
        </p:nvSpPr>
        <p:spPr>
          <a:xfrm>
            <a:off x="0" y="22860"/>
            <a:ext cx="7955280" cy="640080"/>
          </a:xfrm>
        </p:spPr>
        <p:txBody>
          <a:bodyPr/>
          <a:lstStyle/>
          <a:p>
            <a:r>
              <a:rPr lang="en-US" dirty="0"/>
              <a:t>Standard error example</a:t>
            </a:r>
          </a:p>
        </p:txBody>
      </p:sp>
      <p:sp>
        <p:nvSpPr>
          <p:cNvPr id="3" name="Content Placeholder 2">
            <a:extLst>
              <a:ext uri="{FF2B5EF4-FFF2-40B4-BE49-F238E27FC236}">
                <a16:creationId xmlns:a16="http://schemas.microsoft.com/office/drawing/2014/main" id="{D4F0A585-0B49-422D-8CCC-476EC9B70BF6}"/>
              </a:ext>
            </a:extLst>
          </p:cNvPr>
          <p:cNvSpPr>
            <a:spLocks noGrp="1"/>
          </p:cNvSpPr>
          <p:nvPr>
            <p:ph sz="half" idx="1"/>
          </p:nvPr>
        </p:nvSpPr>
        <p:spPr>
          <a:xfrm>
            <a:off x="92836" y="596105"/>
            <a:ext cx="8946462" cy="3200400"/>
          </a:xfrm>
        </p:spPr>
        <p:txBody>
          <a:bodyPr>
            <a:normAutofit/>
          </a:bodyPr>
          <a:lstStyle/>
          <a:p>
            <a:r>
              <a:rPr lang="en-US" sz="1200" dirty="0"/>
              <a:t>In a random sample of 200 students, the mean math SAT score is 550. In this case, the sample is the 200 students, while the population is all test takers in the </a:t>
            </a:r>
            <a:r>
              <a:rPr lang="en-US" sz="1200" dirty="0" err="1"/>
              <a:t>region.The</a:t>
            </a:r>
            <a:r>
              <a:rPr lang="en-US" sz="1200" dirty="0"/>
              <a:t> standard deviation of the math scores is 180. This number reflects on average how much each score differs from the sample mean score of 550.The standard error of the math scores, on the other hand, tells you how much the sample mean score of 550 differs from other sample mean scores, in samples of equal size, in the population of all test takers in the region.</a:t>
            </a:r>
          </a:p>
        </p:txBody>
      </p:sp>
      <p:sp>
        <p:nvSpPr>
          <p:cNvPr id="8" name="TextBox 7">
            <a:extLst>
              <a:ext uri="{FF2B5EF4-FFF2-40B4-BE49-F238E27FC236}">
                <a16:creationId xmlns:a16="http://schemas.microsoft.com/office/drawing/2014/main" id="{E18FA4E6-6235-41B6-87B8-6A8BB56ECD06}"/>
              </a:ext>
            </a:extLst>
          </p:cNvPr>
          <p:cNvSpPr txBox="1"/>
          <p:nvPr/>
        </p:nvSpPr>
        <p:spPr>
          <a:xfrm>
            <a:off x="202424" y="1519654"/>
            <a:ext cx="8257521" cy="3231654"/>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solidFill>
                <a:latin typeface="+mn-lt"/>
              </a:rPr>
              <a:t>Example: Using the standard error formula, to estimate the standard error for math SAT scores, you follow two steps.</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i="1" dirty="0">
                <a:solidFill>
                  <a:schemeClr val="bg2"/>
                </a:solidFill>
                <a:latin typeface="+mn-lt"/>
              </a:rPr>
              <a:t>First, find the square root of your sample size (n).</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Formula		Calculation</a:t>
            </a:r>
          </a:p>
          <a:p>
            <a:pPr>
              <a:spcBef>
                <a:spcPts val="0"/>
              </a:spcBef>
              <a:spcAft>
                <a:spcPts val="0"/>
              </a:spcAft>
              <a:buClr>
                <a:schemeClr val="bg1"/>
              </a:buClr>
            </a:pPr>
            <a:r>
              <a:rPr lang="en-US" sz="1200" dirty="0">
                <a:solidFill>
                  <a:schemeClr val="bg2"/>
                </a:solidFill>
                <a:latin typeface="+mn-lt"/>
              </a:rPr>
              <a:t>√n		n = 200</a:t>
            </a:r>
          </a:p>
          <a:p>
            <a:pPr>
              <a:spcBef>
                <a:spcPts val="0"/>
              </a:spcBef>
              <a:spcAft>
                <a:spcPts val="0"/>
              </a:spcAft>
              <a:buClr>
                <a:schemeClr val="bg1"/>
              </a:buClr>
            </a:pPr>
            <a:r>
              <a:rPr lang="en-US" sz="1200" dirty="0">
                <a:solidFill>
                  <a:schemeClr val="bg2"/>
                </a:solidFill>
                <a:latin typeface="+mn-lt"/>
              </a:rPr>
              <a:t>√n = 		√200 = 14.1</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i="1" dirty="0">
                <a:solidFill>
                  <a:schemeClr val="bg2"/>
                </a:solidFill>
                <a:latin typeface="+mn-lt"/>
              </a:rPr>
              <a:t>Next, divide the sample standard deviation by the number you found in step one.</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Formula		Calculation</a:t>
            </a:r>
          </a:p>
          <a:p>
            <a:pPr>
              <a:spcBef>
                <a:spcPts val="0"/>
              </a:spcBef>
              <a:spcAft>
                <a:spcPts val="0"/>
              </a:spcAft>
              <a:buClr>
                <a:schemeClr val="bg1"/>
              </a:buClr>
            </a:pPr>
            <a:r>
              <a:rPr lang="en-US" sz="1200" dirty="0">
                <a:solidFill>
                  <a:schemeClr val="bg2"/>
                </a:solidFill>
                <a:latin typeface="+mn-lt"/>
              </a:rPr>
              <a:t>SE = s / √n		s = 180</a:t>
            </a:r>
          </a:p>
          <a:p>
            <a:pPr>
              <a:spcBef>
                <a:spcPts val="0"/>
              </a:spcBef>
              <a:spcAft>
                <a:spcPts val="0"/>
              </a:spcAft>
              <a:buClr>
                <a:schemeClr val="bg1"/>
              </a:buClr>
            </a:pPr>
            <a:r>
              <a:rPr lang="en-US" sz="1200" dirty="0">
                <a:solidFill>
                  <a:schemeClr val="bg2"/>
                </a:solidFill>
                <a:latin typeface="+mn-lt"/>
              </a:rPr>
              <a:t>		√n = 14.1</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s ÷ √n = 180 ÷ 14.1 = 12.8</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dirty="0">
                <a:solidFill>
                  <a:schemeClr val="bg2"/>
                </a:solidFill>
                <a:latin typeface="+mn-lt"/>
              </a:rPr>
              <a:t> The standard error of math SAT scores is 12.8.</a:t>
            </a:r>
            <a:endParaRPr lang="en-US" sz="1400" b="1" dirty="0">
              <a:solidFill>
                <a:schemeClr val="bg2"/>
              </a:solidFill>
              <a:latin typeface="+mn-lt"/>
            </a:endParaRPr>
          </a:p>
        </p:txBody>
      </p:sp>
    </p:spTree>
    <p:extLst>
      <p:ext uri="{BB962C8B-B14F-4D97-AF65-F5344CB8AC3E}">
        <p14:creationId xmlns:p14="http://schemas.microsoft.com/office/powerpoint/2010/main" val="1623118111"/>
      </p:ext>
    </p:extLst>
  </p:cSld>
  <p:clrMapOvr>
    <a:masterClrMapping/>
  </p:clrMapOvr>
  <p:transition spd="med">
    <p:wipe dir="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4742-A8FE-48D1-B0F5-33B9C80BD3E0}"/>
              </a:ext>
            </a:extLst>
          </p:cNvPr>
          <p:cNvSpPr>
            <a:spLocks noGrp="1"/>
          </p:cNvSpPr>
          <p:nvPr>
            <p:ph type="title"/>
          </p:nvPr>
        </p:nvSpPr>
        <p:spPr>
          <a:xfrm>
            <a:off x="0" y="0"/>
            <a:ext cx="8229600" cy="637794"/>
          </a:xfrm>
        </p:spPr>
        <p:txBody>
          <a:bodyPr/>
          <a:lstStyle/>
          <a:p>
            <a:r>
              <a:rPr lang="en-US" dirty="0"/>
              <a:t>Standard Scores</a:t>
            </a:r>
          </a:p>
        </p:txBody>
      </p:sp>
      <p:sp>
        <p:nvSpPr>
          <p:cNvPr id="3" name="TextBox 2">
            <a:extLst>
              <a:ext uri="{FF2B5EF4-FFF2-40B4-BE49-F238E27FC236}">
                <a16:creationId xmlns:a16="http://schemas.microsoft.com/office/drawing/2014/main" id="{1382A0D9-8E0E-49AF-A81E-071AA870D57B}"/>
              </a:ext>
            </a:extLst>
          </p:cNvPr>
          <p:cNvSpPr txBox="1"/>
          <p:nvPr/>
        </p:nvSpPr>
        <p:spPr>
          <a:xfrm>
            <a:off x="111683" y="637794"/>
            <a:ext cx="8229600"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The number of </a:t>
            </a:r>
            <a:r>
              <a:rPr lang="en-US" sz="1100" b="1" i="0" dirty="0">
                <a:solidFill>
                  <a:srgbClr val="333333"/>
                </a:solidFill>
                <a:effectLst/>
                <a:latin typeface="Verdana" panose="020B0604030504040204" pitchFamily="34" charset="0"/>
              </a:rPr>
              <a:t>standard deviations from the mean</a:t>
            </a:r>
            <a:r>
              <a:rPr lang="en-US" sz="1100" b="0" i="0" dirty="0">
                <a:solidFill>
                  <a:srgbClr val="333333"/>
                </a:solidFill>
                <a:effectLst/>
                <a:latin typeface="Verdana" panose="020B0604030504040204" pitchFamily="34" charset="0"/>
              </a:rPr>
              <a:t> is also called the "Standard Score", "sigma" or "z-score". Get used to those words!</a:t>
            </a:r>
            <a:endParaRPr lang="en-US" sz="1400" dirty="0">
              <a:solidFill>
                <a:schemeClr val="bg2"/>
              </a:solidFill>
              <a:latin typeface="+mn-lt"/>
            </a:endParaRPr>
          </a:p>
        </p:txBody>
      </p:sp>
      <p:sp>
        <p:nvSpPr>
          <p:cNvPr id="4" name="TextBox 3">
            <a:extLst>
              <a:ext uri="{FF2B5EF4-FFF2-40B4-BE49-F238E27FC236}">
                <a16:creationId xmlns:a16="http://schemas.microsoft.com/office/drawing/2014/main" id="{D2AB4E56-192B-4B0B-90DE-64CE5E638505}"/>
              </a:ext>
            </a:extLst>
          </p:cNvPr>
          <p:cNvSpPr txBox="1"/>
          <p:nvPr/>
        </p:nvSpPr>
        <p:spPr>
          <a:xfrm>
            <a:off x="390889" y="1369349"/>
            <a:ext cx="5325856" cy="2569934"/>
          </a:xfrm>
          <a:prstGeom prst="rect">
            <a:avLst/>
          </a:prstGeom>
          <a:noFill/>
        </p:spPr>
        <p:txBody>
          <a:bodyPr wrap="square" rtlCol="0">
            <a:spAutoFit/>
          </a:bodyPr>
          <a:lstStyle/>
          <a:p>
            <a:r>
              <a:rPr lang="en-US" sz="1000" b="0" i="0" dirty="0">
                <a:effectLst/>
                <a:latin typeface="Verdana" panose="020B0604030504040204" pitchFamily="34" charset="0"/>
              </a:rPr>
              <a:t>Example: In that same school one of your friends is 1.85m tall</a:t>
            </a: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r>
              <a:rPr lang="en-US" sz="1100" b="0" i="0" dirty="0">
                <a:solidFill>
                  <a:srgbClr val="333333"/>
                </a:solidFill>
                <a:effectLst/>
                <a:latin typeface="Verdana" panose="020B0604030504040204" pitchFamily="34" charset="0"/>
              </a:rPr>
              <a:t>You can see on the bell curve that 1.85m is </a:t>
            </a:r>
            <a:r>
              <a:rPr lang="en-US" sz="1100" b="1" i="0" dirty="0">
                <a:solidFill>
                  <a:srgbClr val="333333"/>
                </a:solidFill>
                <a:effectLst/>
                <a:latin typeface="Verdana" panose="020B0604030504040204" pitchFamily="34" charset="0"/>
              </a:rPr>
              <a:t>3 standard deviations</a:t>
            </a:r>
            <a:r>
              <a:rPr lang="en-US" sz="1100" b="0" i="0" dirty="0">
                <a:solidFill>
                  <a:srgbClr val="333333"/>
                </a:solidFill>
                <a:effectLst/>
                <a:latin typeface="Verdana" panose="020B0604030504040204" pitchFamily="34" charset="0"/>
              </a:rPr>
              <a:t> from the mean of 1.4, so:</a:t>
            </a:r>
          </a:p>
          <a:p>
            <a:pPr algn="l"/>
            <a:r>
              <a:rPr lang="en-US" sz="1100" b="0" i="0" dirty="0">
                <a:effectLst/>
                <a:latin typeface="Verdana" panose="020B0604030504040204" pitchFamily="34" charset="0"/>
              </a:rPr>
              <a:t>Your friend's height has a "z-score" of 3.0</a:t>
            </a:r>
          </a:p>
          <a:p>
            <a:pPr algn="l"/>
            <a:endParaRPr lang="en-US" sz="1100" dirty="0">
              <a:latin typeface="Verdana" panose="020B0604030504040204" pitchFamily="34" charset="0"/>
            </a:endParaRPr>
          </a:p>
          <a:p>
            <a:pPr algn="l"/>
            <a:r>
              <a:rPr lang="en-US" sz="1000" b="0" i="0" dirty="0">
                <a:solidFill>
                  <a:srgbClr val="333333"/>
                </a:solidFill>
                <a:effectLst/>
                <a:latin typeface="Verdana" panose="020B0604030504040204" pitchFamily="34" charset="0"/>
              </a:rPr>
              <a:t>It is also possible to </a:t>
            </a:r>
            <a:r>
              <a:rPr lang="en-US" sz="1000" b="1" i="0" dirty="0">
                <a:solidFill>
                  <a:srgbClr val="333333"/>
                </a:solidFill>
                <a:effectLst/>
                <a:latin typeface="Verdana" panose="020B0604030504040204" pitchFamily="34" charset="0"/>
              </a:rPr>
              <a:t>calculate</a:t>
            </a:r>
            <a:r>
              <a:rPr lang="en-US" sz="1000" b="0" i="0" dirty="0">
                <a:solidFill>
                  <a:srgbClr val="333333"/>
                </a:solidFill>
                <a:effectLst/>
                <a:latin typeface="Verdana" panose="020B0604030504040204" pitchFamily="34" charset="0"/>
              </a:rPr>
              <a:t> how many standard deviations 1.85 is from the mean</a:t>
            </a:r>
          </a:p>
          <a:p>
            <a:pPr algn="l"/>
            <a:r>
              <a:rPr lang="en-US" sz="1000" b="0" i="1" dirty="0">
                <a:solidFill>
                  <a:srgbClr val="333333"/>
                </a:solidFill>
                <a:effectLst/>
                <a:latin typeface="Verdana" panose="020B0604030504040204" pitchFamily="34" charset="0"/>
              </a:rPr>
              <a:t>How far is 1.85 from the mean?</a:t>
            </a:r>
            <a:endParaRPr lang="en-US" sz="1000" b="0" i="0" dirty="0">
              <a:solidFill>
                <a:srgbClr val="333333"/>
              </a:solidFill>
              <a:effectLst/>
              <a:latin typeface="Verdana" panose="020B0604030504040204" pitchFamily="34" charset="0"/>
            </a:endParaRPr>
          </a:p>
          <a:p>
            <a:pPr algn="ctr"/>
            <a:r>
              <a:rPr lang="en-US" sz="1000" b="0" i="0" dirty="0">
                <a:solidFill>
                  <a:srgbClr val="333333"/>
                </a:solidFill>
                <a:effectLst/>
                <a:latin typeface="Verdana" panose="020B0604030504040204" pitchFamily="34" charset="0"/>
              </a:rPr>
              <a:t>It is 1.85 - 1.4 =</a:t>
            </a:r>
            <a:r>
              <a:rPr lang="en-US" sz="1000" b="1" i="0" dirty="0">
                <a:solidFill>
                  <a:srgbClr val="333333"/>
                </a:solidFill>
                <a:effectLst/>
                <a:latin typeface="Verdana" panose="020B0604030504040204" pitchFamily="34" charset="0"/>
              </a:rPr>
              <a:t> 0.45m from the mean</a:t>
            </a:r>
            <a:endParaRPr lang="en-US" sz="1000" b="0" i="0" dirty="0">
              <a:solidFill>
                <a:srgbClr val="333333"/>
              </a:solidFill>
              <a:effectLst/>
              <a:latin typeface="Verdana" panose="020B0604030504040204" pitchFamily="34" charset="0"/>
            </a:endParaRPr>
          </a:p>
          <a:p>
            <a:pPr algn="l"/>
            <a:r>
              <a:rPr lang="en-US" sz="1000" b="0" i="1" dirty="0">
                <a:solidFill>
                  <a:srgbClr val="333333"/>
                </a:solidFill>
                <a:effectLst/>
                <a:latin typeface="Verdana" panose="020B0604030504040204" pitchFamily="34" charset="0"/>
              </a:rPr>
              <a:t>How many standard deviations is that?</a:t>
            </a:r>
            <a:r>
              <a:rPr lang="en-US" sz="1000" b="0" i="0" dirty="0">
                <a:solidFill>
                  <a:srgbClr val="333333"/>
                </a:solidFill>
                <a:effectLst/>
                <a:latin typeface="Verdana" panose="020B0604030504040204" pitchFamily="34" charset="0"/>
              </a:rPr>
              <a:t> The standard deviation is 0.15m, so:</a:t>
            </a:r>
          </a:p>
          <a:p>
            <a:pPr algn="ctr"/>
            <a:r>
              <a:rPr lang="en-US" sz="1000" b="0" i="0" dirty="0">
                <a:solidFill>
                  <a:srgbClr val="333333"/>
                </a:solidFill>
                <a:effectLst/>
                <a:latin typeface="Verdana" panose="020B0604030504040204" pitchFamily="34" charset="0"/>
              </a:rPr>
              <a:t>0.45m / 0.15m = </a:t>
            </a:r>
            <a:r>
              <a:rPr lang="en-US" sz="1000" b="1" i="0" dirty="0">
                <a:solidFill>
                  <a:srgbClr val="333333"/>
                </a:solidFill>
                <a:effectLst/>
                <a:latin typeface="Verdana" panose="020B0604030504040204" pitchFamily="34" charset="0"/>
              </a:rPr>
              <a:t>3 standard deviations</a:t>
            </a:r>
            <a:endParaRPr lang="en-US" sz="1000" b="0" i="0" dirty="0">
              <a:solidFill>
                <a:srgbClr val="333333"/>
              </a:solidFill>
              <a:effectLst/>
              <a:latin typeface="Verdana" panose="020B0604030504040204" pitchFamily="34" charset="0"/>
            </a:endParaRPr>
          </a:p>
          <a:p>
            <a:pPr algn="l"/>
            <a:endParaRPr lang="en-US" sz="1100" b="0" i="0" dirty="0">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8" name="Picture 7">
            <a:extLst>
              <a:ext uri="{FF2B5EF4-FFF2-40B4-BE49-F238E27FC236}">
                <a16:creationId xmlns:a16="http://schemas.microsoft.com/office/drawing/2014/main" id="{BE687A7F-C8C5-4F8A-9549-1205CA7E2E35}"/>
              </a:ext>
            </a:extLst>
          </p:cNvPr>
          <p:cNvPicPr>
            <a:picLocks noChangeAspect="1"/>
          </p:cNvPicPr>
          <p:nvPr/>
        </p:nvPicPr>
        <p:blipFill>
          <a:blip r:embed="rId2"/>
          <a:stretch>
            <a:fillRect/>
          </a:stretch>
        </p:blipFill>
        <p:spPr>
          <a:xfrm>
            <a:off x="5716745" y="1536946"/>
            <a:ext cx="3236816" cy="1834468"/>
          </a:xfrm>
          <a:prstGeom prst="rect">
            <a:avLst/>
          </a:prstGeom>
        </p:spPr>
      </p:pic>
    </p:spTree>
    <p:extLst>
      <p:ext uri="{BB962C8B-B14F-4D97-AF65-F5344CB8AC3E}">
        <p14:creationId xmlns:p14="http://schemas.microsoft.com/office/powerpoint/2010/main" val="1470245886"/>
      </p:ext>
    </p:extLst>
  </p:cSld>
  <p:clrMapOvr>
    <a:masterClrMapping/>
  </p:clrMapOvr>
  <p:transition spd="med">
    <p:wipe dir="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5557-E851-4D39-9CB5-3DFDE80BD8C3}"/>
              </a:ext>
            </a:extLst>
          </p:cNvPr>
          <p:cNvSpPr>
            <a:spLocks noGrp="1"/>
          </p:cNvSpPr>
          <p:nvPr>
            <p:ph type="title"/>
          </p:nvPr>
        </p:nvSpPr>
        <p:spPr>
          <a:xfrm>
            <a:off x="0" y="0"/>
            <a:ext cx="8229600" cy="637794"/>
          </a:xfrm>
        </p:spPr>
        <p:txBody>
          <a:bodyPr/>
          <a:lstStyle/>
          <a:p>
            <a:r>
              <a:rPr lang="en-US" dirty="0"/>
              <a:t>Binomial Distribution</a:t>
            </a:r>
          </a:p>
        </p:txBody>
      </p:sp>
      <p:sp>
        <p:nvSpPr>
          <p:cNvPr id="3" name="TextBox 2">
            <a:extLst>
              <a:ext uri="{FF2B5EF4-FFF2-40B4-BE49-F238E27FC236}">
                <a16:creationId xmlns:a16="http://schemas.microsoft.com/office/drawing/2014/main" id="{46C7D9AD-51B2-4DFC-B32A-2EC958442279}"/>
              </a:ext>
            </a:extLst>
          </p:cNvPr>
          <p:cNvSpPr txBox="1"/>
          <p:nvPr/>
        </p:nvSpPr>
        <p:spPr>
          <a:xfrm>
            <a:off x="160543" y="637794"/>
            <a:ext cx="8822913"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binomial distribution can be thought of as simply the probability of a </a:t>
            </a:r>
            <a:r>
              <a:rPr lang="en-US" sz="1400" b="1" dirty="0">
                <a:solidFill>
                  <a:schemeClr val="bg1"/>
                </a:solidFill>
                <a:latin typeface="+mn-lt"/>
              </a:rPr>
              <a:t>SUCCESS</a:t>
            </a:r>
            <a:r>
              <a:rPr lang="en-US" sz="1400" dirty="0">
                <a:solidFill>
                  <a:schemeClr val="bg2"/>
                </a:solidFill>
                <a:latin typeface="+mn-lt"/>
              </a:rPr>
              <a:t> or </a:t>
            </a:r>
            <a:r>
              <a:rPr lang="en-US" sz="1400" b="1" dirty="0">
                <a:solidFill>
                  <a:schemeClr val="bg1"/>
                </a:solidFill>
                <a:latin typeface="+mn-lt"/>
              </a:rPr>
              <a:t>FAILURE</a:t>
            </a:r>
            <a:r>
              <a:rPr lang="en-US" sz="1400" dirty="0">
                <a:solidFill>
                  <a:schemeClr val="bg2"/>
                </a:solidFill>
                <a:latin typeface="+mn-lt"/>
              </a:rPr>
              <a:t> outcome in an experiment or survey that is repeated multiple times. The binomial is a type of distribution that has two possible outcomes </a:t>
            </a:r>
            <a:r>
              <a:rPr lang="en-US" sz="1400" dirty="0">
                <a:solidFill>
                  <a:schemeClr val="bg1"/>
                </a:solidFill>
                <a:latin typeface="+mn-lt"/>
              </a:rPr>
              <a:t>(</a:t>
            </a:r>
            <a:r>
              <a:rPr lang="en-US" sz="1400" b="1" dirty="0">
                <a:solidFill>
                  <a:schemeClr val="bg1"/>
                </a:solidFill>
                <a:latin typeface="+mn-lt"/>
              </a:rPr>
              <a:t>the prefix “bi” means two, or twice</a:t>
            </a:r>
            <a:r>
              <a:rPr lang="en-US" sz="1400" dirty="0">
                <a:solidFill>
                  <a:schemeClr val="bg1"/>
                </a:solidFill>
                <a:latin typeface="+mn-lt"/>
              </a:rPr>
              <a:t>)</a:t>
            </a:r>
            <a:r>
              <a:rPr lang="en-US" sz="1400" dirty="0">
                <a:solidFill>
                  <a:schemeClr val="bg2"/>
                </a:solidFill>
                <a:latin typeface="+mn-lt"/>
              </a:rPr>
              <a: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i="1" dirty="0">
                <a:solidFill>
                  <a:schemeClr val="bg2"/>
                </a:solidFill>
                <a:latin typeface="+mn-lt"/>
              </a:rPr>
              <a:t>For example, </a:t>
            </a:r>
            <a:r>
              <a:rPr lang="en-US" sz="1400" i="1" dirty="0">
                <a:solidFill>
                  <a:schemeClr val="bg2"/>
                </a:solidFill>
                <a:latin typeface="+mn-lt"/>
              </a:rPr>
              <a:t>a coin toss has only two possible outcomes: heads or tails and taking a test could have two possible outcomes: pass or fail.</a:t>
            </a:r>
          </a:p>
        </p:txBody>
      </p:sp>
      <p:sp>
        <p:nvSpPr>
          <p:cNvPr id="4" name="TextBox 3">
            <a:extLst>
              <a:ext uri="{FF2B5EF4-FFF2-40B4-BE49-F238E27FC236}">
                <a16:creationId xmlns:a16="http://schemas.microsoft.com/office/drawing/2014/main" id="{D94AEF53-AB99-4794-965F-8075E404AD25}"/>
              </a:ext>
            </a:extLst>
          </p:cNvPr>
          <p:cNvSpPr txBox="1"/>
          <p:nvPr/>
        </p:nvSpPr>
        <p:spPr>
          <a:xfrm>
            <a:off x="3144557" y="2189750"/>
            <a:ext cx="4376555"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X ~ B (n, p) </a:t>
            </a:r>
          </a:p>
        </p:txBody>
      </p:sp>
      <p:sp>
        <p:nvSpPr>
          <p:cNvPr id="5" name="TextBox 4">
            <a:extLst>
              <a:ext uri="{FF2B5EF4-FFF2-40B4-BE49-F238E27FC236}">
                <a16:creationId xmlns:a16="http://schemas.microsoft.com/office/drawing/2014/main" id="{2175D111-F71D-4A89-A95F-7E43884E3270}"/>
              </a:ext>
            </a:extLst>
          </p:cNvPr>
          <p:cNvSpPr txBox="1"/>
          <p:nvPr/>
        </p:nvSpPr>
        <p:spPr>
          <a:xfrm>
            <a:off x="362967" y="2953750"/>
            <a:ext cx="7985294" cy="523220"/>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first variable in the binomial formula, n, stands for the number of times the experiment runs.</a:t>
            </a: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second variable, p, represents the probability of one specific outcome.</a:t>
            </a:r>
          </a:p>
        </p:txBody>
      </p:sp>
      <p:sp>
        <p:nvSpPr>
          <p:cNvPr id="7" name="Rectangle 6">
            <a:extLst>
              <a:ext uri="{FF2B5EF4-FFF2-40B4-BE49-F238E27FC236}">
                <a16:creationId xmlns:a16="http://schemas.microsoft.com/office/drawing/2014/main" id="{4D432B35-4FF0-4882-BFFA-1EB61BB8FBFD}"/>
              </a:ext>
            </a:extLst>
          </p:cNvPr>
          <p:cNvSpPr/>
          <p:nvPr/>
        </p:nvSpPr>
        <p:spPr>
          <a:xfrm>
            <a:off x="788756" y="3772789"/>
            <a:ext cx="7713070" cy="1015595"/>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Additionally, we can express a Bern(p) as a Binomial distribution with a single trails </a:t>
            </a:r>
          </a:p>
          <a:p>
            <a:pPr algn="ctr">
              <a:lnSpc>
                <a:spcPct val="90000"/>
              </a:lnSpc>
              <a:spcBef>
                <a:spcPts val="600"/>
              </a:spcBef>
              <a:spcAft>
                <a:spcPts val="0"/>
              </a:spcAft>
            </a:pPr>
            <a:r>
              <a:rPr lang="en-US" sz="2000" b="1" dirty="0">
                <a:solidFill>
                  <a:schemeClr val="tx2"/>
                </a:solidFill>
                <a:latin typeface="+mn-lt"/>
              </a:rPr>
              <a:t>=&gt; Bern(p) = B(1, p)</a:t>
            </a:r>
          </a:p>
        </p:txBody>
      </p:sp>
    </p:spTree>
    <p:extLst>
      <p:ext uri="{BB962C8B-B14F-4D97-AF65-F5344CB8AC3E}">
        <p14:creationId xmlns:p14="http://schemas.microsoft.com/office/powerpoint/2010/main" val="967999679"/>
      </p:ext>
    </p:extLst>
  </p:cSld>
  <p:clrMapOvr>
    <a:masterClrMapping/>
  </p:clrMapOvr>
  <p:transition spd="med">
    <p:wipe dir="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A43E-724A-488B-A617-96CE4AABD26B}"/>
              </a:ext>
            </a:extLst>
          </p:cNvPr>
          <p:cNvSpPr>
            <a:spLocks noGrp="1"/>
          </p:cNvSpPr>
          <p:nvPr>
            <p:ph type="title"/>
          </p:nvPr>
        </p:nvSpPr>
        <p:spPr>
          <a:xfrm>
            <a:off x="0" y="0"/>
            <a:ext cx="8229600" cy="637794"/>
          </a:xfrm>
        </p:spPr>
        <p:txBody>
          <a:bodyPr/>
          <a:lstStyle/>
          <a:p>
            <a:r>
              <a:rPr lang="en-US" dirty="0"/>
              <a:t>Binomial Distribution - Formula</a:t>
            </a:r>
          </a:p>
        </p:txBody>
      </p:sp>
      <p:sp>
        <p:nvSpPr>
          <p:cNvPr id="3" name="TextBox 2">
            <a:extLst>
              <a:ext uri="{FF2B5EF4-FFF2-40B4-BE49-F238E27FC236}">
                <a16:creationId xmlns:a16="http://schemas.microsoft.com/office/drawing/2014/main" id="{56F6C692-0C16-416E-B463-15800672507D}"/>
              </a:ext>
            </a:extLst>
          </p:cNvPr>
          <p:cNvSpPr txBox="1"/>
          <p:nvPr/>
        </p:nvSpPr>
        <p:spPr>
          <a:xfrm>
            <a:off x="251283" y="746876"/>
            <a:ext cx="7322182" cy="83099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binomial distribution formula is:</a:t>
            </a:r>
          </a:p>
          <a:p>
            <a:pPr>
              <a:spcBef>
                <a:spcPts val="0"/>
              </a:spcBef>
              <a:spcAft>
                <a:spcPts val="0"/>
              </a:spcAft>
              <a:buClr>
                <a:schemeClr val="bg1"/>
              </a:buClr>
            </a:pPr>
            <a:r>
              <a:rPr lang="en-US" sz="1400" dirty="0">
                <a:solidFill>
                  <a:schemeClr val="bg2"/>
                </a:solidFill>
                <a:latin typeface="+mn-lt"/>
              </a:rPr>
              <a:t> </a:t>
            </a:r>
          </a:p>
          <a:p>
            <a:pPr>
              <a:spcBef>
                <a:spcPts val="0"/>
              </a:spcBef>
              <a:spcAft>
                <a:spcPts val="0"/>
              </a:spcAft>
              <a:buClr>
                <a:schemeClr val="bg1"/>
              </a:buClr>
            </a:pPr>
            <a:r>
              <a:rPr lang="en-US" sz="2000" b="1" dirty="0">
                <a:solidFill>
                  <a:schemeClr val="bg2"/>
                </a:solidFill>
                <a:latin typeface="+mn-lt"/>
              </a:rPr>
              <a:t>b(x; n, P) = </a:t>
            </a:r>
            <a:r>
              <a:rPr lang="en-US" sz="2000" b="1" dirty="0" err="1">
                <a:solidFill>
                  <a:schemeClr val="bg2"/>
                </a:solidFill>
                <a:latin typeface="+mn-lt"/>
              </a:rPr>
              <a:t>nCx</a:t>
            </a:r>
            <a:r>
              <a:rPr lang="en-US" sz="2000" b="1" dirty="0">
                <a:solidFill>
                  <a:schemeClr val="bg2"/>
                </a:solidFill>
                <a:latin typeface="+mn-lt"/>
              </a:rPr>
              <a:t> * Px * (1 – P)n – x</a:t>
            </a:r>
          </a:p>
        </p:txBody>
      </p:sp>
      <p:sp>
        <p:nvSpPr>
          <p:cNvPr id="4" name="TextBox 3">
            <a:extLst>
              <a:ext uri="{FF2B5EF4-FFF2-40B4-BE49-F238E27FC236}">
                <a16:creationId xmlns:a16="http://schemas.microsoft.com/office/drawing/2014/main" id="{E4BC4CFF-787D-4CC9-B300-6638723F6441}"/>
              </a:ext>
            </a:extLst>
          </p:cNvPr>
          <p:cNvSpPr txBox="1"/>
          <p:nvPr/>
        </p:nvSpPr>
        <p:spPr>
          <a:xfrm>
            <a:off x="251283" y="1786919"/>
            <a:ext cx="4132251"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Where:</a:t>
            </a:r>
          </a:p>
          <a:p>
            <a:pPr>
              <a:spcBef>
                <a:spcPts val="0"/>
              </a:spcBef>
              <a:spcAft>
                <a:spcPts val="0"/>
              </a:spcAft>
              <a:buClr>
                <a:schemeClr val="bg1"/>
              </a:buClr>
            </a:pPr>
            <a:r>
              <a:rPr lang="en-US" sz="1400" dirty="0">
                <a:solidFill>
                  <a:schemeClr val="bg2"/>
                </a:solidFill>
                <a:latin typeface="+mn-lt"/>
              </a:rPr>
              <a:t>b = binomial probability</a:t>
            </a:r>
          </a:p>
          <a:p>
            <a:pPr>
              <a:spcBef>
                <a:spcPts val="0"/>
              </a:spcBef>
              <a:spcAft>
                <a:spcPts val="0"/>
              </a:spcAft>
              <a:buClr>
                <a:schemeClr val="bg1"/>
              </a:buClr>
            </a:pPr>
            <a:r>
              <a:rPr lang="en-US" sz="1400" dirty="0">
                <a:solidFill>
                  <a:schemeClr val="bg2"/>
                </a:solidFill>
                <a:latin typeface="+mn-lt"/>
              </a:rPr>
              <a:t>x = total number of “successes” (pass or fail, heads or tails etc.)</a:t>
            </a:r>
          </a:p>
          <a:p>
            <a:pPr>
              <a:spcBef>
                <a:spcPts val="0"/>
              </a:spcBef>
              <a:spcAft>
                <a:spcPts val="0"/>
              </a:spcAft>
              <a:buClr>
                <a:schemeClr val="bg1"/>
              </a:buClr>
            </a:pPr>
            <a:r>
              <a:rPr lang="en-US" sz="1400" dirty="0">
                <a:solidFill>
                  <a:schemeClr val="bg2"/>
                </a:solidFill>
                <a:latin typeface="+mn-lt"/>
              </a:rPr>
              <a:t>P = probability of a success on an individual trial</a:t>
            </a:r>
          </a:p>
          <a:p>
            <a:pPr>
              <a:spcBef>
                <a:spcPts val="0"/>
              </a:spcBef>
              <a:spcAft>
                <a:spcPts val="0"/>
              </a:spcAft>
              <a:buClr>
                <a:schemeClr val="bg1"/>
              </a:buClr>
            </a:pPr>
            <a:r>
              <a:rPr lang="en-US" sz="1400" dirty="0">
                <a:solidFill>
                  <a:schemeClr val="bg2"/>
                </a:solidFill>
                <a:latin typeface="+mn-lt"/>
              </a:rPr>
              <a:t>n = number of trials</a:t>
            </a:r>
          </a:p>
        </p:txBody>
      </p:sp>
      <p:pic>
        <p:nvPicPr>
          <p:cNvPr id="6" name="Picture 5">
            <a:extLst>
              <a:ext uri="{FF2B5EF4-FFF2-40B4-BE49-F238E27FC236}">
                <a16:creationId xmlns:a16="http://schemas.microsoft.com/office/drawing/2014/main" id="{6B8B8DD4-9BC4-43A8-B988-81BBEF1F7F29}"/>
              </a:ext>
            </a:extLst>
          </p:cNvPr>
          <p:cNvPicPr>
            <a:picLocks noChangeAspect="1"/>
          </p:cNvPicPr>
          <p:nvPr/>
        </p:nvPicPr>
        <p:blipFill>
          <a:blip r:embed="rId2"/>
          <a:stretch>
            <a:fillRect/>
          </a:stretch>
        </p:blipFill>
        <p:spPr>
          <a:xfrm>
            <a:off x="2828925" y="4211635"/>
            <a:ext cx="2571750" cy="357188"/>
          </a:xfrm>
          <a:prstGeom prst="rect">
            <a:avLst/>
          </a:prstGeom>
        </p:spPr>
      </p:pic>
      <p:sp>
        <p:nvSpPr>
          <p:cNvPr id="7" name="TextBox 6">
            <a:extLst>
              <a:ext uri="{FF2B5EF4-FFF2-40B4-BE49-F238E27FC236}">
                <a16:creationId xmlns:a16="http://schemas.microsoft.com/office/drawing/2014/main" id="{019982D0-7F6D-40B1-828D-6C8836286068}"/>
              </a:ext>
            </a:extLst>
          </p:cNvPr>
          <p:cNvSpPr txBox="1"/>
          <p:nvPr/>
        </p:nvSpPr>
        <p:spPr>
          <a:xfrm>
            <a:off x="251283" y="3565628"/>
            <a:ext cx="7503667" cy="430887"/>
          </a:xfrm>
          <a:prstGeom prst="rect">
            <a:avLst/>
          </a:prstGeom>
          <a:noFill/>
        </p:spPr>
        <p:txBody>
          <a:bodyPr wrap="square" rtlCol="0">
            <a:spAutoFit/>
          </a:bodyPr>
          <a:lstStyle/>
          <a:p>
            <a:pPr>
              <a:spcBef>
                <a:spcPts val="0"/>
              </a:spcBef>
              <a:spcAft>
                <a:spcPts val="0"/>
              </a:spcAft>
              <a:buClr>
                <a:schemeClr val="bg1"/>
              </a:buClr>
            </a:pPr>
            <a:r>
              <a:rPr lang="en-US" sz="1100" b="1" i="0" dirty="0">
                <a:solidFill>
                  <a:schemeClr val="bg2"/>
                </a:solidFill>
                <a:effectLst/>
                <a:latin typeface="pt sans" panose="020B0503020203020204" pitchFamily="34" charset="0"/>
              </a:rPr>
              <a:t>Note:</a:t>
            </a:r>
            <a:r>
              <a:rPr lang="en-US" sz="1100" b="0" i="0" dirty="0">
                <a:solidFill>
                  <a:schemeClr val="bg2"/>
                </a:solidFill>
                <a:effectLst/>
                <a:latin typeface="pt sans" panose="020B0503020203020204" pitchFamily="34" charset="0"/>
              </a:rPr>
              <a:t> The binomial distribution formula can also be written in a slightly different way, because </a:t>
            </a:r>
            <a:r>
              <a:rPr lang="en-US" sz="1100" b="0" i="0" baseline="-25000" dirty="0" err="1">
                <a:solidFill>
                  <a:schemeClr val="bg2"/>
                </a:solidFill>
                <a:effectLst/>
                <a:latin typeface="pt sans" panose="020B0503020203020204" pitchFamily="34" charset="0"/>
              </a:rPr>
              <a:t>n</a:t>
            </a:r>
            <a:r>
              <a:rPr lang="en-US" sz="1100" b="0" i="0" dirty="0" err="1">
                <a:solidFill>
                  <a:schemeClr val="bg2"/>
                </a:solidFill>
                <a:effectLst/>
                <a:latin typeface="pt sans" panose="020B0503020203020204" pitchFamily="34" charset="0"/>
              </a:rPr>
              <a:t>C</a:t>
            </a:r>
            <a:r>
              <a:rPr lang="en-US" sz="1100" b="0" i="0" baseline="-25000" dirty="0" err="1">
                <a:solidFill>
                  <a:schemeClr val="bg2"/>
                </a:solidFill>
                <a:effectLst/>
                <a:latin typeface="pt sans" panose="020B0503020203020204" pitchFamily="34" charset="0"/>
              </a:rPr>
              <a:t>x</a:t>
            </a:r>
            <a:r>
              <a:rPr lang="en-US" sz="1100" b="0" i="0" dirty="0">
                <a:solidFill>
                  <a:schemeClr val="bg2"/>
                </a:solidFill>
                <a:effectLst/>
                <a:latin typeface="pt sans" panose="020B0503020203020204" pitchFamily="34" charset="0"/>
              </a:rPr>
              <a:t> = n! / x!(n – x)! (this binomial distribution formula uses factorials</a:t>
            </a:r>
            <a:endParaRPr lang="en-US" sz="1400" dirty="0">
              <a:solidFill>
                <a:schemeClr val="bg2"/>
              </a:solidFill>
              <a:latin typeface="+mn-lt"/>
            </a:endParaRPr>
          </a:p>
        </p:txBody>
      </p:sp>
    </p:spTree>
    <p:extLst>
      <p:ext uri="{BB962C8B-B14F-4D97-AF65-F5344CB8AC3E}">
        <p14:creationId xmlns:p14="http://schemas.microsoft.com/office/powerpoint/2010/main" val="4126708613"/>
      </p:ext>
    </p:extLst>
  </p:cSld>
  <p:clrMapOvr>
    <a:masterClrMapping/>
  </p:clrMapOvr>
  <p:transition spd="med">
    <p:wipe dir="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BC7C-03FA-4BBA-A556-984F16972576}"/>
              </a:ext>
            </a:extLst>
          </p:cNvPr>
          <p:cNvSpPr>
            <a:spLocks noGrp="1"/>
          </p:cNvSpPr>
          <p:nvPr>
            <p:ph type="title"/>
          </p:nvPr>
        </p:nvSpPr>
        <p:spPr>
          <a:xfrm>
            <a:off x="0" y="0"/>
            <a:ext cx="8229600" cy="637794"/>
          </a:xfrm>
        </p:spPr>
        <p:txBody>
          <a:bodyPr/>
          <a:lstStyle/>
          <a:p>
            <a:r>
              <a:rPr lang="en-US" dirty="0"/>
              <a:t>Binomial Distribution – Example 1</a:t>
            </a:r>
          </a:p>
        </p:txBody>
      </p:sp>
      <p:sp>
        <p:nvSpPr>
          <p:cNvPr id="4" name="TextBox 3">
            <a:extLst>
              <a:ext uri="{FF2B5EF4-FFF2-40B4-BE49-F238E27FC236}">
                <a16:creationId xmlns:a16="http://schemas.microsoft.com/office/drawing/2014/main" id="{49BA0432-A877-4150-AD9E-67612C927543}"/>
              </a:ext>
            </a:extLst>
          </p:cNvPr>
          <p:cNvSpPr txBox="1"/>
          <p:nvPr/>
        </p:nvSpPr>
        <p:spPr>
          <a:xfrm>
            <a:off x="118662" y="788758"/>
            <a:ext cx="6938272" cy="261610"/>
          </a:xfrm>
          <a:prstGeom prst="rect">
            <a:avLst/>
          </a:prstGeom>
          <a:noFill/>
        </p:spPr>
        <p:txBody>
          <a:bodyPr wrap="square" rtlCol="0">
            <a:spAutoFit/>
          </a:bodyPr>
          <a:lstStyle/>
          <a:p>
            <a:pPr>
              <a:spcBef>
                <a:spcPts val="0"/>
              </a:spcBef>
              <a:spcAft>
                <a:spcPts val="0"/>
              </a:spcAft>
              <a:buClr>
                <a:schemeClr val="bg1"/>
              </a:buClr>
            </a:pPr>
            <a:r>
              <a:rPr lang="en-US" sz="1100" b="1" i="0" dirty="0">
                <a:solidFill>
                  <a:schemeClr val="bg2"/>
                </a:solidFill>
                <a:effectLst/>
                <a:latin typeface="pt sans" panose="020B0503020203020204" pitchFamily="34" charset="0"/>
              </a:rPr>
              <a:t>Q. A coin is tossed 10 times. What is the probability of getting exactly 6 heads</a:t>
            </a:r>
            <a:endParaRPr lang="en-US" sz="1400" dirty="0">
              <a:solidFill>
                <a:schemeClr val="bg2"/>
              </a:solidFill>
              <a:latin typeface="+mn-lt"/>
            </a:endParaRPr>
          </a:p>
        </p:txBody>
      </p:sp>
    </p:spTree>
    <p:extLst>
      <p:ext uri="{BB962C8B-B14F-4D97-AF65-F5344CB8AC3E}">
        <p14:creationId xmlns:p14="http://schemas.microsoft.com/office/powerpoint/2010/main" val="2575760333"/>
      </p:ext>
    </p:extLst>
  </p:cSld>
  <p:clrMapOvr>
    <a:masterClrMapping/>
  </p:clrMapOvr>
  <p:transition spd="med">
    <p:wipe dir="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5442-7C46-4F43-9779-DCF9A8F2FF53}"/>
              </a:ext>
            </a:extLst>
          </p:cNvPr>
          <p:cNvSpPr>
            <a:spLocks noGrp="1"/>
          </p:cNvSpPr>
          <p:nvPr>
            <p:ph type="title"/>
          </p:nvPr>
        </p:nvSpPr>
        <p:spPr>
          <a:xfrm>
            <a:off x="0" y="0"/>
            <a:ext cx="8229600" cy="637794"/>
          </a:xfrm>
        </p:spPr>
        <p:txBody>
          <a:bodyPr/>
          <a:lstStyle/>
          <a:p>
            <a:r>
              <a:rPr lang="en-US" dirty="0"/>
              <a:t>Binomial Distribution – Example 2</a:t>
            </a:r>
          </a:p>
        </p:txBody>
      </p:sp>
      <p:sp>
        <p:nvSpPr>
          <p:cNvPr id="3" name="TextBox 2">
            <a:extLst>
              <a:ext uri="{FF2B5EF4-FFF2-40B4-BE49-F238E27FC236}">
                <a16:creationId xmlns:a16="http://schemas.microsoft.com/office/drawing/2014/main" id="{A87E3641-1D5A-421C-9FE2-FA69DAABB803}"/>
              </a:ext>
            </a:extLst>
          </p:cNvPr>
          <p:cNvSpPr txBox="1"/>
          <p:nvPr/>
        </p:nvSpPr>
        <p:spPr>
          <a:xfrm>
            <a:off x="174505" y="732916"/>
            <a:ext cx="8229600" cy="430887"/>
          </a:xfrm>
          <a:prstGeom prst="rect">
            <a:avLst/>
          </a:prstGeom>
          <a:noFill/>
        </p:spPr>
        <p:txBody>
          <a:bodyPr wrap="square" rtlCol="0">
            <a:spAutoFit/>
          </a:bodyPr>
          <a:lstStyle/>
          <a:p>
            <a:pPr>
              <a:spcBef>
                <a:spcPts val="0"/>
              </a:spcBef>
              <a:spcAft>
                <a:spcPts val="0"/>
              </a:spcAft>
              <a:buClr>
                <a:schemeClr val="bg1"/>
              </a:buClr>
            </a:pPr>
            <a:r>
              <a:rPr lang="en-US" sz="1100" b="1" i="0" dirty="0">
                <a:solidFill>
                  <a:schemeClr val="bg2"/>
                </a:solidFill>
                <a:effectLst/>
                <a:latin typeface="pt sans" panose="020B0503020203020204" pitchFamily="34" charset="0"/>
              </a:rPr>
              <a:t>80% of people who purchase pet insurance are women.  If 9 pet insurance owners are randomly selected, find the probability that exactly 6 are women.</a:t>
            </a:r>
            <a:endParaRPr lang="en-US" sz="1400" dirty="0">
              <a:solidFill>
                <a:schemeClr val="bg2"/>
              </a:solidFill>
              <a:latin typeface="+mn-lt"/>
            </a:endParaRPr>
          </a:p>
        </p:txBody>
      </p:sp>
    </p:spTree>
    <p:extLst>
      <p:ext uri="{BB962C8B-B14F-4D97-AF65-F5344CB8AC3E}">
        <p14:creationId xmlns:p14="http://schemas.microsoft.com/office/powerpoint/2010/main" val="867001892"/>
      </p:ext>
    </p:extLst>
  </p:cSld>
  <p:clrMapOvr>
    <a:masterClrMapping/>
  </p:clrMapOvr>
  <p:transition spd="med">
    <p:wipe dir="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06BBB-5CB3-43D9-A212-F6CE7AB998C6}"/>
              </a:ext>
            </a:extLst>
          </p:cNvPr>
          <p:cNvSpPr>
            <a:spLocks noGrp="1"/>
          </p:cNvSpPr>
          <p:nvPr>
            <p:ph type="title"/>
          </p:nvPr>
        </p:nvSpPr>
        <p:spPr>
          <a:xfrm>
            <a:off x="0" y="0"/>
            <a:ext cx="8229600" cy="637794"/>
          </a:xfrm>
        </p:spPr>
        <p:txBody>
          <a:bodyPr/>
          <a:lstStyle/>
          <a:p>
            <a:r>
              <a:rPr lang="en-US" dirty="0"/>
              <a:t>Binomial Distribution – Example 3</a:t>
            </a:r>
          </a:p>
        </p:txBody>
      </p:sp>
      <p:sp>
        <p:nvSpPr>
          <p:cNvPr id="3" name="TextBox 2">
            <a:extLst>
              <a:ext uri="{FF2B5EF4-FFF2-40B4-BE49-F238E27FC236}">
                <a16:creationId xmlns:a16="http://schemas.microsoft.com/office/drawing/2014/main" id="{242EC41D-BE26-49CF-A7F3-007E03324477}"/>
              </a:ext>
            </a:extLst>
          </p:cNvPr>
          <p:cNvSpPr txBox="1"/>
          <p:nvPr/>
        </p:nvSpPr>
        <p:spPr>
          <a:xfrm>
            <a:off x="202424" y="753856"/>
            <a:ext cx="8480886" cy="430887"/>
          </a:xfrm>
          <a:prstGeom prst="rect">
            <a:avLst/>
          </a:prstGeom>
          <a:noFill/>
        </p:spPr>
        <p:txBody>
          <a:bodyPr wrap="square" rtlCol="0">
            <a:spAutoFit/>
          </a:bodyPr>
          <a:lstStyle/>
          <a:p>
            <a:pPr>
              <a:spcBef>
                <a:spcPts val="0"/>
              </a:spcBef>
              <a:spcAft>
                <a:spcPts val="0"/>
              </a:spcAft>
              <a:buClr>
                <a:schemeClr val="bg1"/>
              </a:buClr>
            </a:pPr>
            <a:r>
              <a:rPr lang="en-US" sz="1100" b="1" dirty="0">
                <a:solidFill>
                  <a:srgbClr val="777777"/>
                </a:solidFill>
                <a:latin typeface="pt sans" panose="020B0503020203020204" pitchFamily="34" charset="0"/>
              </a:rPr>
              <a:t>60% of people who purchase sports cars are men.  If 10 sports car owners are randomly selected, find the probability</a:t>
            </a:r>
            <a:r>
              <a:rPr lang="en-US" sz="1100" b="1" dirty="0">
                <a:solidFill>
                  <a:srgbClr val="777777"/>
                </a:solidFill>
                <a:latin typeface="pt sans" panose="020B0503020203020204" pitchFamily="34" charset="0"/>
                <a:hlinkClick r:id="rId2">
                  <a:extLst>
                    <a:ext uri="{A12FA001-AC4F-418D-AE19-62706E023703}">
                      <ahyp:hlinkClr xmlns:ahyp="http://schemas.microsoft.com/office/drawing/2018/hyperlinkcolor" val="tx"/>
                    </a:ext>
                  </a:extLst>
                </a:hlinkClick>
              </a:rPr>
              <a:t> </a:t>
            </a:r>
            <a:r>
              <a:rPr lang="en-US" sz="1100" b="1" dirty="0">
                <a:solidFill>
                  <a:srgbClr val="777777"/>
                </a:solidFill>
                <a:latin typeface="pt sans" panose="020B0503020203020204" pitchFamily="34" charset="0"/>
              </a:rPr>
              <a:t>that exactly 7 are men</a:t>
            </a:r>
          </a:p>
        </p:txBody>
      </p:sp>
    </p:spTree>
    <p:extLst>
      <p:ext uri="{BB962C8B-B14F-4D97-AF65-F5344CB8AC3E}">
        <p14:creationId xmlns:p14="http://schemas.microsoft.com/office/powerpoint/2010/main" val="522385917"/>
      </p:ext>
    </p:extLst>
  </p:cSld>
  <p:clrMapOvr>
    <a:masterClrMapping/>
  </p:clrMapOvr>
  <p:transition spd="med">
    <p:wipe dir="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8617-4EA4-4ED9-A1E7-F427CF8F3003}"/>
              </a:ext>
            </a:extLst>
          </p:cNvPr>
          <p:cNvSpPr>
            <a:spLocks noGrp="1"/>
          </p:cNvSpPr>
          <p:nvPr>
            <p:ph type="title"/>
          </p:nvPr>
        </p:nvSpPr>
        <p:spPr>
          <a:xfrm>
            <a:off x="0" y="0"/>
            <a:ext cx="8368379" cy="640080"/>
          </a:xfrm>
        </p:spPr>
        <p:txBody>
          <a:bodyPr/>
          <a:lstStyle/>
          <a:p>
            <a:r>
              <a:rPr lang="en-US" dirty="0"/>
              <a:t>Pearson correlation coefficient</a:t>
            </a:r>
          </a:p>
        </p:txBody>
      </p:sp>
      <p:sp>
        <p:nvSpPr>
          <p:cNvPr id="3" name="Content Placeholder 2">
            <a:extLst>
              <a:ext uri="{FF2B5EF4-FFF2-40B4-BE49-F238E27FC236}">
                <a16:creationId xmlns:a16="http://schemas.microsoft.com/office/drawing/2014/main" id="{D5FE213E-7748-4626-89C1-2D3F49089703}"/>
              </a:ext>
            </a:extLst>
          </p:cNvPr>
          <p:cNvSpPr>
            <a:spLocks noGrp="1"/>
          </p:cNvSpPr>
          <p:nvPr>
            <p:ph sz="half" idx="13"/>
          </p:nvPr>
        </p:nvSpPr>
        <p:spPr>
          <a:xfrm>
            <a:off x="392982" y="1280160"/>
            <a:ext cx="7208404" cy="3200400"/>
          </a:xfrm>
        </p:spPr>
        <p:txBody>
          <a:bodyPr/>
          <a:lstStyle/>
          <a:p>
            <a:endParaRPr lang="en-US"/>
          </a:p>
        </p:txBody>
      </p:sp>
      <p:sp>
        <p:nvSpPr>
          <p:cNvPr id="4" name="Rectangle 3">
            <a:extLst>
              <a:ext uri="{FF2B5EF4-FFF2-40B4-BE49-F238E27FC236}">
                <a16:creationId xmlns:a16="http://schemas.microsoft.com/office/drawing/2014/main" id="{B7C4AC54-704D-484F-BF11-3378C8CC80F2}"/>
              </a:ext>
            </a:extLst>
          </p:cNvPr>
          <p:cNvSpPr/>
          <p:nvPr/>
        </p:nvSpPr>
        <p:spPr>
          <a:xfrm>
            <a:off x="1591475" y="1835780"/>
            <a:ext cx="4683682" cy="194048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Move to Back up</a:t>
            </a:r>
          </a:p>
        </p:txBody>
      </p:sp>
    </p:spTree>
    <p:extLst>
      <p:ext uri="{BB962C8B-B14F-4D97-AF65-F5344CB8AC3E}">
        <p14:creationId xmlns:p14="http://schemas.microsoft.com/office/powerpoint/2010/main" val="3936757074"/>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0BFA-B9A1-46D8-8A38-A0F4A1088A5A}"/>
              </a:ext>
            </a:extLst>
          </p:cNvPr>
          <p:cNvSpPr>
            <a:spLocks noGrp="1"/>
          </p:cNvSpPr>
          <p:nvPr>
            <p:ph type="title"/>
          </p:nvPr>
        </p:nvSpPr>
        <p:spPr>
          <a:xfrm>
            <a:off x="67639" y="109048"/>
            <a:ext cx="7955280" cy="640080"/>
          </a:xfrm>
        </p:spPr>
        <p:txBody>
          <a:bodyPr/>
          <a:lstStyle/>
          <a:p>
            <a:r>
              <a:rPr lang="en-US" dirty="0"/>
              <a:t>Controlled Experiment</a:t>
            </a:r>
          </a:p>
        </p:txBody>
      </p:sp>
      <p:sp>
        <p:nvSpPr>
          <p:cNvPr id="3" name="Content Placeholder 2">
            <a:extLst>
              <a:ext uri="{FF2B5EF4-FFF2-40B4-BE49-F238E27FC236}">
                <a16:creationId xmlns:a16="http://schemas.microsoft.com/office/drawing/2014/main" id="{8DB84CCF-42DD-4079-ADB2-9916B5BABF84}"/>
              </a:ext>
            </a:extLst>
          </p:cNvPr>
          <p:cNvSpPr>
            <a:spLocks noGrp="1"/>
          </p:cNvSpPr>
          <p:nvPr>
            <p:ph sz="half" idx="13"/>
          </p:nvPr>
        </p:nvSpPr>
        <p:spPr>
          <a:xfrm>
            <a:off x="67639" y="879327"/>
            <a:ext cx="8518951" cy="3200400"/>
          </a:xfrm>
        </p:spPr>
        <p:txBody>
          <a:bodyPr/>
          <a:lstStyle/>
          <a:p>
            <a:r>
              <a:rPr lang="en-US" dirty="0">
                <a:solidFill>
                  <a:schemeClr val="bg2">
                    <a:lumMod val="50000"/>
                    <a:lumOff val="50000"/>
                  </a:schemeClr>
                </a:solidFill>
              </a:rPr>
              <a:t>In a controlled experiment, we can be reasonably comfortable inferring that the treatment applied to one group but not to the other caused whatever difference we observe between the two</a:t>
            </a:r>
          </a:p>
          <a:p>
            <a:r>
              <a:rPr lang="en-US" dirty="0">
                <a:solidFill>
                  <a:schemeClr val="bg2">
                    <a:lumMod val="50000"/>
                    <a:lumOff val="50000"/>
                  </a:schemeClr>
                </a:solidFill>
              </a:rPr>
              <a:t>But other we must remember that correlation does not imply causation </a:t>
            </a:r>
          </a:p>
          <a:p>
            <a:r>
              <a:rPr lang="en-US" dirty="0">
                <a:solidFill>
                  <a:schemeClr val="bg2">
                    <a:lumMod val="50000"/>
                    <a:lumOff val="50000"/>
                  </a:schemeClr>
                </a:solidFill>
              </a:rPr>
              <a:t>Variables are correlated if they “move together”, </a:t>
            </a:r>
            <a:r>
              <a:rPr lang="en-US" dirty="0" err="1">
                <a:solidFill>
                  <a:schemeClr val="bg2">
                    <a:lumMod val="50000"/>
                    <a:lumOff val="50000"/>
                  </a:schemeClr>
                </a:solidFill>
              </a:rPr>
              <a:t>i.e</a:t>
            </a:r>
            <a:r>
              <a:rPr lang="en-US" dirty="0">
                <a:solidFill>
                  <a:schemeClr val="bg2">
                    <a:lumMod val="50000"/>
                    <a:lumOff val="50000"/>
                  </a:schemeClr>
                </a:solidFill>
              </a:rPr>
              <a:t> when one variable changes the other one trends to change as well</a:t>
            </a:r>
          </a:p>
          <a:p>
            <a:r>
              <a:rPr lang="en-US" b="1" dirty="0">
                <a:solidFill>
                  <a:schemeClr val="bg2">
                    <a:lumMod val="50000"/>
                    <a:lumOff val="50000"/>
                  </a:schemeClr>
                </a:solidFill>
              </a:rPr>
              <a:t>Ex : </a:t>
            </a:r>
          </a:p>
          <a:p>
            <a:pPr lvl="1"/>
            <a:r>
              <a:rPr lang="en-US" dirty="0">
                <a:solidFill>
                  <a:schemeClr val="bg2">
                    <a:lumMod val="50000"/>
                    <a:lumOff val="50000"/>
                  </a:schemeClr>
                </a:solidFill>
              </a:rPr>
              <a:t>Temp is related to the time of the day</a:t>
            </a:r>
          </a:p>
          <a:p>
            <a:pPr lvl="1"/>
            <a:r>
              <a:rPr lang="en-US" dirty="0">
                <a:solidFill>
                  <a:schemeClr val="bg2">
                    <a:lumMod val="50000"/>
                    <a:lumOff val="50000"/>
                  </a:schemeClr>
                </a:solidFill>
              </a:rPr>
              <a:t>Human height correlated to human weight</a:t>
            </a:r>
          </a:p>
        </p:txBody>
      </p:sp>
      <p:sp>
        <p:nvSpPr>
          <p:cNvPr id="5" name="TextBox 4">
            <a:extLst>
              <a:ext uri="{FF2B5EF4-FFF2-40B4-BE49-F238E27FC236}">
                <a16:creationId xmlns:a16="http://schemas.microsoft.com/office/drawing/2014/main" id="{5CEE9E77-FE13-4C40-8BC2-E1D5843FD82C}"/>
              </a:ext>
            </a:extLst>
          </p:cNvPr>
          <p:cNvSpPr txBox="1"/>
          <p:nvPr/>
        </p:nvSpPr>
        <p:spPr>
          <a:xfrm>
            <a:off x="67639" y="3341063"/>
            <a:ext cx="8832056"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mn-lt"/>
              </a:rPr>
              <a:t>When height increase human weight increase. When one variable change the other variable also changes. It can increase or decrease. Hence, I am using the word changes, this is called as correlation</a:t>
            </a:r>
          </a:p>
        </p:txBody>
      </p:sp>
    </p:spTree>
    <p:extLst>
      <p:ext uri="{BB962C8B-B14F-4D97-AF65-F5344CB8AC3E}">
        <p14:creationId xmlns:p14="http://schemas.microsoft.com/office/powerpoint/2010/main" val="2719943119"/>
      </p:ext>
    </p:extLst>
  </p:cSld>
  <p:clrMapOvr>
    <a:masterClrMapping/>
  </p:clrMapOvr>
  <p:transition spd="med">
    <p:wipe dir="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C5703-E83B-4113-BE59-47939C6C774A}"/>
              </a:ext>
            </a:extLst>
          </p:cNvPr>
          <p:cNvSpPr>
            <a:spLocks noGrp="1"/>
          </p:cNvSpPr>
          <p:nvPr>
            <p:ph type="title"/>
          </p:nvPr>
        </p:nvSpPr>
        <p:spPr>
          <a:xfrm>
            <a:off x="0" y="0"/>
            <a:ext cx="4295219" cy="640080"/>
          </a:xfrm>
        </p:spPr>
        <p:txBody>
          <a:bodyPr/>
          <a:lstStyle/>
          <a:p>
            <a:r>
              <a:rPr lang="en-US" dirty="0"/>
              <a:t>References </a:t>
            </a:r>
          </a:p>
        </p:txBody>
      </p:sp>
      <p:sp>
        <p:nvSpPr>
          <p:cNvPr id="3" name="Content Placeholder 2">
            <a:extLst>
              <a:ext uri="{FF2B5EF4-FFF2-40B4-BE49-F238E27FC236}">
                <a16:creationId xmlns:a16="http://schemas.microsoft.com/office/drawing/2014/main" id="{BDC2E645-FA4A-4A89-9F45-31C668EDEA03}"/>
              </a:ext>
            </a:extLst>
          </p:cNvPr>
          <p:cNvSpPr>
            <a:spLocks noGrp="1"/>
          </p:cNvSpPr>
          <p:nvPr>
            <p:ph sz="half" idx="13"/>
          </p:nvPr>
        </p:nvSpPr>
        <p:spPr>
          <a:xfrm>
            <a:off x="775863" y="514001"/>
            <a:ext cx="6232210" cy="4106860"/>
          </a:xfrm>
        </p:spPr>
        <p:txBody>
          <a:bodyPr>
            <a:normAutofit fontScale="92500" lnSpcReduction="20000"/>
          </a:bodyPr>
          <a:lstStyle/>
          <a:p>
            <a:pPr marL="0" indent="0">
              <a:buNone/>
            </a:pPr>
            <a:r>
              <a:rPr lang="en-US" sz="1900" b="1" u="sng" dirty="0"/>
              <a:t>Books :</a:t>
            </a:r>
          </a:p>
          <a:p>
            <a:r>
              <a:rPr lang="en-US" dirty="0"/>
              <a:t>Applied Business Statistics - Ken Black</a:t>
            </a:r>
          </a:p>
          <a:p>
            <a:r>
              <a:rPr lang="en-US" b="0" i="0" dirty="0">
                <a:solidFill>
                  <a:srgbClr val="202124"/>
                </a:solidFill>
                <a:effectLst/>
                <a:latin typeface="arial" panose="020B0604020202020204" pitchFamily="34" charset="0"/>
              </a:rPr>
              <a:t>Naked Statistics: Stripping the Dread from the Data - Charles Wheelan</a:t>
            </a:r>
          </a:p>
          <a:p>
            <a:r>
              <a:rPr lang="en-US" dirty="0"/>
              <a:t>The Art of Statistics: How to Learn from Data - David Spiegel halter</a:t>
            </a:r>
          </a:p>
          <a:p>
            <a:pPr marL="0" indent="0">
              <a:buNone/>
            </a:pPr>
            <a:r>
              <a:rPr lang="en-US" sz="1900" b="1" dirty="0">
                <a:hlinkClick r:id="rId2">
                  <a:extLst>
                    <a:ext uri="{A12FA001-AC4F-418D-AE19-62706E023703}">
                      <ahyp:hlinkClr xmlns:ahyp="http://schemas.microsoft.com/office/drawing/2018/hyperlinkcolor" val="tx"/>
                    </a:ext>
                  </a:extLst>
                </a:hlinkClick>
              </a:rPr>
              <a:t>Websites</a:t>
            </a:r>
          </a:p>
          <a:p>
            <a:r>
              <a:rPr lang="en-US" u="sng" dirty="0">
                <a:hlinkClick r:id="rId2">
                  <a:extLst>
                    <a:ext uri="{A12FA001-AC4F-418D-AE19-62706E023703}">
                      <ahyp:hlinkClr xmlns:ahyp="http://schemas.microsoft.com/office/drawing/2018/hyperlinkcolor" val="tx"/>
                    </a:ext>
                  </a:extLst>
                </a:hlinkClick>
              </a:rPr>
              <a:t>https://www.statisticshowto.com/</a:t>
            </a:r>
            <a:endParaRPr lang="en-US" u="sng" dirty="0"/>
          </a:p>
          <a:p>
            <a:r>
              <a:rPr lang="en-US" u="sng" dirty="0">
                <a:hlinkClick r:id="rId3">
                  <a:extLst>
                    <a:ext uri="{A12FA001-AC4F-418D-AE19-62706E023703}">
                      <ahyp:hlinkClr xmlns:ahyp="http://schemas.microsoft.com/office/drawing/2018/hyperlinkcolor" val="tx"/>
                    </a:ext>
                  </a:extLst>
                </a:hlinkClick>
              </a:rPr>
              <a:t>https://towardsdatascience.com/</a:t>
            </a:r>
            <a:endParaRPr lang="en-US" u="sng" dirty="0"/>
          </a:p>
          <a:p>
            <a:r>
              <a:rPr lang="en-US" u="sng" dirty="0">
                <a:hlinkClick r:id="rId4">
                  <a:extLst>
                    <a:ext uri="{A12FA001-AC4F-418D-AE19-62706E023703}">
                      <ahyp:hlinkClr xmlns:ahyp="http://schemas.microsoft.com/office/drawing/2018/hyperlinkcolor" val="tx"/>
                    </a:ext>
                  </a:extLst>
                </a:hlinkClick>
              </a:rPr>
              <a:t>https://www.mathsisfun.com/</a:t>
            </a:r>
            <a:endParaRPr lang="en-US" u="sng" dirty="0"/>
          </a:p>
          <a:p>
            <a:r>
              <a:rPr lang="en-US" u="sng" dirty="0">
                <a:hlinkClick r:id="rId5">
                  <a:extLst>
                    <a:ext uri="{A12FA001-AC4F-418D-AE19-62706E023703}">
                      <ahyp:hlinkClr xmlns:ahyp="http://schemas.microsoft.com/office/drawing/2018/hyperlinkcolor" val="tx"/>
                    </a:ext>
                  </a:extLst>
                </a:hlinkClick>
              </a:rPr>
              <a:t>https://www.investopedia.com/</a:t>
            </a:r>
            <a:endParaRPr lang="en-US" u="sng" dirty="0"/>
          </a:p>
          <a:p>
            <a:r>
              <a:rPr lang="en-US" u="sng" dirty="0">
                <a:hlinkClick r:id="rId6">
                  <a:extLst>
                    <a:ext uri="{A12FA001-AC4F-418D-AE19-62706E023703}">
                      <ahyp:hlinkClr xmlns:ahyp="http://schemas.microsoft.com/office/drawing/2018/hyperlinkcolor" val="tx"/>
                    </a:ext>
                  </a:extLst>
                </a:hlinkClick>
              </a:rPr>
              <a:t>https://www.scribbr.com/</a:t>
            </a:r>
            <a:endParaRPr lang="en-US" u="sng" dirty="0"/>
          </a:p>
          <a:p>
            <a:r>
              <a:rPr lang="en-US" u="sng" dirty="0">
                <a:hlinkClick r:id="rId7">
                  <a:extLst>
                    <a:ext uri="{A12FA001-AC4F-418D-AE19-62706E023703}">
                      <ahyp:hlinkClr xmlns:ahyp="http://schemas.microsoft.com/office/drawing/2018/hyperlinkcolor" val="tx"/>
                    </a:ext>
                  </a:extLst>
                </a:hlinkClick>
              </a:rPr>
              <a:t>https://365datascience.com/</a:t>
            </a:r>
            <a:endParaRPr lang="en-US" u="sng" dirty="0"/>
          </a:p>
          <a:p>
            <a:r>
              <a:rPr lang="en-US" u="sng" dirty="0"/>
              <a:t>https://www.cuemath.com/</a:t>
            </a:r>
          </a:p>
          <a:p>
            <a:r>
              <a:rPr lang="en-US" u="sng" dirty="0"/>
              <a:t>https://www.analyticsvidhya.com/</a:t>
            </a:r>
          </a:p>
        </p:txBody>
      </p:sp>
    </p:spTree>
    <p:extLst>
      <p:ext uri="{BB962C8B-B14F-4D97-AF65-F5344CB8AC3E}">
        <p14:creationId xmlns:p14="http://schemas.microsoft.com/office/powerpoint/2010/main" val="693633984"/>
      </p:ext>
    </p:extLst>
  </p:cSld>
  <p:clrMapOvr>
    <a:masterClrMapping/>
  </p:clrMapOvr>
  <p:transition spd="med">
    <p:wipe dir="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9221"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CRISP Data</a:t>
            </a:r>
            <a:br>
              <a:rPr lang="en-US" sz="4800" dirty="0">
                <a:solidFill>
                  <a:schemeClr val="tx2"/>
                </a:solidFill>
              </a:rPr>
            </a:br>
            <a:r>
              <a:rPr lang="en-US" sz="4800" dirty="0">
                <a:solidFill>
                  <a:schemeClr val="tx2"/>
                </a:solidFill>
              </a:rPr>
              <a:t>Framework</a:t>
            </a:r>
            <a:r>
              <a:rPr lang="en-US" dirty="0"/>
              <a:t> </a:t>
            </a:r>
          </a:p>
        </p:txBody>
      </p:sp>
    </p:spTree>
    <p:extLst>
      <p:ext uri="{BB962C8B-B14F-4D97-AF65-F5344CB8AC3E}">
        <p14:creationId xmlns:p14="http://schemas.microsoft.com/office/powerpoint/2010/main" val="3464462230"/>
      </p:ext>
    </p:extLst>
  </p:cSld>
  <p:clrMapOvr>
    <a:masterClrMapping/>
  </p:clrMapOvr>
  <p:transition spd="med">
    <p:wipe dir="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03AF-171B-4340-B8BF-E72457F05B1B}"/>
              </a:ext>
            </a:extLst>
          </p:cNvPr>
          <p:cNvSpPr>
            <a:spLocks noGrp="1"/>
          </p:cNvSpPr>
          <p:nvPr>
            <p:ph type="title"/>
          </p:nvPr>
        </p:nvSpPr>
        <p:spPr>
          <a:xfrm>
            <a:off x="0" y="0"/>
            <a:ext cx="8229600" cy="637794"/>
          </a:xfrm>
        </p:spPr>
        <p:txBody>
          <a:bodyPr/>
          <a:lstStyle/>
          <a:p>
            <a:r>
              <a:rPr lang="en-US" dirty="0"/>
              <a:t>CRISP - DM</a:t>
            </a:r>
          </a:p>
        </p:txBody>
      </p:sp>
      <p:pic>
        <p:nvPicPr>
          <p:cNvPr id="4" name="Picture 3">
            <a:extLst>
              <a:ext uri="{FF2B5EF4-FFF2-40B4-BE49-F238E27FC236}">
                <a16:creationId xmlns:a16="http://schemas.microsoft.com/office/drawing/2014/main" id="{3B55EA9F-A510-4CC4-A9AD-93EC934E77BB}"/>
              </a:ext>
            </a:extLst>
          </p:cNvPr>
          <p:cNvPicPr>
            <a:picLocks noChangeAspect="1"/>
          </p:cNvPicPr>
          <p:nvPr/>
        </p:nvPicPr>
        <p:blipFill>
          <a:blip r:embed="rId2"/>
          <a:stretch>
            <a:fillRect/>
          </a:stretch>
        </p:blipFill>
        <p:spPr>
          <a:xfrm>
            <a:off x="2052165" y="790428"/>
            <a:ext cx="3908885" cy="3787679"/>
          </a:xfrm>
          <a:prstGeom prst="rect">
            <a:avLst/>
          </a:prstGeom>
        </p:spPr>
      </p:pic>
    </p:spTree>
    <p:extLst>
      <p:ext uri="{BB962C8B-B14F-4D97-AF65-F5344CB8AC3E}">
        <p14:creationId xmlns:p14="http://schemas.microsoft.com/office/powerpoint/2010/main" val="788649103"/>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0426-E2C8-4003-8D16-72F1439DEA50}"/>
              </a:ext>
            </a:extLst>
          </p:cNvPr>
          <p:cNvSpPr>
            <a:spLocks noGrp="1"/>
          </p:cNvSpPr>
          <p:nvPr>
            <p:ph type="title"/>
          </p:nvPr>
        </p:nvSpPr>
        <p:spPr>
          <a:xfrm>
            <a:off x="137160" y="104362"/>
            <a:ext cx="7955280" cy="640080"/>
          </a:xfrm>
        </p:spPr>
        <p:txBody>
          <a:bodyPr/>
          <a:lstStyle/>
          <a:p>
            <a:r>
              <a:rPr lang="en-US" dirty="0"/>
              <a:t>Correlation and Causation</a:t>
            </a:r>
          </a:p>
        </p:txBody>
      </p:sp>
      <p:sp>
        <p:nvSpPr>
          <p:cNvPr id="3" name="Content Placeholder 2">
            <a:extLst>
              <a:ext uri="{FF2B5EF4-FFF2-40B4-BE49-F238E27FC236}">
                <a16:creationId xmlns:a16="http://schemas.microsoft.com/office/drawing/2014/main" id="{56A6245D-E2DD-4B22-B2B2-507AB068A965}"/>
              </a:ext>
            </a:extLst>
          </p:cNvPr>
          <p:cNvSpPr>
            <a:spLocks noGrp="1"/>
          </p:cNvSpPr>
          <p:nvPr>
            <p:ph sz="half" idx="13"/>
          </p:nvPr>
        </p:nvSpPr>
        <p:spPr>
          <a:xfrm>
            <a:off x="137160" y="811006"/>
            <a:ext cx="8234486" cy="3200400"/>
          </a:xfrm>
        </p:spPr>
        <p:txBody>
          <a:bodyPr/>
          <a:lstStyle/>
          <a:p>
            <a:r>
              <a:rPr lang="en-US" dirty="0">
                <a:solidFill>
                  <a:schemeClr val="bg2">
                    <a:lumMod val="50000"/>
                    <a:lumOff val="50000"/>
                  </a:schemeClr>
                </a:solidFill>
              </a:rPr>
              <a:t>If changing one variable caused a change in another, they will be correlated. But the converse is not necessarily true</a:t>
            </a:r>
          </a:p>
          <a:p>
            <a:r>
              <a:rPr lang="en-US" dirty="0">
                <a:solidFill>
                  <a:schemeClr val="bg2">
                    <a:lumMod val="50000"/>
                    <a:lumOff val="50000"/>
                  </a:schemeClr>
                </a:solidFill>
              </a:rPr>
              <a:t>If two variable are correlated, it is not necessarily the case that one has caused the other to change</a:t>
            </a:r>
          </a:p>
          <a:p>
            <a:r>
              <a:rPr lang="en-US" dirty="0">
                <a:solidFill>
                  <a:schemeClr val="bg2">
                    <a:lumMod val="50000"/>
                    <a:lumOff val="50000"/>
                  </a:schemeClr>
                </a:solidFill>
              </a:rPr>
              <a:t>For instance, Marriage &amp; Income</a:t>
            </a:r>
          </a:p>
          <a:p>
            <a:pPr lvl="1"/>
            <a:r>
              <a:rPr lang="en-US" dirty="0">
                <a:solidFill>
                  <a:schemeClr val="bg2">
                    <a:lumMod val="50000"/>
                    <a:lumOff val="50000"/>
                  </a:schemeClr>
                </a:solidFill>
              </a:rPr>
              <a:t>It is said that people who are married make more money, But is it not true that more money can get people married </a:t>
            </a:r>
          </a:p>
        </p:txBody>
      </p:sp>
    </p:spTree>
    <p:extLst>
      <p:ext uri="{BB962C8B-B14F-4D97-AF65-F5344CB8AC3E}">
        <p14:creationId xmlns:p14="http://schemas.microsoft.com/office/powerpoint/2010/main" val="356123495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7C-ACCC-4FC8-BB8D-6A764353E397}"/>
              </a:ext>
            </a:extLst>
          </p:cNvPr>
          <p:cNvSpPr>
            <a:spLocks noGrp="1"/>
          </p:cNvSpPr>
          <p:nvPr>
            <p:ph type="title"/>
          </p:nvPr>
        </p:nvSpPr>
        <p:spPr>
          <a:xfrm>
            <a:off x="0" y="0"/>
            <a:ext cx="7955280" cy="640080"/>
          </a:xfrm>
        </p:spPr>
        <p:txBody>
          <a:bodyPr/>
          <a:lstStyle/>
          <a:p>
            <a:r>
              <a:rPr lang="en-US" dirty="0"/>
              <a:t>Confounding Variable</a:t>
            </a:r>
          </a:p>
        </p:txBody>
      </p:sp>
      <p:sp>
        <p:nvSpPr>
          <p:cNvPr id="3" name="Content Placeholder 2">
            <a:extLst>
              <a:ext uri="{FF2B5EF4-FFF2-40B4-BE49-F238E27FC236}">
                <a16:creationId xmlns:a16="http://schemas.microsoft.com/office/drawing/2014/main" id="{3E01CF73-0B6D-4BB3-8A14-4D46D9C0DF3D}"/>
              </a:ext>
            </a:extLst>
          </p:cNvPr>
          <p:cNvSpPr>
            <a:spLocks noGrp="1"/>
          </p:cNvSpPr>
          <p:nvPr>
            <p:ph sz="half" idx="13"/>
          </p:nvPr>
        </p:nvSpPr>
        <p:spPr>
          <a:xfrm>
            <a:off x="137160" y="640080"/>
            <a:ext cx="8418064" cy="1600549"/>
          </a:xfrm>
        </p:spPr>
        <p:txBody>
          <a:bodyPr>
            <a:normAutofit/>
          </a:bodyPr>
          <a:lstStyle/>
          <a:p>
            <a:r>
              <a:rPr lang="en-US" sz="1200" kern="1200" dirty="0">
                <a:solidFill>
                  <a:schemeClr val="bg2">
                    <a:lumMod val="50000"/>
                    <a:lumOff val="50000"/>
                  </a:schemeClr>
                </a:solidFill>
                <a:latin typeface="+mn-lt"/>
                <a:ea typeface="+mn-ea"/>
                <a:cs typeface="+mn-cs"/>
              </a:rPr>
              <a:t>Confounding variables (a.k.a. confounders or confounding factors) are a type of extraneous variable that are related to a study’s independent and dependent variables. A variable must meet two conditions to be a confounder:</a:t>
            </a:r>
          </a:p>
          <a:p>
            <a:pPr lvl="1"/>
            <a:r>
              <a:rPr lang="en-US" kern="1200" dirty="0">
                <a:solidFill>
                  <a:schemeClr val="bg2">
                    <a:lumMod val="50000"/>
                    <a:lumOff val="50000"/>
                  </a:schemeClr>
                </a:solidFill>
                <a:latin typeface="+mn-lt"/>
                <a:ea typeface="+mn-ea"/>
                <a:cs typeface="+mn-cs"/>
              </a:rPr>
              <a:t>It must be correlated with the independent variable. This may be a causal relationship, but it does not have to be.</a:t>
            </a:r>
          </a:p>
          <a:p>
            <a:pPr lvl="1"/>
            <a:r>
              <a:rPr lang="en-US" kern="1200" dirty="0">
                <a:solidFill>
                  <a:schemeClr val="bg2">
                    <a:lumMod val="50000"/>
                    <a:lumOff val="50000"/>
                  </a:schemeClr>
                </a:solidFill>
                <a:latin typeface="+mn-lt"/>
                <a:ea typeface="+mn-ea"/>
                <a:cs typeface="+mn-cs"/>
              </a:rPr>
              <a:t>It must be causally related to the dependent variable.</a:t>
            </a:r>
          </a:p>
          <a:p>
            <a:r>
              <a:rPr lang="en-US" sz="1200" kern="1200" dirty="0">
                <a:solidFill>
                  <a:schemeClr val="bg2">
                    <a:lumMod val="50000"/>
                    <a:lumOff val="50000"/>
                  </a:schemeClr>
                </a:solidFill>
                <a:latin typeface="+mn-lt"/>
                <a:ea typeface="+mn-ea"/>
                <a:cs typeface="+mn-cs"/>
              </a:rPr>
              <a:t>A variable that hides the true effect of another variable in your experiment. This can happen when another variable is closely related to a variable you are interested in, but you haven’t controlled it in your experiment.</a:t>
            </a:r>
          </a:p>
        </p:txBody>
      </p:sp>
      <p:sp>
        <p:nvSpPr>
          <p:cNvPr id="5" name="Rectangle 4">
            <a:extLst>
              <a:ext uri="{FF2B5EF4-FFF2-40B4-BE49-F238E27FC236}">
                <a16:creationId xmlns:a16="http://schemas.microsoft.com/office/drawing/2014/main" id="{05419016-60B7-41A0-8339-FA52456F977A}"/>
              </a:ext>
            </a:extLst>
          </p:cNvPr>
          <p:cNvSpPr/>
          <p:nvPr/>
        </p:nvSpPr>
        <p:spPr>
          <a:xfrm>
            <a:off x="137160" y="2135055"/>
            <a:ext cx="8418064"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You collect data on sunburns and ice cream consumption. You find that higher ice cream consumption is associated with a higher probability of sunburn. Does that mean ice cream consumption causes sunburn?</a:t>
            </a:r>
          </a:p>
          <a:p>
            <a:pPr>
              <a:lnSpc>
                <a:spcPct val="90000"/>
              </a:lnSpc>
              <a:spcBef>
                <a:spcPts val="600"/>
              </a:spcBef>
              <a:spcAft>
                <a:spcPts val="0"/>
              </a:spcAft>
            </a:pPr>
            <a:r>
              <a:rPr lang="en-US" sz="1200" dirty="0">
                <a:latin typeface="+mn-lt"/>
              </a:rPr>
              <a:t>Here, the confounding variable is temperature: hot temperatures cause people to both eat more ice cream and spend more time outdoors under the sun, resulting in more sunburns.</a:t>
            </a:r>
          </a:p>
        </p:txBody>
      </p:sp>
      <p:sp>
        <p:nvSpPr>
          <p:cNvPr id="6" name="Rectangle 5">
            <a:extLst>
              <a:ext uri="{FF2B5EF4-FFF2-40B4-BE49-F238E27FC236}">
                <a16:creationId xmlns:a16="http://schemas.microsoft.com/office/drawing/2014/main" id="{3D92DDC2-8FCD-45ED-B27B-D1857B405C77}"/>
              </a:ext>
            </a:extLst>
          </p:cNvPr>
          <p:cNvSpPr/>
          <p:nvPr/>
        </p:nvSpPr>
        <p:spPr>
          <a:xfrm>
            <a:off x="137160" y="2135056"/>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8" name="Picture 7">
            <a:extLst>
              <a:ext uri="{FF2B5EF4-FFF2-40B4-BE49-F238E27FC236}">
                <a16:creationId xmlns:a16="http://schemas.microsoft.com/office/drawing/2014/main" id="{E6C9A3F4-824D-4ACA-A39D-E5D996A7F2E9}"/>
              </a:ext>
            </a:extLst>
          </p:cNvPr>
          <p:cNvPicPr>
            <a:picLocks noChangeAspect="1"/>
          </p:cNvPicPr>
          <p:nvPr/>
        </p:nvPicPr>
        <p:blipFill>
          <a:blip r:embed="rId2"/>
          <a:stretch>
            <a:fillRect/>
          </a:stretch>
        </p:blipFill>
        <p:spPr>
          <a:xfrm>
            <a:off x="1948225" y="2902872"/>
            <a:ext cx="4508415" cy="2235080"/>
          </a:xfrm>
          <a:prstGeom prst="rect">
            <a:avLst/>
          </a:prstGeom>
        </p:spPr>
      </p:pic>
    </p:spTree>
    <p:extLst>
      <p:ext uri="{BB962C8B-B14F-4D97-AF65-F5344CB8AC3E}">
        <p14:creationId xmlns:p14="http://schemas.microsoft.com/office/powerpoint/2010/main" val="133452338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2CF5-7F0B-4C91-B3F0-3D73FE55E935}"/>
              </a:ext>
            </a:extLst>
          </p:cNvPr>
          <p:cNvSpPr>
            <a:spLocks noGrp="1"/>
          </p:cNvSpPr>
          <p:nvPr>
            <p:ph type="title"/>
          </p:nvPr>
        </p:nvSpPr>
        <p:spPr/>
        <p:txBody>
          <a:bodyPr/>
          <a:lstStyle/>
          <a:p>
            <a:r>
              <a:rPr lang="en-US" dirty="0"/>
              <a:t>Some examples of how statistics shape our life</a:t>
            </a:r>
          </a:p>
        </p:txBody>
      </p:sp>
      <p:sp>
        <p:nvSpPr>
          <p:cNvPr id="3" name="Content Placeholder 2">
            <a:extLst>
              <a:ext uri="{FF2B5EF4-FFF2-40B4-BE49-F238E27FC236}">
                <a16:creationId xmlns:a16="http://schemas.microsoft.com/office/drawing/2014/main" id="{0E6F2195-EBAF-4B7F-9882-86101EF6A643}"/>
              </a:ext>
            </a:extLst>
          </p:cNvPr>
          <p:cNvSpPr>
            <a:spLocks noGrp="1"/>
          </p:cNvSpPr>
          <p:nvPr>
            <p:ph sz="half" idx="1"/>
          </p:nvPr>
        </p:nvSpPr>
        <p:spPr>
          <a:xfrm>
            <a:off x="274319" y="1067217"/>
            <a:ext cx="7924386" cy="3200400"/>
          </a:xfrm>
        </p:spPr>
        <p:txBody>
          <a:bodyPr/>
          <a:lstStyle/>
          <a:p>
            <a:r>
              <a:rPr lang="en-US" dirty="0">
                <a:solidFill>
                  <a:schemeClr val="bg2">
                    <a:lumMod val="50000"/>
                    <a:lumOff val="50000"/>
                  </a:schemeClr>
                </a:solidFill>
              </a:rPr>
              <a:t>Weather Forecast</a:t>
            </a:r>
          </a:p>
          <a:p>
            <a:r>
              <a:rPr lang="en-US" dirty="0">
                <a:solidFill>
                  <a:schemeClr val="bg2">
                    <a:lumMod val="50000"/>
                    <a:lumOff val="50000"/>
                  </a:schemeClr>
                </a:solidFill>
              </a:rPr>
              <a:t>Stock Markets</a:t>
            </a:r>
          </a:p>
          <a:p>
            <a:r>
              <a:rPr lang="en-US" dirty="0">
                <a:solidFill>
                  <a:schemeClr val="bg2">
                    <a:lumMod val="50000"/>
                    <a:lumOff val="50000"/>
                  </a:schemeClr>
                </a:solidFill>
              </a:rPr>
              <a:t>Predicting emergencies</a:t>
            </a:r>
          </a:p>
          <a:p>
            <a:r>
              <a:rPr lang="en-US" dirty="0">
                <a:solidFill>
                  <a:schemeClr val="bg2">
                    <a:lumMod val="50000"/>
                    <a:lumOff val="50000"/>
                  </a:schemeClr>
                </a:solidFill>
              </a:rPr>
              <a:t>Political Campaigns</a:t>
            </a:r>
          </a:p>
          <a:p>
            <a:r>
              <a:rPr lang="en-US" dirty="0">
                <a:solidFill>
                  <a:schemeClr val="bg2">
                    <a:lumMod val="50000"/>
                    <a:lumOff val="50000"/>
                  </a:schemeClr>
                </a:solidFill>
              </a:rPr>
              <a:t>Insurance</a:t>
            </a:r>
          </a:p>
          <a:p>
            <a:r>
              <a:rPr lang="en-US" dirty="0">
                <a:solidFill>
                  <a:schemeClr val="bg2">
                    <a:lumMod val="50000"/>
                    <a:lumOff val="50000"/>
                  </a:schemeClr>
                </a:solidFill>
              </a:rPr>
              <a:t>Medical Studies</a:t>
            </a:r>
          </a:p>
          <a:p>
            <a:r>
              <a:rPr lang="en-US" dirty="0">
                <a:solidFill>
                  <a:schemeClr val="bg2">
                    <a:lumMod val="50000"/>
                    <a:lumOff val="50000"/>
                  </a:schemeClr>
                </a:solidFill>
              </a:rPr>
              <a:t>Genetics</a:t>
            </a:r>
          </a:p>
          <a:p>
            <a:endParaRPr lang="en-US" dirty="0"/>
          </a:p>
          <a:p>
            <a:endParaRPr lang="en-US" dirty="0"/>
          </a:p>
        </p:txBody>
      </p:sp>
      <p:pic>
        <p:nvPicPr>
          <p:cNvPr id="5" name="Picture 4" descr="A picture containing outdoor, wave, water, nature&#10;&#10;Description automatically generated">
            <a:extLst>
              <a:ext uri="{FF2B5EF4-FFF2-40B4-BE49-F238E27FC236}">
                <a16:creationId xmlns:a16="http://schemas.microsoft.com/office/drawing/2014/main" id="{037C017C-AD27-419E-8BA5-40FE9B8B16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83110" y="1050665"/>
            <a:ext cx="1838977" cy="1838977"/>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C3D719A-FC4D-4456-B226-363C83621C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2087" y="2392516"/>
            <a:ext cx="2248422" cy="1143533"/>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42977D8-6CEA-45C9-9BFF-C1A34B9D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723414" y="1050665"/>
            <a:ext cx="2012777" cy="134185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D16ED9-0F12-4F5A-8975-608CF107F8E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83110" y="3044893"/>
            <a:ext cx="1485677" cy="1684240"/>
          </a:xfrm>
          <a:prstGeom prst="rect">
            <a:avLst/>
          </a:prstGeom>
        </p:spPr>
      </p:pic>
      <p:pic>
        <p:nvPicPr>
          <p:cNvPr id="16" name="Picture 15" descr="A picture containing sky, outdoor, people, tarmac&#10;&#10;Description automatically generated">
            <a:extLst>
              <a:ext uri="{FF2B5EF4-FFF2-40B4-BE49-F238E27FC236}">
                <a16:creationId xmlns:a16="http://schemas.microsoft.com/office/drawing/2014/main" id="{C1AA6E6E-6CBC-428E-8B65-5E4D26ECFE59}"/>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357532" y="3536049"/>
            <a:ext cx="1750231" cy="1168532"/>
          </a:xfrm>
          <a:prstGeom prst="rect">
            <a:avLst/>
          </a:prstGeom>
        </p:spPr>
      </p:pic>
    </p:spTree>
    <p:extLst>
      <p:ext uri="{BB962C8B-B14F-4D97-AF65-F5344CB8AC3E}">
        <p14:creationId xmlns:p14="http://schemas.microsoft.com/office/powerpoint/2010/main" val="24703752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70DB-7CD4-42FE-987B-CA260299C227}"/>
              </a:ext>
            </a:extLst>
          </p:cNvPr>
          <p:cNvSpPr>
            <a:spLocks noGrp="1"/>
          </p:cNvSpPr>
          <p:nvPr>
            <p:ph type="title"/>
          </p:nvPr>
        </p:nvSpPr>
        <p:spPr>
          <a:xfrm>
            <a:off x="0" y="0"/>
            <a:ext cx="7955280" cy="640080"/>
          </a:xfrm>
        </p:spPr>
        <p:txBody>
          <a:bodyPr/>
          <a:lstStyle/>
          <a:p>
            <a:r>
              <a:rPr lang="en-US" dirty="0"/>
              <a:t>Confounding variable – another example</a:t>
            </a:r>
          </a:p>
        </p:txBody>
      </p:sp>
      <p:pic>
        <p:nvPicPr>
          <p:cNvPr id="6" name="Picture 5">
            <a:extLst>
              <a:ext uri="{FF2B5EF4-FFF2-40B4-BE49-F238E27FC236}">
                <a16:creationId xmlns:a16="http://schemas.microsoft.com/office/drawing/2014/main" id="{9FEF74AE-492F-4044-AB48-F898E20FD7C4}"/>
              </a:ext>
            </a:extLst>
          </p:cNvPr>
          <p:cNvPicPr>
            <a:picLocks noChangeAspect="1"/>
          </p:cNvPicPr>
          <p:nvPr/>
        </p:nvPicPr>
        <p:blipFill>
          <a:blip r:embed="rId2"/>
          <a:stretch>
            <a:fillRect/>
          </a:stretch>
        </p:blipFill>
        <p:spPr>
          <a:xfrm>
            <a:off x="1778048" y="2621078"/>
            <a:ext cx="4483149" cy="2390490"/>
          </a:xfrm>
          <a:prstGeom prst="rect">
            <a:avLst/>
          </a:prstGeom>
        </p:spPr>
      </p:pic>
      <p:pic>
        <p:nvPicPr>
          <p:cNvPr id="8" name="Picture 7">
            <a:extLst>
              <a:ext uri="{FF2B5EF4-FFF2-40B4-BE49-F238E27FC236}">
                <a16:creationId xmlns:a16="http://schemas.microsoft.com/office/drawing/2014/main" id="{9CB35E85-EAE6-4AF3-81B5-25A0F95A4565}"/>
              </a:ext>
            </a:extLst>
          </p:cNvPr>
          <p:cNvPicPr>
            <a:picLocks noChangeAspect="1"/>
          </p:cNvPicPr>
          <p:nvPr/>
        </p:nvPicPr>
        <p:blipFill>
          <a:blip r:embed="rId3"/>
          <a:stretch>
            <a:fillRect/>
          </a:stretch>
        </p:blipFill>
        <p:spPr>
          <a:xfrm>
            <a:off x="1305288" y="637701"/>
            <a:ext cx="5572125" cy="685800"/>
          </a:xfrm>
          <a:prstGeom prst="rect">
            <a:avLst/>
          </a:prstGeom>
        </p:spPr>
      </p:pic>
      <p:sp>
        <p:nvSpPr>
          <p:cNvPr id="9" name="TextBox 8">
            <a:extLst>
              <a:ext uri="{FF2B5EF4-FFF2-40B4-BE49-F238E27FC236}">
                <a16:creationId xmlns:a16="http://schemas.microsoft.com/office/drawing/2014/main" id="{F454474E-454D-495E-BF3A-33238FDCC41B}"/>
              </a:ext>
            </a:extLst>
          </p:cNvPr>
          <p:cNvSpPr txBox="1"/>
          <p:nvPr/>
        </p:nvSpPr>
        <p:spPr>
          <a:xfrm>
            <a:off x="0" y="1321122"/>
            <a:ext cx="9095139" cy="1061829"/>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If you find that people who consume more alcohol are more likely to die, it might seem intuitive to conclude that alcohol use increases the risk of death. However, the situation might be more complex. It is possible that alcohol use is not the only mortality-affecting factor that differs between the two groups.</a:t>
            </a:r>
          </a:p>
          <a:p>
            <a:pPr>
              <a:spcBef>
                <a:spcPts val="0"/>
              </a:spcBef>
              <a:spcAft>
                <a:spcPts val="0"/>
              </a:spcAft>
              <a:buClr>
                <a:schemeClr val="bg1"/>
              </a:buClr>
            </a:pPr>
            <a:endParaRPr lang="en-US" sz="1050" dirty="0">
              <a:solidFill>
                <a:schemeClr val="bg2">
                  <a:lumMod val="50000"/>
                  <a:lumOff val="50000"/>
                </a:schemeClr>
              </a:solidFill>
              <a:latin typeface="+mn-lt"/>
            </a:endParaRPr>
          </a:p>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People who consume less alcohol might be more likely to eat a healthier diet or less likely to smoke, for example. Eating a healthy diet or smoking might in turn affect mortality. These other influencing factors are called </a:t>
            </a:r>
            <a:r>
              <a:rPr lang="en-US" sz="1050" b="1" dirty="0">
                <a:solidFill>
                  <a:schemeClr val="bg2">
                    <a:lumMod val="50000"/>
                    <a:lumOff val="50000"/>
                  </a:schemeClr>
                </a:solidFill>
                <a:latin typeface="+mn-lt"/>
              </a:rPr>
              <a:t>confounding variables.</a:t>
            </a:r>
          </a:p>
        </p:txBody>
      </p:sp>
    </p:spTree>
    <p:extLst>
      <p:ext uri="{BB962C8B-B14F-4D97-AF65-F5344CB8AC3E}">
        <p14:creationId xmlns:p14="http://schemas.microsoft.com/office/powerpoint/2010/main" val="182695153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1EA-7DF3-48CC-B31A-49D4AA1AAF47}"/>
              </a:ext>
            </a:extLst>
          </p:cNvPr>
          <p:cNvSpPr>
            <a:spLocks noGrp="1"/>
          </p:cNvSpPr>
          <p:nvPr>
            <p:ph type="title"/>
          </p:nvPr>
        </p:nvSpPr>
        <p:spPr>
          <a:xfrm>
            <a:off x="0" y="22860"/>
            <a:ext cx="7955280" cy="640080"/>
          </a:xfrm>
        </p:spPr>
        <p:txBody>
          <a:bodyPr/>
          <a:lstStyle/>
          <a:p>
            <a:r>
              <a:rPr lang="en-US" dirty="0"/>
              <a:t>What is hypothesis ? </a:t>
            </a:r>
          </a:p>
        </p:txBody>
      </p:sp>
      <p:sp>
        <p:nvSpPr>
          <p:cNvPr id="3" name="Content Placeholder 2">
            <a:extLst>
              <a:ext uri="{FF2B5EF4-FFF2-40B4-BE49-F238E27FC236}">
                <a16:creationId xmlns:a16="http://schemas.microsoft.com/office/drawing/2014/main" id="{752E4901-1085-409B-A059-026B6D6F6B60}"/>
              </a:ext>
            </a:extLst>
          </p:cNvPr>
          <p:cNvSpPr>
            <a:spLocks noGrp="1"/>
          </p:cNvSpPr>
          <p:nvPr>
            <p:ph sz="half" idx="13"/>
          </p:nvPr>
        </p:nvSpPr>
        <p:spPr>
          <a:xfrm>
            <a:off x="120755" y="662939"/>
            <a:ext cx="8918543" cy="3615895"/>
          </a:xfrm>
        </p:spPr>
        <p:txBody>
          <a:bodyPr>
            <a:normAutofit fontScale="92500" lnSpcReduction="20000"/>
          </a:bodyPr>
          <a:lstStyle/>
          <a:p>
            <a:pPr marL="0" indent="0">
              <a:buNone/>
            </a:pPr>
            <a:r>
              <a:rPr lang="en-US" sz="2000" kern="1200" dirty="0">
                <a:solidFill>
                  <a:schemeClr val="bg2">
                    <a:lumMod val="50000"/>
                    <a:lumOff val="50000"/>
                  </a:schemeClr>
                </a:solidFill>
                <a:latin typeface="+mn-lt"/>
                <a:ea typeface="+mn-ea"/>
                <a:cs typeface="+mn-cs"/>
              </a:rPr>
              <a:t>A hypothesis is a </a:t>
            </a:r>
            <a:r>
              <a:rPr lang="en-US" sz="2000" b="1" kern="1200" dirty="0">
                <a:solidFill>
                  <a:schemeClr val="bg2">
                    <a:lumMod val="50000"/>
                    <a:lumOff val="50000"/>
                  </a:schemeClr>
                </a:solidFill>
                <a:latin typeface="+mn-lt"/>
                <a:ea typeface="+mn-ea"/>
                <a:cs typeface="+mn-cs"/>
              </a:rPr>
              <a:t>tentative statement </a:t>
            </a:r>
            <a:r>
              <a:rPr lang="en-US" sz="2000" kern="1200" dirty="0">
                <a:solidFill>
                  <a:schemeClr val="bg2">
                    <a:lumMod val="50000"/>
                    <a:lumOff val="50000"/>
                  </a:schemeClr>
                </a:solidFill>
                <a:latin typeface="+mn-lt"/>
                <a:ea typeface="+mn-ea"/>
                <a:cs typeface="+mn-cs"/>
              </a:rPr>
              <a:t>about the relationship between </a:t>
            </a:r>
            <a:r>
              <a:rPr lang="en-US" sz="2000" b="1" kern="1200" dirty="0">
                <a:solidFill>
                  <a:schemeClr val="bg2">
                    <a:lumMod val="50000"/>
                    <a:lumOff val="50000"/>
                  </a:schemeClr>
                </a:solidFill>
                <a:latin typeface="+mn-lt"/>
                <a:ea typeface="+mn-ea"/>
                <a:cs typeface="+mn-cs"/>
              </a:rPr>
              <a:t>two or more variables</a:t>
            </a:r>
            <a:r>
              <a:rPr lang="en-US" sz="20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2000" kern="1200" dirty="0">
              <a:solidFill>
                <a:schemeClr val="bg2">
                  <a:lumMod val="50000"/>
                  <a:lumOff val="50000"/>
                </a:schemeClr>
              </a:solidFill>
              <a:latin typeface="+mn-lt"/>
              <a:ea typeface="+mn-ea"/>
              <a:cs typeface="+mn-cs"/>
            </a:endParaRPr>
          </a:p>
          <a:p>
            <a:pPr marL="0" indent="0" algn="l" fontAlgn="base">
              <a:buNone/>
            </a:pPr>
            <a:r>
              <a:rPr lang="en-US" sz="2000" b="1" kern="1200" dirty="0">
                <a:solidFill>
                  <a:schemeClr val="accent1"/>
                </a:solidFill>
                <a:latin typeface="+mn-lt"/>
                <a:ea typeface="+mn-ea"/>
                <a:cs typeface="+mn-cs"/>
              </a:rPr>
              <a:t>A few examples:</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endParaRPr lang="en-US" dirty="0"/>
          </a:p>
        </p:txBody>
      </p:sp>
    </p:spTree>
    <p:extLst>
      <p:ext uri="{BB962C8B-B14F-4D97-AF65-F5344CB8AC3E}">
        <p14:creationId xmlns:p14="http://schemas.microsoft.com/office/powerpoint/2010/main" val="864598898"/>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A2DF-C782-43C3-85DD-ED0625E18554}"/>
              </a:ext>
            </a:extLst>
          </p:cNvPr>
          <p:cNvSpPr>
            <a:spLocks noGrp="1"/>
          </p:cNvSpPr>
          <p:nvPr>
            <p:ph type="title"/>
          </p:nvPr>
        </p:nvSpPr>
        <p:spPr>
          <a:xfrm>
            <a:off x="104702" y="179389"/>
            <a:ext cx="7955280" cy="640080"/>
          </a:xfrm>
        </p:spPr>
        <p:txBody>
          <a:bodyPr/>
          <a:lstStyle/>
          <a:p>
            <a:r>
              <a:rPr lang="en-US" dirty="0"/>
              <a:t>Blinding</a:t>
            </a:r>
          </a:p>
        </p:txBody>
      </p:sp>
      <p:sp>
        <p:nvSpPr>
          <p:cNvPr id="3" name="Content Placeholder 2">
            <a:extLst>
              <a:ext uri="{FF2B5EF4-FFF2-40B4-BE49-F238E27FC236}">
                <a16:creationId xmlns:a16="http://schemas.microsoft.com/office/drawing/2014/main" id="{CA9BD4F2-0478-4661-9007-E1477BAC0E01}"/>
              </a:ext>
            </a:extLst>
          </p:cNvPr>
          <p:cNvSpPr>
            <a:spLocks noGrp="1"/>
          </p:cNvSpPr>
          <p:nvPr>
            <p:ph sz="half" idx="13"/>
          </p:nvPr>
        </p:nvSpPr>
        <p:spPr>
          <a:xfrm>
            <a:off x="146583" y="819469"/>
            <a:ext cx="8606528" cy="3200400"/>
          </a:xfrm>
        </p:spPr>
        <p:txBody>
          <a:bodyPr/>
          <a:lstStyle/>
          <a:p>
            <a:pPr marL="0" indent="0">
              <a:buNone/>
            </a:pPr>
            <a:r>
              <a:rPr lang="en-US" sz="1900" kern="1200" dirty="0">
                <a:solidFill>
                  <a:schemeClr val="bg2">
                    <a:lumMod val="50000"/>
                    <a:lumOff val="50000"/>
                  </a:schemeClr>
                </a:solidFill>
                <a:latin typeface="+mn-lt"/>
                <a:ea typeface="+mn-ea"/>
                <a:cs typeface="+mn-cs"/>
              </a:rPr>
              <a:t>In medical trials, the term blinding, or double-blind, usually refers to the practice of keeping patients in the dark as to whether they are receiving a placebo or not. It can also refer to allocation concealment, which is used to avoid selection bias.</a:t>
            </a:r>
          </a:p>
          <a:p>
            <a:endParaRPr lang="en-US" dirty="0"/>
          </a:p>
        </p:txBody>
      </p:sp>
      <p:sp>
        <p:nvSpPr>
          <p:cNvPr id="7" name="TextBox 6">
            <a:extLst>
              <a:ext uri="{FF2B5EF4-FFF2-40B4-BE49-F238E27FC236}">
                <a16:creationId xmlns:a16="http://schemas.microsoft.com/office/drawing/2014/main" id="{57A9F8A8-4B62-43A5-827C-02314C36DAE8}"/>
              </a:ext>
            </a:extLst>
          </p:cNvPr>
          <p:cNvSpPr txBox="1"/>
          <p:nvPr/>
        </p:nvSpPr>
        <p:spPr>
          <a:xfrm>
            <a:off x="104702" y="205216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12" name="Picture 11">
            <a:extLst>
              <a:ext uri="{FF2B5EF4-FFF2-40B4-BE49-F238E27FC236}">
                <a16:creationId xmlns:a16="http://schemas.microsoft.com/office/drawing/2014/main" id="{FA7E0177-D7DE-4E84-A38C-4853407DF3DE}"/>
              </a:ext>
            </a:extLst>
          </p:cNvPr>
          <p:cNvPicPr>
            <a:picLocks noChangeAspect="1"/>
          </p:cNvPicPr>
          <p:nvPr/>
        </p:nvPicPr>
        <p:blipFill>
          <a:blip r:embed="rId2"/>
          <a:stretch>
            <a:fillRect/>
          </a:stretch>
        </p:blipFill>
        <p:spPr>
          <a:xfrm>
            <a:off x="7203518" y="1848169"/>
            <a:ext cx="1828800" cy="2171700"/>
          </a:xfrm>
          <a:prstGeom prst="rect">
            <a:avLst/>
          </a:prstGeom>
        </p:spPr>
      </p:pic>
    </p:spTree>
    <p:extLst>
      <p:ext uri="{BB962C8B-B14F-4D97-AF65-F5344CB8AC3E}">
        <p14:creationId xmlns:p14="http://schemas.microsoft.com/office/powerpoint/2010/main" val="33996958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2BFF-8604-46B0-8FE4-7231BB82B7EE}"/>
              </a:ext>
            </a:extLst>
          </p:cNvPr>
          <p:cNvSpPr>
            <a:spLocks noGrp="1"/>
          </p:cNvSpPr>
          <p:nvPr>
            <p:ph type="title"/>
          </p:nvPr>
        </p:nvSpPr>
        <p:spPr>
          <a:xfrm>
            <a:off x="137160" y="174163"/>
            <a:ext cx="7955280" cy="640080"/>
          </a:xfrm>
        </p:spPr>
        <p:txBody>
          <a:bodyPr/>
          <a:lstStyle/>
          <a:p>
            <a:r>
              <a:rPr lang="en-US" dirty="0"/>
              <a:t>Double Blinding</a:t>
            </a:r>
          </a:p>
        </p:txBody>
      </p:sp>
      <p:sp>
        <p:nvSpPr>
          <p:cNvPr id="3" name="Content Placeholder 2">
            <a:extLst>
              <a:ext uri="{FF2B5EF4-FFF2-40B4-BE49-F238E27FC236}">
                <a16:creationId xmlns:a16="http://schemas.microsoft.com/office/drawing/2014/main" id="{7D960FF3-9A2A-4E15-829A-89A59910B291}"/>
              </a:ext>
            </a:extLst>
          </p:cNvPr>
          <p:cNvSpPr>
            <a:spLocks noGrp="1"/>
          </p:cNvSpPr>
          <p:nvPr>
            <p:ph sz="half" idx="13"/>
          </p:nvPr>
        </p:nvSpPr>
        <p:spPr>
          <a:xfrm>
            <a:off x="204694" y="767197"/>
            <a:ext cx="8681040" cy="3200400"/>
          </a:xfrm>
        </p:spPr>
        <p:txBody>
          <a:bodyPr/>
          <a:lstStyle/>
          <a:p>
            <a:r>
              <a:rPr lang="en-US" sz="1900" kern="1200" dirty="0">
                <a:solidFill>
                  <a:schemeClr val="bg2">
                    <a:lumMod val="50000"/>
                    <a:lumOff val="50000"/>
                  </a:schemeClr>
                </a:solidFill>
                <a:latin typeface="+mn-lt"/>
                <a:ea typeface="+mn-ea"/>
                <a:cs typeface="+mn-cs"/>
              </a:rPr>
              <a:t>A double-blind study is one in which neither the participants nor the experimenters know who is receiving a particular treatment. </a:t>
            </a:r>
          </a:p>
        </p:txBody>
      </p:sp>
      <p:sp>
        <p:nvSpPr>
          <p:cNvPr id="5" name="Rectangle 4">
            <a:extLst>
              <a:ext uri="{FF2B5EF4-FFF2-40B4-BE49-F238E27FC236}">
                <a16:creationId xmlns:a16="http://schemas.microsoft.com/office/drawing/2014/main" id="{467F6821-631D-4CAA-A896-3A96D96D480A}"/>
              </a:ext>
            </a:extLst>
          </p:cNvPr>
          <p:cNvSpPr/>
          <p:nvPr/>
        </p:nvSpPr>
        <p:spPr>
          <a:xfrm>
            <a:off x="137160" y="3561440"/>
            <a:ext cx="8606527"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Blinding and double blinding are methods that are used to try and eliminate bias that occurs when researchers and the subject are aware of which group is in which study </a:t>
            </a:r>
          </a:p>
        </p:txBody>
      </p:sp>
      <p:sp>
        <p:nvSpPr>
          <p:cNvPr id="6" name="Rectangle 5">
            <a:extLst>
              <a:ext uri="{FF2B5EF4-FFF2-40B4-BE49-F238E27FC236}">
                <a16:creationId xmlns:a16="http://schemas.microsoft.com/office/drawing/2014/main" id="{CB4C82C2-5050-4599-A646-370098578078}"/>
              </a:ext>
            </a:extLst>
          </p:cNvPr>
          <p:cNvSpPr/>
          <p:nvPr/>
        </p:nvSpPr>
        <p:spPr>
          <a:xfrm>
            <a:off x="137161" y="3561441"/>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951382A6-2BCC-493A-B623-979398C5254C}"/>
              </a:ext>
            </a:extLst>
          </p:cNvPr>
          <p:cNvSpPr txBox="1"/>
          <p:nvPr/>
        </p:nvSpPr>
        <p:spPr>
          <a:xfrm>
            <a:off x="137160" y="1702653"/>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8" name="Picture 7" descr="Icon&#10;&#10;Description automatically generated">
            <a:extLst>
              <a:ext uri="{FF2B5EF4-FFF2-40B4-BE49-F238E27FC236}">
                <a16:creationId xmlns:a16="http://schemas.microsoft.com/office/drawing/2014/main" id="{60E230BE-A23E-4204-8EAF-66940F443B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7980" y="1606424"/>
            <a:ext cx="2678860" cy="1607316"/>
          </a:xfrm>
          <a:prstGeom prst="rect">
            <a:avLst/>
          </a:prstGeom>
        </p:spPr>
      </p:pic>
    </p:spTree>
    <p:extLst>
      <p:ext uri="{BB962C8B-B14F-4D97-AF65-F5344CB8AC3E}">
        <p14:creationId xmlns:p14="http://schemas.microsoft.com/office/powerpoint/2010/main" val="64318825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2F82-C58B-485C-BE38-1016ABFCB027}"/>
              </a:ext>
            </a:extLst>
          </p:cNvPr>
          <p:cNvSpPr>
            <a:spLocks noGrp="1"/>
          </p:cNvSpPr>
          <p:nvPr>
            <p:ph type="title"/>
          </p:nvPr>
        </p:nvSpPr>
        <p:spPr>
          <a:xfrm>
            <a:off x="50954" y="118322"/>
            <a:ext cx="7955280" cy="640080"/>
          </a:xfrm>
        </p:spPr>
        <p:txBody>
          <a:bodyPr/>
          <a:lstStyle/>
          <a:p>
            <a:r>
              <a:rPr lang="en-US" dirty="0"/>
              <a:t>Why blinding is important in Statistics?</a:t>
            </a:r>
          </a:p>
        </p:txBody>
      </p:sp>
      <p:sp>
        <p:nvSpPr>
          <p:cNvPr id="3" name="Content Placeholder 2">
            <a:extLst>
              <a:ext uri="{FF2B5EF4-FFF2-40B4-BE49-F238E27FC236}">
                <a16:creationId xmlns:a16="http://schemas.microsoft.com/office/drawing/2014/main" id="{2FB9D893-65BA-48E9-9032-45983A01F364}"/>
              </a:ext>
            </a:extLst>
          </p:cNvPr>
          <p:cNvSpPr>
            <a:spLocks noGrp="1"/>
          </p:cNvSpPr>
          <p:nvPr>
            <p:ph sz="half" idx="13"/>
          </p:nvPr>
        </p:nvSpPr>
        <p:spPr>
          <a:xfrm>
            <a:off x="169617" y="971550"/>
            <a:ext cx="7836617" cy="3200400"/>
          </a:xfrm>
        </p:spPr>
        <p:txBody>
          <a:bodyPr/>
          <a:lstStyle/>
          <a:p>
            <a:r>
              <a:rPr lang="en-US" sz="1900" kern="1200" dirty="0">
                <a:solidFill>
                  <a:schemeClr val="bg2">
                    <a:lumMod val="50000"/>
                    <a:lumOff val="50000"/>
                  </a:schemeClr>
                </a:solidFill>
                <a:latin typeface="+mn-lt"/>
                <a:ea typeface="+mn-ea"/>
                <a:cs typeface="+mn-cs"/>
              </a:rPr>
              <a:t>Blinding is especially important in subjective trials to avoid skewed results</a:t>
            </a:r>
            <a:r>
              <a:rPr lang="en-US" sz="1800" kern="12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5918F907-DDBC-4B77-AF68-08312351098E}"/>
              </a:ext>
            </a:extLst>
          </p:cNvPr>
          <p:cNvSpPr txBox="1"/>
          <p:nvPr/>
        </p:nvSpPr>
        <p:spPr>
          <a:xfrm>
            <a:off x="169617" y="179339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spTree>
    <p:extLst>
      <p:ext uri="{BB962C8B-B14F-4D97-AF65-F5344CB8AC3E}">
        <p14:creationId xmlns:p14="http://schemas.microsoft.com/office/powerpoint/2010/main" val="258263346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2200"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3035543"/>
          </a:xfrm>
        </p:spPr>
        <p:txBody>
          <a:bodyPr/>
          <a:lstStyle/>
          <a:p>
            <a:r>
              <a:rPr lang="en-US" sz="4800" dirty="0">
                <a:solidFill>
                  <a:schemeClr val="tx2"/>
                </a:solidFill>
              </a:rPr>
              <a:t>Describing Data through Statistics</a:t>
            </a:r>
            <a:br>
              <a:rPr lang="en-US" dirty="0"/>
            </a:br>
            <a:br>
              <a:rPr lang="en-US" dirty="0"/>
            </a:br>
            <a:r>
              <a:rPr lang="en-US" dirty="0"/>
              <a:t> </a:t>
            </a:r>
          </a:p>
        </p:txBody>
      </p:sp>
    </p:spTree>
    <p:extLst>
      <p:ext uri="{BB962C8B-B14F-4D97-AF65-F5344CB8AC3E}">
        <p14:creationId xmlns:p14="http://schemas.microsoft.com/office/powerpoint/2010/main" val="85090176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3207"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Central Tendency</a:t>
            </a:r>
            <a:br>
              <a:rPr lang="en-US" dirty="0"/>
            </a:br>
            <a:br>
              <a:rPr lang="en-US" dirty="0"/>
            </a:br>
            <a:r>
              <a:rPr lang="en-US" dirty="0"/>
              <a:t> </a:t>
            </a:r>
          </a:p>
        </p:txBody>
      </p:sp>
    </p:spTree>
    <p:extLst>
      <p:ext uri="{BB962C8B-B14F-4D97-AF65-F5344CB8AC3E}">
        <p14:creationId xmlns:p14="http://schemas.microsoft.com/office/powerpoint/2010/main" val="66529411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17AC-8C6F-4E8F-927B-93ABAEA6606B}"/>
              </a:ext>
            </a:extLst>
          </p:cNvPr>
          <p:cNvSpPr>
            <a:spLocks noGrp="1"/>
          </p:cNvSpPr>
          <p:nvPr>
            <p:ph type="title"/>
          </p:nvPr>
        </p:nvSpPr>
        <p:spPr>
          <a:xfrm>
            <a:off x="261756" y="147311"/>
            <a:ext cx="8229600" cy="637794"/>
          </a:xfrm>
        </p:spPr>
        <p:txBody>
          <a:bodyPr/>
          <a:lstStyle/>
          <a:p>
            <a:r>
              <a:rPr lang="en-US" dirty="0"/>
              <a:t>Finding Central Value</a:t>
            </a:r>
          </a:p>
        </p:txBody>
      </p:sp>
      <p:sp>
        <p:nvSpPr>
          <p:cNvPr id="3" name="TextBox 2">
            <a:extLst>
              <a:ext uri="{FF2B5EF4-FFF2-40B4-BE49-F238E27FC236}">
                <a16:creationId xmlns:a16="http://schemas.microsoft.com/office/drawing/2014/main" id="{338B153F-82EC-4EC3-A01C-319C19798D05}"/>
              </a:ext>
            </a:extLst>
          </p:cNvPr>
          <p:cNvSpPr txBox="1"/>
          <p:nvPr/>
        </p:nvSpPr>
        <p:spPr>
          <a:xfrm>
            <a:off x="349008" y="1088904"/>
            <a:ext cx="6421740"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For Two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and 7 </a:t>
            </a:r>
          </a:p>
          <a:p>
            <a:pPr>
              <a:spcBef>
                <a:spcPts val="0"/>
              </a:spcBef>
              <a:spcAft>
                <a:spcPts val="0"/>
              </a:spcAft>
              <a:buClr>
                <a:schemeClr val="bg1"/>
              </a:buClr>
            </a:pPr>
            <a:r>
              <a:rPr lang="en-US" sz="1400" dirty="0">
                <a:solidFill>
                  <a:schemeClr val="bg2">
                    <a:lumMod val="50000"/>
                    <a:lumOff val="50000"/>
                  </a:schemeClr>
                </a:solidFill>
                <a:latin typeface="+mn-lt"/>
              </a:rPr>
              <a:t>	</a:t>
            </a: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 </a:t>
            </a:r>
            <a:r>
              <a:rPr lang="en-US" sz="1400" dirty="0">
                <a:solidFill>
                  <a:schemeClr val="bg2">
                    <a:lumMod val="50000"/>
                    <a:lumOff val="50000"/>
                  </a:schemeClr>
                </a:solidFill>
                <a:latin typeface="+mn-lt"/>
              </a:rPr>
              <a:t>+ 7) / 2 = </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b="1" dirty="0">
                <a:solidFill>
                  <a:schemeClr val="bg2">
                    <a:lumMod val="50000"/>
                    <a:lumOff val="50000"/>
                  </a:schemeClr>
                </a:solidFill>
                <a:latin typeface="+mn-lt"/>
              </a:rPr>
              <a:t>For three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7, 8</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(3+7+8</a:t>
            </a:r>
            <a:r>
              <a:rPr lang="en-US" sz="1400" dirty="0">
                <a:solidFill>
                  <a:schemeClr val="bg2">
                    <a:lumMod val="50000"/>
                    <a:lumOff val="50000"/>
                  </a:schemeClr>
                </a:solidFill>
                <a:latin typeface="+mn-lt"/>
              </a:rPr>
              <a:t>) / 2 = </a:t>
            </a:r>
          </a:p>
        </p:txBody>
      </p:sp>
    </p:spTree>
    <p:extLst>
      <p:ext uri="{BB962C8B-B14F-4D97-AF65-F5344CB8AC3E}">
        <p14:creationId xmlns:p14="http://schemas.microsoft.com/office/powerpoint/2010/main" val="350112986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019A-8969-4E41-917D-0CD27630D77D}"/>
              </a:ext>
            </a:extLst>
          </p:cNvPr>
          <p:cNvSpPr>
            <a:spLocks noGrp="1"/>
          </p:cNvSpPr>
          <p:nvPr>
            <p:ph type="title"/>
          </p:nvPr>
        </p:nvSpPr>
        <p:spPr>
          <a:xfrm>
            <a:off x="0" y="0"/>
            <a:ext cx="8229600" cy="637794"/>
          </a:xfrm>
        </p:spPr>
        <p:txBody>
          <a:bodyPr/>
          <a:lstStyle/>
          <a:p>
            <a:r>
              <a:rPr lang="en-US" dirty="0"/>
              <a:t>Measure of Central Tendency</a:t>
            </a:r>
          </a:p>
        </p:txBody>
      </p:sp>
      <p:sp>
        <p:nvSpPr>
          <p:cNvPr id="4" name="Content Placeholder 2">
            <a:extLst>
              <a:ext uri="{FF2B5EF4-FFF2-40B4-BE49-F238E27FC236}">
                <a16:creationId xmlns:a16="http://schemas.microsoft.com/office/drawing/2014/main" id="{39E72A63-31AC-4F6E-9D77-DF5F16FB8C2D}"/>
              </a:ext>
            </a:extLst>
          </p:cNvPr>
          <p:cNvSpPr txBox="1">
            <a:spLocks/>
          </p:cNvSpPr>
          <p:nvPr/>
        </p:nvSpPr>
        <p:spPr>
          <a:xfrm>
            <a:off x="196491" y="637794"/>
            <a:ext cx="7836617"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1900" b="1" kern="1200" dirty="0">
                <a:solidFill>
                  <a:schemeClr val="bg2">
                    <a:lumMod val="50000"/>
                    <a:lumOff val="50000"/>
                  </a:schemeClr>
                </a:solidFill>
                <a:latin typeface="+mn-lt"/>
                <a:ea typeface="+mn-ea"/>
              </a:rPr>
              <a:t>Measure of central tendency </a:t>
            </a:r>
            <a:r>
              <a:rPr lang="en-US" sz="1900" i="1" kern="1200" dirty="0">
                <a:solidFill>
                  <a:schemeClr val="bg2">
                    <a:lumMod val="50000"/>
                    <a:lumOff val="50000"/>
                  </a:schemeClr>
                </a:solidFill>
                <a:latin typeface="+mn-lt"/>
                <a:ea typeface="+mn-ea"/>
              </a:rPr>
              <a:t>yield information about the center, or middle part,</a:t>
            </a:r>
            <a:r>
              <a:rPr lang="en-US" sz="1900" kern="1200" dirty="0">
                <a:solidFill>
                  <a:schemeClr val="bg2">
                    <a:lumMod val="50000"/>
                    <a:lumOff val="50000"/>
                  </a:schemeClr>
                </a:solidFill>
                <a:latin typeface="+mn-lt"/>
                <a:ea typeface="+mn-ea"/>
              </a:rPr>
              <a:t> </a:t>
            </a:r>
            <a:r>
              <a:rPr lang="en-US" sz="1900" i="1" kern="1200" dirty="0">
                <a:solidFill>
                  <a:schemeClr val="bg2">
                    <a:lumMod val="50000"/>
                    <a:lumOff val="50000"/>
                  </a:schemeClr>
                </a:solidFill>
                <a:latin typeface="+mn-lt"/>
                <a:ea typeface="+mn-ea"/>
              </a:rPr>
              <a:t>of a group of numbers</a:t>
            </a:r>
            <a:endParaRPr lang="en-US" i="1" kern="0" dirty="0"/>
          </a:p>
        </p:txBody>
      </p:sp>
      <p:sp>
        <p:nvSpPr>
          <p:cNvPr id="5" name="Rectangle 4">
            <a:extLst>
              <a:ext uri="{FF2B5EF4-FFF2-40B4-BE49-F238E27FC236}">
                <a16:creationId xmlns:a16="http://schemas.microsoft.com/office/drawing/2014/main" id="{A43048EA-074A-4CE3-A9B1-938902706637}"/>
              </a:ext>
            </a:extLst>
          </p:cNvPr>
          <p:cNvSpPr/>
          <p:nvPr/>
        </p:nvSpPr>
        <p:spPr>
          <a:xfrm>
            <a:off x="320041"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TextBox 5">
            <a:extLst>
              <a:ext uri="{FF2B5EF4-FFF2-40B4-BE49-F238E27FC236}">
                <a16:creationId xmlns:a16="http://schemas.microsoft.com/office/drawing/2014/main" id="{700023B3-6EF9-4F3A-8FD6-79F54B337413}"/>
              </a:ext>
            </a:extLst>
          </p:cNvPr>
          <p:cNvSpPr txBox="1"/>
          <p:nvPr/>
        </p:nvSpPr>
        <p:spPr>
          <a:xfrm>
            <a:off x="390889" y="1745038"/>
            <a:ext cx="1961422" cy="1631216"/>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MEAN :</a:t>
            </a:r>
          </a:p>
          <a:p>
            <a:pPr>
              <a:spcBef>
                <a:spcPts val="0"/>
              </a:spcBef>
              <a:spcAft>
                <a:spcPts val="0"/>
              </a:spcAft>
              <a:buClr>
                <a:schemeClr val="bg1"/>
              </a:buClr>
            </a:pPr>
            <a:endParaRPr lang="en-US" sz="14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a:t>
            </a:r>
            <a:r>
              <a:rPr lang="en-US" sz="1800" b="0" i="0" dirty="0">
                <a:solidFill>
                  <a:schemeClr val="bg2">
                    <a:lumMod val="50000"/>
                    <a:lumOff val="50000"/>
                  </a:schemeClr>
                </a:solidFill>
                <a:effectLst/>
                <a:latin typeface="Inter"/>
              </a:rPr>
              <a:t>he sum of all values divided by the total number of values</a:t>
            </a:r>
            <a:endParaRPr lang="en-US" b="1" dirty="0">
              <a:solidFill>
                <a:schemeClr val="bg2">
                  <a:lumMod val="50000"/>
                  <a:lumOff val="50000"/>
                </a:schemeClr>
              </a:solidFill>
              <a:latin typeface="+mn-lt"/>
            </a:endParaRPr>
          </a:p>
        </p:txBody>
      </p:sp>
      <p:sp>
        <p:nvSpPr>
          <p:cNvPr id="7" name="Rectangle 6">
            <a:extLst>
              <a:ext uri="{FF2B5EF4-FFF2-40B4-BE49-F238E27FC236}">
                <a16:creationId xmlns:a16="http://schemas.microsoft.com/office/drawing/2014/main" id="{1A7A125E-8E88-4D2C-B02B-C3AD10A4C40F}"/>
              </a:ext>
            </a:extLst>
          </p:cNvPr>
          <p:cNvSpPr/>
          <p:nvPr/>
        </p:nvSpPr>
        <p:spPr>
          <a:xfrm>
            <a:off x="3306964"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TextBox 7">
            <a:extLst>
              <a:ext uri="{FF2B5EF4-FFF2-40B4-BE49-F238E27FC236}">
                <a16:creationId xmlns:a16="http://schemas.microsoft.com/office/drawing/2014/main" id="{89DAB812-C601-44F9-A00D-018D6B1E0839}"/>
              </a:ext>
            </a:extLst>
          </p:cNvPr>
          <p:cNvSpPr txBox="1"/>
          <p:nvPr/>
        </p:nvSpPr>
        <p:spPr>
          <a:xfrm>
            <a:off x="3377812" y="1745038"/>
            <a:ext cx="1961422" cy="130805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MEDIAN :</a:t>
            </a:r>
            <a:endParaRPr lang="en-US" sz="1100" b="1" dirty="0">
              <a:solidFill>
                <a:schemeClr val="accent1"/>
              </a:solidFill>
              <a:latin typeface="+mn-lt"/>
            </a:endParaRPr>
          </a:p>
          <a:p>
            <a:pPr>
              <a:spcBef>
                <a:spcPts val="0"/>
              </a:spcBef>
              <a:spcAft>
                <a:spcPts val="0"/>
              </a:spcAft>
              <a:buClr>
                <a:schemeClr val="bg1"/>
              </a:buClr>
            </a:pPr>
            <a:endParaRPr lang="en-US" sz="11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The middle number in an ordered data set</a:t>
            </a:r>
          </a:p>
        </p:txBody>
      </p:sp>
      <p:sp>
        <p:nvSpPr>
          <p:cNvPr id="9" name="Rectangle 8">
            <a:extLst>
              <a:ext uri="{FF2B5EF4-FFF2-40B4-BE49-F238E27FC236}">
                <a16:creationId xmlns:a16="http://schemas.microsoft.com/office/drawing/2014/main" id="{905A28FF-286E-472E-85BF-8CEB657F1CF3}"/>
              </a:ext>
            </a:extLst>
          </p:cNvPr>
          <p:cNvSpPr/>
          <p:nvPr/>
        </p:nvSpPr>
        <p:spPr>
          <a:xfrm>
            <a:off x="6293888"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67FCE0DA-E98D-49E1-B9C2-4C30AF458A0C}"/>
              </a:ext>
            </a:extLst>
          </p:cNvPr>
          <p:cNvSpPr txBox="1"/>
          <p:nvPr/>
        </p:nvSpPr>
        <p:spPr>
          <a:xfrm>
            <a:off x="6364736" y="1745038"/>
            <a:ext cx="1961422" cy="89255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MODE :</a:t>
            </a:r>
            <a:endParaRPr lang="en-US" sz="1000" b="1" dirty="0">
              <a:solidFill>
                <a:schemeClr val="accent1"/>
              </a:solidFill>
              <a:latin typeface="+mn-lt"/>
            </a:endParaRPr>
          </a:p>
          <a:p>
            <a:pPr>
              <a:spcBef>
                <a:spcPts val="0"/>
              </a:spcBef>
              <a:spcAft>
                <a:spcPts val="0"/>
              </a:spcAft>
              <a:buClr>
                <a:schemeClr val="bg1"/>
              </a:buClr>
            </a:pPr>
            <a:endParaRPr lang="en-US" sz="1000" b="1" dirty="0">
              <a:solidFill>
                <a:schemeClr val="accent1"/>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Inter"/>
              </a:rPr>
              <a:t>The most frequent value</a:t>
            </a:r>
          </a:p>
          <a:p>
            <a:pPr>
              <a:spcBef>
                <a:spcPts val="0"/>
              </a:spcBef>
              <a:spcAft>
                <a:spcPts val="0"/>
              </a:spcAft>
              <a:buClr>
                <a:schemeClr val="bg1"/>
              </a:buClr>
            </a:pPr>
            <a:endParaRPr lang="en-US" sz="1400" b="1" dirty="0">
              <a:solidFill>
                <a:schemeClr val="accent1"/>
              </a:solidFill>
              <a:latin typeface="+mn-lt"/>
            </a:endParaRPr>
          </a:p>
        </p:txBody>
      </p:sp>
    </p:spTree>
    <p:extLst>
      <p:ext uri="{BB962C8B-B14F-4D97-AF65-F5344CB8AC3E}">
        <p14:creationId xmlns:p14="http://schemas.microsoft.com/office/powerpoint/2010/main" val="406860736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58C326E3-E793-4419-9749-AAB5C1FA8435}"/>
              </a:ext>
            </a:extLst>
          </p:cNvPr>
          <p:cNvSpPr>
            <a:spLocks noGrp="1"/>
          </p:cNvSpPr>
          <p:nvPr>
            <p:ph type="body" sz="quarter" idx="10"/>
          </p:nvPr>
        </p:nvSpPr>
        <p:spPr>
          <a:xfrm>
            <a:off x="274318" y="659921"/>
            <a:ext cx="7955280" cy="238842"/>
          </a:xfrm>
        </p:spPr>
        <p:txBody>
          <a:bodyPr/>
          <a:lstStyle/>
          <a:p>
            <a:pPr marL="0" indent="0">
              <a:buNone/>
            </a:pPr>
            <a:r>
              <a:rPr lang="en-US" dirty="0"/>
              <a:t>Let’s </a:t>
            </a:r>
            <a:r>
              <a:rPr lang="en-US" dirty="0" err="1"/>
              <a:t>Gooooooooooo</a:t>
            </a:r>
            <a:r>
              <a:rPr lang="en-US" dirty="0"/>
              <a:t>… </a:t>
            </a:r>
          </a:p>
        </p:txBody>
      </p:sp>
      <p:sp>
        <p:nvSpPr>
          <p:cNvPr id="2" name="Title 1">
            <a:extLst>
              <a:ext uri="{FF2B5EF4-FFF2-40B4-BE49-F238E27FC236}">
                <a16:creationId xmlns:a16="http://schemas.microsoft.com/office/drawing/2014/main" id="{4643F953-1C23-46FD-AAAE-48D1EF3239AA}"/>
              </a:ext>
            </a:extLst>
          </p:cNvPr>
          <p:cNvSpPr>
            <a:spLocks noGrp="1"/>
          </p:cNvSpPr>
          <p:nvPr>
            <p:ph type="title"/>
          </p:nvPr>
        </p:nvSpPr>
        <p:spPr>
          <a:xfrm>
            <a:off x="176597" y="73388"/>
            <a:ext cx="7955280" cy="640080"/>
          </a:xfrm>
        </p:spPr>
        <p:txBody>
          <a:bodyPr>
            <a:normAutofit/>
          </a:bodyPr>
          <a:lstStyle/>
          <a:p>
            <a:r>
              <a:rPr lang="en-US" sz="3200" dirty="0"/>
              <a:t>Ready ??????????????</a:t>
            </a:r>
            <a:endParaRPr lang="en-US" dirty="0"/>
          </a:p>
        </p:txBody>
      </p:sp>
      <p:pic>
        <p:nvPicPr>
          <p:cNvPr id="6" name="Picture 5" descr="A red car driving on a road&#10;&#10;Description automatically generated with medium confidence">
            <a:extLst>
              <a:ext uri="{FF2B5EF4-FFF2-40B4-BE49-F238E27FC236}">
                <a16:creationId xmlns:a16="http://schemas.microsoft.com/office/drawing/2014/main" id="{24B9B8C4-AA54-41BC-B108-D9677BC810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318" y="1189538"/>
            <a:ext cx="6908259" cy="3570926"/>
          </a:xfrm>
          <a:prstGeom prst="rect">
            <a:avLst/>
          </a:prstGeom>
        </p:spPr>
      </p:pic>
    </p:spTree>
    <p:extLst>
      <p:ext uri="{BB962C8B-B14F-4D97-AF65-F5344CB8AC3E}">
        <p14:creationId xmlns:p14="http://schemas.microsoft.com/office/powerpoint/2010/main" val="37903797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60252878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7DD8-E1BC-4EBD-BFD4-E6A6AF47F2E0}"/>
              </a:ext>
            </a:extLst>
          </p:cNvPr>
          <p:cNvSpPr>
            <a:spLocks noGrp="1"/>
          </p:cNvSpPr>
          <p:nvPr>
            <p:ph type="title"/>
          </p:nvPr>
        </p:nvSpPr>
        <p:spPr>
          <a:xfrm>
            <a:off x="113776" y="118322"/>
            <a:ext cx="7955280" cy="640080"/>
          </a:xfrm>
        </p:spPr>
        <p:txBody>
          <a:bodyPr/>
          <a:lstStyle/>
          <a:p>
            <a:r>
              <a:rPr lang="en-US" dirty="0"/>
              <a:t>Mean </a:t>
            </a:r>
          </a:p>
        </p:txBody>
      </p:sp>
      <p:sp>
        <p:nvSpPr>
          <p:cNvPr id="4" name="Content Placeholder 3">
            <a:extLst>
              <a:ext uri="{FF2B5EF4-FFF2-40B4-BE49-F238E27FC236}">
                <a16:creationId xmlns:a16="http://schemas.microsoft.com/office/drawing/2014/main" id="{76ABAD4C-07E6-4B48-A259-F8E361E4AAD0}"/>
              </a:ext>
            </a:extLst>
          </p:cNvPr>
          <p:cNvSpPr>
            <a:spLocks noGrp="1"/>
          </p:cNvSpPr>
          <p:nvPr>
            <p:ph sz="half" idx="1"/>
          </p:nvPr>
        </p:nvSpPr>
        <p:spPr>
          <a:xfrm>
            <a:off x="113776" y="828544"/>
            <a:ext cx="7955280" cy="3017520"/>
          </a:xfrm>
        </p:spPr>
        <p:txBody>
          <a:bodyPr/>
          <a:lstStyle/>
          <a:p>
            <a:r>
              <a:rPr lang="en-US" dirty="0"/>
              <a:t>The mean is the average of a group of number and is computed by summing all numbers and dividing by the number of numbers.</a:t>
            </a:r>
          </a:p>
          <a:p>
            <a:endParaRPr lang="en-US" dirty="0"/>
          </a:p>
          <a:p>
            <a:pPr marL="0" indent="0">
              <a:buNone/>
            </a:pPr>
            <a:r>
              <a:rPr lang="en-US" b="1" dirty="0"/>
              <a:t>Ex: </a:t>
            </a:r>
            <a:r>
              <a:rPr lang="en-US" dirty="0"/>
              <a:t>of a Jumping castle</a:t>
            </a:r>
          </a:p>
          <a:p>
            <a:endParaRPr lang="en-US" dirty="0"/>
          </a:p>
          <a:p>
            <a:pPr marL="0" indent="0">
              <a:buNone/>
            </a:pPr>
            <a:endParaRPr lang="en-US" dirty="0"/>
          </a:p>
        </p:txBody>
      </p:sp>
      <p:pic>
        <p:nvPicPr>
          <p:cNvPr id="8" name="Picture 7" descr="A picture containing tree, outdoor, colorful&#10;&#10;Description automatically generated">
            <a:extLst>
              <a:ext uri="{FF2B5EF4-FFF2-40B4-BE49-F238E27FC236}">
                <a16:creationId xmlns:a16="http://schemas.microsoft.com/office/drawing/2014/main" id="{431D9C13-880E-4616-A698-2D43B2DD59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0741" y="1898600"/>
            <a:ext cx="2919771" cy="1947464"/>
          </a:xfrm>
          <a:prstGeom prst="rect">
            <a:avLst/>
          </a:prstGeom>
        </p:spPr>
      </p:pic>
      <p:sp>
        <p:nvSpPr>
          <p:cNvPr id="10" name="TextBox 9">
            <a:extLst>
              <a:ext uri="{FF2B5EF4-FFF2-40B4-BE49-F238E27FC236}">
                <a16:creationId xmlns:a16="http://schemas.microsoft.com/office/drawing/2014/main" id="{9527B901-F112-4CF6-B0AB-5B0206A695F7}"/>
              </a:ext>
            </a:extLst>
          </p:cNvPr>
          <p:cNvSpPr txBox="1"/>
          <p:nvPr/>
        </p:nvSpPr>
        <p:spPr>
          <a:xfrm>
            <a:off x="113776" y="4271853"/>
            <a:ext cx="5086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the mean is accurate but not useful</a:t>
            </a:r>
          </a:p>
        </p:txBody>
      </p:sp>
    </p:spTree>
    <p:extLst>
      <p:ext uri="{BB962C8B-B14F-4D97-AF65-F5344CB8AC3E}">
        <p14:creationId xmlns:p14="http://schemas.microsoft.com/office/powerpoint/2010/main" val="2688859099"/>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2DD31-3378-4BFD-858A-45134180E98B}"/>
              </a:ext>
            </a:extLst>
          </p:cNvPr>
          <p:cNvSpPr>
            <a:spLocks noGrp="1"/>
          </p:cNvSpPr>
          <p:nvPr>
            <p:ph type="title"/>
          </p:nvPr>
        </p:nvSpPr>
        <p:spPr>
          <a:xfrm>
            <a:off x="78874" y="83421"/>
            <a:ext cx="7955280" cy="640080"/>
          </a:xfrm>
        </p:spPr>
        <p:txBody>
          <a:bodyPr/>
          <a:lstStyle/>
          <a:p>
            <a:r>
              <a:rPr lang="en-US" dirty="0"/>
              <a:t>Median</a:t>
            </a:r>
          </a:p>
        </p:txBody>
      </p:sp>
      <p:sp>
        <p:nvSpPr>
          <p:cNvPr id="4" name="Content Placeholder 3">
            <a:extLst>
              <a:ext uri="{FF2B5EF4-FFF2-40B4-BE49-F238E27FC236}">
                <a16:creationId xmlns:a16="http://schemas.microsoft.com/office/drawing/2014/main" id="{6E9599F9-7E29-4BD8-8E52-18FF8C724383}"/>
              </a:ext>
            </a:extLst>
          </p:cNvPr>
          <p:cNvSpPr>
            <a:spLocks noGrp="1"/>
          </p:cNvSpPr>
          <p:nvPr>
            <p:ph sz="half" idx="1"/>
          </p:nvPr>
        </p:nvSpPr>
        <p:spPr>
          <a:xfrm>
            <a:off x="204517" y="870425"/>
            <a:ext cx="8269388" cy="3017520"/>
          </a:xfrm>
        </p:spPr>
        <p:txBody>
          <a:bodyPr/>
          <a:lstStyle/>
          <a:p>
            <a:r>
              <a:rPr lang="en-US" dirty="0"/>
              <a:t>List all the numbers in order and choose the middle one</a:t>
            </a:r>
          </a:p>
          <a:p>
            <a:r>
              <a:rPr lang="en-US" dirty="0"/>
              <a:t>Ex : Jumping castle continued </a:t>
            </a:r>
          </a:p>
          <a:p>
            <a:r>
              <a:rPr lang="en-US" dirty="0"/>
              <a:t>List the ages in order.</a:t>
            </a:r>
          </a:p>
        </p:txBody>
      </p:sp>
      <p:pic>
        <p:nvPicPr>
          <p:cNvPr id="6" name="Picture 5" descr="A group of planets in space&#10;&#10;Description automatically generated with low confidence">
            <a:extLst>
              <a:ext uri="{FF2B5EF4-FFF2-40B4-BE49-F238E27FC236}">
                <a16:creationId xmlns:a16="http://schemas.microsoft.com/office/drawing/2014/main" id="{375C0BAF-A535-485E-8530-85DE19CD3D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p:spTree>
    <p:extLst>
      <p:ext uri="{BB962C8B-B14F-4D97-AF65-F5344CB8AC3E}">
        <p14:creationId xmlns:p14="http://schemas.microsoft.com/office/powerpoint/2010/main" val="1532996662"/>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BBA51-A685-4F2C-AE0B-DE4088F8EF66}"/>
              </a:ext>
            </a:extLst>
          </p:cNvPr>
          <p:cNvSpPr>
            <a:spLocks noGrp="1"/>
          </p:cNvSpPr>
          <p:nvPr>
            <p:ph type="title"/>
          </p:nvPr>
        </p:nvSpPr>
        <p:spPr/>
        <p:txBody>
          <a:bodyPr/>
          <a:lstStyle/>
          <a:p>
            <a:r>
              <a:rPr lang="en-US" dirty="0"/>
              <a:t>Median – Two middle numbers</a:t>
            </a:r>
          </a:p>
        </p:txBody>
      </p:sp>
      <p:sp>
        <p:nvSpPr>
          <p:cNvPr id="4" name="Content Placeholder 3">
            <a:extLst>
              <a:ext uri="{FF2B5EF4-FFF2-40B4-BE49-F238E27FC236}">
                <a16:creationId xmlns:a16="http://schemas.microsoft.com/office/drawing/2014/main" id="{B4DE2912-DDA6-440E-BEA6-B3A254DD16E9}"/>
              </a:ext>
            </a:extLst>
          </p:cNvPr>
          <p:cNvSpPr>
            <a:spLocks noGrp="1"/>
          </p:cNvSpPr>
          <p:nvPr>
            <p:ph sz="half" idx="1"/>
          </p:nvPr>
        </p:nvSpPr>
        <p:spPr>
          <a:xfrm>
            <a:off x="274319" y="1010028"/>
            <a:ext cx="7955280" cy="3017520"/>
          </a:xfrm>
        </p:spPr>
        <p:txBody>
          <a:bodyPr/>
          <a:lstStyle/>
          <a:p>
            <a:r>
              <a:rPr lang="en-US" dirty="0"/>
              <a:t>If there are two middle number, then just take the average of those two numbers</a:t>
            </a:r>
          </a:p>
          <a:p>
            <a:endParaRPr lang="en-US" dirty="0"/>
          </a:p>
          <a:p>
            <a:r>
              <a:rPr lang="en-US" dirty="0"/>
              <a:t>Ex : find Median of 7,9,10,11,11,15</a:t>
            </a:r>
          </a:p>
        </p:txBody>
      </p:sp>
    </p:spTree>
    <p:extLst>
      <p:ext uri="{BB962C8B-B14F-4D97-AF65-F5344CB8AC3E}">
        <p14:creationId xmlns:p14="http://schemas.microsoft.com/office/powerpoint/2010/main" val="32621741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5CB22-FF51-4206-A208-F34D589823FC}"/>
              </a:ext>
            </a:extLst>
          </p:cNvPr>
          <p:cNvSpPr>
            <a:spLocks noGrp="1"/>
          </p:cNvSpPr>
          <p:nvPr>
            <p:ph type="title"/>
          </p:nvPr>
        </p:nvSpPr>
        <p:spPr>
          <a:xfrm>
            <a:off x="78874" y="13926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38C4030F-B49C-4D2E-A105-0BDA558200F7}"/>
              </a:ext>
            </a:extLst>
          </p:cNvPr>
          <p:cNvSpPr>
            <a:spLocks noGrp="1"/>
          </p:cNvSpPr>
          <p:nvPr>
            <p:ph sz="half" idx="1"/>
          </p:nvPr>
        </p:nvSpPr>
        <p:spPr>
          <a:xfrm>
            <a:off x="148677" y="670095"/>
            <a:ext cx="7955280" cy="3908885"/>
          </a:xfrm>
        </p:spPr>
        <p:txBody>
          <a:bodyPr/>
          <a:lstStyle/>
          <a:p>
            <a:r>
              <a:rPr lang="en-US" sz="1400" dirty="0">
                <a:solidFill>
                  <a:schemeClr val="bg2">
                    <a:lumMod val="50000"/>
                    <a:lumOff val="50000"/>
                  </a:schemeClr>
                </a:solidFill>
                <a:latin typeface="Inter"/>
              </a:rPr>
              <a:t>The most frequent value. (the value that occurs the highest number of times)</a:t>
            </a:r>
          </a:p>
          <a:p>
            <a:endParaRPr lang="en-US" dirty="0">
              <a:solidFill>
                <a:schemeClr val="bg2">
                  <a:lumMod val="50000"/>
                  <a:lumOff val="50000"/>
                </a:schemeClr>
              </a:solidFill>
              <a:latin typeface="Inter"/>
            </a:endParaRPr>
          </a:p>
          <a:p>
            <a:r>
              <a:rPr lang="en-US" sz="1400" dirty="0">
                <a:solidFill>
                  <a:schemeClr val="bg2">
                    <a:lumMod val="50000"/>
                    <a:lumOff val="50000"/>
                  </a:schemeClr>
                </a:solidFill>
                <a:latin typeface="Inter"/>
              </a:rPr>
              <a:t>Ex : Jumping castle continued</a:t>
            </a:r>
          </a:p>
          <a:p>
            <a:r>
              <a:rPr lang="en-US" dirty="0">
                <a:solidFill>
                  <a:schemeClr val="bg2">
                    <a:lumMod val="50000"/>
                    <a:lumOff val="50000"/>
                  </a:schemeClr>
                </a:solidFill>
                <a:latin typeface="Inter"/>
              </a:rPr>
              <a:t>Group the numbers so we can count them : </a:t>
            </a:r>
            <a:endParaRPr lang="en-US" sz="1400" dirty="0">
              <a:solidFill>
                <a:schemeClr val="bg2">
                  <a:lumMod val="50000"/>
                  <a:lumOff val="50000"/>
                </a:schemeClr>
              </a:solidFill>
              <a:latin typeface="Inter"/>
            </a:endParaRPr>
          </a:p>
          <a:p>
            <a:endParaRPr lang="en-US" dirty="0"/>
          </a:p>
        </p:txBody>
      </p:sp>
      <p:pic>
        <p:nvPicPr>
          <p:cNvPr id="6" name="Picture 5" descr="A group of planets in space&#10;&#10;Description automatically generated with low confidence">
            <a:extLst>
              <a:ext uri="{FF2B5EF4-FFF2-40B4-BE49-F238E27FC236}">
                <a16:creationId xmlns:a16="http://schemas.microsoft.com/office/drawing/2014/main" id="{9913AA4F-182A-4CFF-96F3-3A802A25BE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p:spTree>
    <p:extLst>
      <p:ext uri="{BB962C8B-B14F-4D97-AF65-F5344CB8AC3E}">
        <p14:creationId xmlns:p14="http://schemas.microsoft.com/office/powerpoint/2010/main" val="63603874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D0E9BB-181B-4BF0-A706-7A35CF408AD5}"/>
              </a:ext>
            </a:extLst>
          </p:cNvPr>
          <p:cNvSpPr>
            <a:spLocks noGrp="1"/>
          </p:cNvSpPr>
          <p:nvPr>
            <p:ph type="title"/>
          </p:nvPr>
        </p:nvSpPr>
        <p:spPr>
          <a:xfrm>
            <a:off x="204518" y="13228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F7D859AF-EC6C-404E-A3A5-5C9B7B9266E3}"/>
              </a:ext>
            </a:extLst>
          </p:cNvPr>
          <p:cNvSpPr>
            <a:spLocks noGrp="1"/>
          </p:cNvSpPr>
          <p:nvPr>
            <p:ph sz="half" idx="1"/>
          </p:nvPr>
        </p:nvSpPr>
        <p:spPr>
          <a:xfrm>
            <a:off x="274320" y="718956"/>
            <a:ext cx="7955280" cy="3853044"/>
          </a:xfrm>
        </p:spPr>
        <p:txBody>
          <a:bodyPr/>
          <a:lstStyle/>
          <a:p>
            <a:r>
              <a:rPr lang="en-US" dirty="0">
                <a:solidFill>
                  <a:schemeClr val="bg2">
                    <a:lumMod val="50000"/>
                    <a:lumOff val="50000"/>
                  </a:schemeClr>
                </a:solidFill>
              </a:rPr>
              <a:t>But Mode can be tricky, there can sometime be more than one mode</a:t>
            </a:r>
          </a:p>
          <a:p>
            <a:endParaRPr lang="en-US" dirty="0">
              <a:solidFill>
                <a:schemeClr val="bg2">
                  <a:lumMod val="50000"/>
                  <a:lumOff val="50000"/>
                </a:schemeClr>
              </a:solidFill>
            </a:endParaRPr>
          </a:p>
          <a:p>
            <a:r>
              <a:rPr lang="en-US" dirty="0">
                <a:solidFill>
                  <a:schemeClr val="bg2">
                    <a:lumMod val="50000"/>
                    <a:lumOff val="50000"/>
                  </a:schemeClr>
                </a:solidFill>
              </a:rPr>
              <a:t>Ex : What is the Mode of 10,11,11,12,12,13,14</a:t>
            </a:r>
          </a:p>
          <a:p>
            <a:endParaRPr lang="en-US" dirty="0"/>
          </a:p>
          <a:p>
            <a:endParaRPr lang="en-US" dirty="0"/>
          </a:p>
        </p:txBody>
      </p:sp>
    </p:spTree>
    <p:extLst>
      <p:ext uri="{BB962C8B-B14F-4D97-AF65-F5344CB8AC3E}">
        <p14:creationId xmlns:p14="http://schemas.microsoft.com/office/powerpoint/2010/main" val="3651340896"/>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05FE6-98FF-4D7B-B314-563F75F834DB}"/>
              </a:ext>
            </a:extLst>
          </p:cNvPr>
          <p:cNvSpPr>
            <a:spLocks noGrp="1"/>
          </p:cNvSpPr>
          <p:nvPr>
            <p:ph type="title"/>
          </p:nvPr>
        </p:nvSpPr>
        <p:spPr>
          <a:xfrm>
            <a:off x="50954" y="83420"/>
            <a:ext cx="7955280" cy="640080"/>
          </a:xfrm>
        </p:spPr>
        <p:txBody>
          <a:bodyPr/>
          <a:lstStyle/>
          <a:p>
            <a:r>
              <a:rPr lang="en-US" dirty="0"/>
              <a:t>Grouping</a:t>
            </a:r>
          </a:p>
        </p:txBody>
      </p:sp>
      <p:sp>
        <p:nvSpPr>
          <p:cNvPr id="4" name="Content Placeholder 3">
            <a:extLst>
              <a:ext uri="{FF2B5EF4-FFF2-40B4-BE49-F238E27FC236}">
                <a16:creationId xmlns:a16="http://schemas.microsoft.com/office/drawing/2014/main" id="{7467BCD5-CB99-4999-9385-6B8338F1F152}"/>
              </a:ext>
            </a:extLst>
          </p:cNvPr>
          <p:cNvSpPr>
            <a:spLocks noGrp="1"/>
          </p:cNvSpPr>
          <p:nvPr>
            <p:ph sz="half" idx="1"/>
          </p:nvPr>
        </p:nvSpPr>
        <p:spPr>
          <a:xfrm>
            <a:off x="50953" y="870425"/>
            <a:ext cx="8583495" cy="3757416"/>
          </a:xfrm>
        </p:spPr>
        <p:txBody>
          <a:bodyPr/>
          <a:lstStyle/>
          <a:p>
            <a:r>
              <a:rPr lang="en-US" dirty="0">
                <a:solidFill>
                  <a:schemeClr val="bg2">
                    <a:lumMod val="50000"/>
                    <a:lumOff val="50000"/>
                  </a:schemeClr>
                </a:solidFill>
                <a:latin typeface="Inter"/>
              </a:rPr>
              <a:t>In Some cases (such as when all values appear the same number of times) the mode is not useful. But we can group the values to see if one group has more than the others </a:t>
            </a:r>
          </a:p>
          <a:p>
            <a:r>
              <a:rPr lang="en-US" dirty="0">
                <a:solidFill>
                  <a:schemeClr val="bg2">
                    <a:lumMod val="50000"/>
                    <a:lumOff val="50000"/>
                  </a:schemeClr>
                </a:solidFill>
                <a:latin typeface="Inter"/>
              </a:rPr>
              <a:t>Ex : 5, 8, 12, 17, 21</a:t>
            </a:r>
            <a:r>
              <a:rPr lang="en-US">
                <a:solidFill>
                  <a:schemeClr val="bg2">
                    <a:lumMod val="50000"/>
                    <a:lumOff val="50000"/>
                  </a:schemeClr>
                </a:solidFill>
                <a:latin typeface="Inter"/>
              </a:rPr>
              <a:t>, 23, </a:t>
            </a:r>
            <a:r>
              <a:rPr lang="en-US" dirty="0">
                <a:solidFill>
                  <a:schemeClr val="bg2">
                    <a:lumMod val="50000"/>
                    <a:lumOff val="50000"/>
                  </a:schemeClr>
                </a:solidFill>
                <a:latin typeface="Inter"/>
              </a:rPr>
              <a:t>26, 27</a:t>
            </a:r>
            <a:r>
              <a:rPr lang="en-US">
                <a:solidFill>
                  <a:schemeClr val="bg2">
                    <a:lumMod val="50000"/>
                    <a:lumOff val="50000"/>
                  </a:schemeClr>
                </a:solidFill>
                <a:latin typeface="Inter"/>
              </a:rPr>
              <a:t>, 34</a:t>
            </a:r>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r>
              <a:rPr lang="en-US" b="1" i="1" dirty="0">
                <a:solidFill>
                  <a:schemeClr val="bg2">
                    <a:lumMod val="50000"/>
                    <a:lumOff val="50000"/>
                  </a:schemeClr>
                </a:solidFill>
                <a:latin typeface="Inter"/>
              </a:rPr>
              <a:t>Note : You could use different grouping and get a different answer</a:t>
            </a:r>
          </a:p>
        </p:txBody>
      </p:sp>
    </p:spTree>
    <p:extLst>
      <p:ext uri="{BB962C8B-B14F-4D97-AF65-F5344CB8AC3E}">
        <p14:creationId xmlns:p14="http://schemas.microsoft.com/office/powerpoint/2010/main" val="199595902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E561-1E11-496C-86F7-9FC450554141}"/>
              </a:ext>
            </a:extLst>
          </p:cNvPr>
          <p:cNvSpPr>
            <a:spLocks noGrp="1"/>
          </p:cNvSpPr>
          <p:nvPr>
            <p:ph type="title"/>
          </p:nvPr>
        </p:nvSpPr>
        <p:spPr>
          <a:xfrm>
            <a:off x="0" y="27981"/>
            <a:ext cx="7955280" cy="640080"/>
          </a:xfrm>
        </p:spPr>
        <p:txBody>
          <a:bodyPr/>
          <a:lstStyle/>
          <a:p>
            <a:r>
              <a:rPr lang="en-US" dirty="0"/>
              <a:t>Grouping another example</a:t>
            </a:r>
          </a:p>
        </p:txBody>
      </p:sp>
      <p:sp>
        <p:nvSpPr>
          <p:cNvPr id="4" name="Content Placeholder 3">
            <a:extLst>
              <a:ext uri="{FF2B5EF4-FFF2-40B4-BE49-F238E27FC236}">
                <a16:creationId xmlns:a16="http://schemas.microsoft.com/office/drawing/2014/main" id="{835414F6-32F3-427B-8782-BB4FFF32D390}"/>
              </a:ext>
            </a:extLst>
          </p:cNvPr>
          <p:cNvSpPr>
            <a:spLocks noGrp="1"/>
          </p:cNvSpPr>
          <p:nvPr>
            <p:ph sz="half" idx="1"/>
          </p:nvPr>
        </p:nvSpPr>
        <p:spPr>
          <a:xfrm>
            <a:off x="0" y="528398"/>
            <a:ext cx="8890620" cy="3952860"/>
          </a:xfrm>
        </p:spPr>
        <p:txBody>
          <a:bodyPr>
            <a:normAutofit/>
          </a:bodyPr>
          <a:lstStyle/>
          <a:p>
            <a:r>
              <a:rPr lang="en-US" dirty="0">
                <a:solidFill>
                  <a:schemeClr val="bg2">
                    <a:lumMod val="50000"/>
                    <a:lumOff val="50000"/>
                  </a:schemeClr>
                </a:solidFill>
              </a:rPr>
              <a:t>Grouping also help to find what the typical values are when the real-world messes things up!</a:t>
            </a:r>
          </a:p>
          <a:p>
            <a:r>
              <a:rPr lang="en-US" dirty="0">
                <a:solidFill>
                  <a:schemeClr val="bg2">
                    <a:lumMod val="50000"/>
                    <a:lumOff val="50000"/>
                  </a:schemeClr>
                </a:solidFill>
              </a:rPr>
              <a:t>Ex : How long to load a truck?</a:t>
            </a:r>
          </a:p>
          <a:p>
            <a:r>
              <a:rPr lang="en-US" dirty="0">
                <a:solidFill>
                  <a:schemeClr val="bg2">
                    <a:lumMod val="50000"/>
                    <a:lumOff val="50000"/>
                  </a:schemeClr>
                </a:solidFill>
              </a:rPr>
              <a:t>Robert recorded how long it take to load a truck in minutes:</a:t>
            </a:r>
          </a:p>
          <a:p>
            <a:pPr lvl="2"/>
            <a:r>
              <a:rPr lang="en-US" sz="1400" dirty="0">
                <a:solidFill>
                  <a:schemeClr val="bg2">
                    <a:lumMod val="50000"/>
                    <a:lumOff val="50000"/>
                  </a:schemeClr>
                </a:solidFill>
              </a:rPr>
              <a:t>46, 47, 43, 53, 69, 67, 46, 50, 57, 58, 45, 48, 61</a:t>
            </a:r>
          </a:p>
          <a:p>
            <a:r>
              <a:rPr lang="en-US" dirty="0">
                <a:solidFill>
                  <a:schemeClr val="bg2">
                    <a:lumMod val="50000"/>
                    <a:lumOff val="50000"/>
                  </a:schemeClr>
                </a:solidFill>
              </a:rPr>
              <a:t>It takes longer when there is break time or lunch so an average is not very useful.</a:t>
            </a:r>
          </a:p>
          <a:p>
            <a:r>
              <a:rPr lang="en-US" dirty="0">
                <a:solidFill>
                  <a:schemeClr val="bg2">
                    <a:lumMod val="50000"/>
                    <a:lumOff val="50000"/>
                  </a:schemeClr>
                </a:solidFill>
              </a:rPr>
              <a:t>But grouping by 5s gives:</a:t>
            </a:r>
          </a:p>
          <a:p>
            <a:pPr marL="0" indent="0">
              <a:buNone/>
            </a:pPr>
            <a:endParaRPr lang="en-US" dirty="0">
              <a:solidFill>
                <a:schemeClr val="bg2">
                  <a:lumMod val="50000"/>
                  <a:lumOff val="50000"/>
                </a:schemeClr>
              </a:solidFill>
            </a:endParaRPr>
          </a:p>
          <a:p>
            <a:pPr>
              <a:lnSpc>
                <a:spcPct val="10000"/>
              </a:lnSpc>
            </a:pPr>
            <a:r>
              <a:rPr lang="en-US" dirty="0">
                <a:solidFill>
                  <a:schemeClr val="bg2">
                    <a:lumMod val="50000"/>
                    <a:lumOff val="50000"/>
                  </a:schemeClr>
                </a:solidFill>
              </a:rPr>
              <a:t>40 - 44 : 1</a:t>
            </a:r>
          </a:p>
          <a:p>
            <a:pPr>
              <a:lnSpc>
                <a:spcPct val="10000"/>
              </a:lnSpc>
            </a:pPr>
            <a:r>
              <a:rPr lang="en-US" dirty="0">
                <a:solidFill>
                  <a:schemeClr val="bg2">
                    <a:lumMod val="50000"/>
                    <a:lumOff val="50000"/>
                  </a:schemeClr>
                </a:solidFill>
              </a:rPr>
              <a:t>45 - 49 : 5</a:t>
            </a:r>
          </a:p>
          <a:p>
            <a:pPr>
              <a:lnSpc>
                <a:spcPct val="10000"/>
              </a:lnSpc>
            </a:pPr>
            <a:r>
              <a:rPr lang="en-US" dirty="0">
                <a:solidFill>
                  <a:schemeClr val="bg2">
                    <a:lumMod val="50000"/>
                    <a:lumOff val="50000"/>
                  </a:schemeClr>
                </a:solidFill>
              </a:rPr>
              <a:t>50 – 54 : 2</a:t>
            </a:r>
          </a:p>
          <a:p>
            <a:pPr>
              <a:lnSpc>
                <a:spcPct val="10000"/>
              </a:lnSpc>
            </a:pPr>
            <a:r>
              <a:rPr lang="en-US" dirty="0">
                <a:solidFill>
                  <a:schemeClr val="bg2">
                    <a:lumMod val="50000"/>
                    <a:lumOff val="50000"/>
                  </a:schemeClr>
                </a:solidFill>
              </a:rPr>
              <a:t>55 – 59 : 2</a:t>
            </a:r>
          </a:p>
          <a:p>
            <a:pPr>
              <a:lnSpc>
                <a:spcPct val="10000"/>
              </a:lnSpc>
            </a:pPr>
            <a:r>
              <a:rPr lang="en-US" dirty="0">
                <a:solidFill>
                  <a:schemeClr val="bg2">
                    <a:lumMod val="50000"/>
                    <a:lumOff val="50000"/>
                  </a:schemeClr>
                </a:solidFill>
              </a:rPr>
              <a:t>60 – 64 : 1</a:t>
            </a:r>
          </a:p>
          <a:p>
            <a:pPr>
              <a:lnSpc>
                <a:spcPct val="10000"/>
              </a:lnSpc>
            </a:pPr>
            <a:r>
              <a:rPr lang="en-US" dirty="0">
                <a:solidFill>
                  <a:schemeClr val="bg2">
                    <a:lumMod val="50000"/>
                    <a:lumOff val="50000"/>
                  </a:schemeClr>
                </a:solidFill>
              </a:rPr>
              <a:t>64 – 69 : 2</a:t>
            </a:r>
          </a:p>
          <a:p>
            <a:r>
              <a:rPr lang="en-US" dirty="0">
                <a:solidFill>
                  <a:schemeClr val="bg2">
                    <a:lumMod val="50000"/>
                    <a:lumOff val="50000"/>
                  </a:schemeClr>
                </a:solidFill>
              </a:rPr>
              <a:t>“45 – 49” appear most often, so we can say it normally take about 37 minutes to fill a pallet</a:t>
            </a:r>
          </a:p>
          <a:p>
            <a:endParaRPr lang="en-US" sz="1600" dirty="0"/>
          </a:p>
          <a:p>
            <a:pPr lvl="3"/>
            <a:endParaRPr lang="en-US" sz="1600" dirty="0"/>
          </a:p>
          <a:p>
            <a:pPr lvl="3"/>
            <a:endParaRPr lang="en-US" sz="1600" dirty="0"/>
          </a:p>
        </p:txBody>
      </p:sp>
      <p:pic>
        <p:nvPicPr>
          <p:cNvPr id="11" name="Picture 10" descr="A picture containing truck, green, road, sky&#10;&#10;Description automatically generated">
            <a:extLst>
              <a:ext uri="{FF2B5EF4-FFF2-40B4-BE49-F238E27FC236}">
                <a16:creationId xmlns:a16="http://schemas.microsoft.com/office/drawing/2014/main" id="{DFA02102-7297-4F45-88F7-388D314238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2121966"/>
            <a:ext cx="3187834" cy="1793157"/>
          </a:xfrm>
          <a:prstGeom prst="rect">
            <a:avLst/>
          </a:prstGeom>
        </p:spPr>
      </p:pic>
    </p:spTree>
    <p:extLst>
      <p:ext uri="{BB962C8B-B14F-4D97-AF65-F5344CB8AC3E}">
        <p14:creationId xmlns:p14="http://schemas.microsoft.com/office/powerpoint/2010/main" val="383193535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6B03A-C11B-445A-B3EE-89676853E2DC}"/>
              </a:ext>
            </a:extLst>
          </p:cNvPr>
          <p:cNvSpPr>
            <a:spLocks noGrp="1"/>
          </p:cNvSpPr>
          <p:nvPr>
            <p:ph type="title"/>
          </p:nvPr>
        </p:nvSpPr>
        <p:spPr>
          <a:xfrm>
            <a:off x="92835" y="90401"/>
            <a:ext cx="7955280" cy="640080"/>
          </a:xfrm>
        </p:spPr>
        <p:txBody>
          <a:bodyPr/>
          <a:lstStyle/>
          <a:p>
            <a:r>
              <a:rPr lang="en-US" dirty="0"/>
              <a:t>Outlier </a:t>
            </a:r>
          </a:p>
        </p:txBody>
      </p:sp>
      <p:sp>
        <p:nvSpPr>
          <p:cNvPr id="4" name="Content Placeholder 3">
            <a:extLst>
              <a:ext uri="{FF2B5EF4-FFF2-40B4-BE49-F238E27FC236}">
                <a16:creationId xmlns:a16="http://schemas.microsoft.com/office/drawing/2014/main" id="{CB5A1369-CDB1-4F9B-ADBB-7DB33F294B4E}"/>
              </a:ext>
            </a:extLst>
          </p:cNvPr>
          <p:cNvSpPr>
            <a:spLocks noGrp="1"/>
          </p:cNvSpPr>
          <p:nvPr>
            <p:ph sz="half" idx="1"/>
          </p:nvPr>
        </p:nvSpPr>
        <p:spPr>
          <a:xfrm>
            <a:off x="197539" y="650990"/>
            <a:ext cx="7955280" cy="3841519"/>
          </a:xfrm>
        </p:spPr>
        <p:txBody>
          <a:bodyPr/>
          <a:lstStyle/>
          <a:p>
            <a:r>
              <a:rPr lang="en-US" dirty="0">
                <a:solidFill>
                  <a:schemeClr val="bg2">
                    <a:lumMod val="50000"/>
                    <a:lumOff val="50000"/>
                  </a:schemeClr>
                </a:solidFill>
                <a:latin typeface="Inter"/>
              </a:rPr>
              <a:t>A value that "lies outside" (is much smaller or larger than) most of the other values in a set of data. They can change the mean a lot, so we can either not used them or use mean median mode instead.</a:t>
            </a:r>
          </a:p>
          <a:p>
            <a:r>
              <a:rPr lang="en-US" dirty="0">
                <a:solidFill>
                  <a:schemeClr val="bg2">
                    <a:lumMod val="50000"/>
                    <a:lumOff val="50000"/>
                  </a:schemeClr>
                </a:solidFill>
                <a:latin typeface="Inter"/>
              </a:rPr>
              <a:t>Ex : In this set of random numbers, 1 and 201 are outliers:</a:t>
            </a:r>
          </a:p>
          <a:p>
            <a:pPr lvl="1"/>
            <a:r>
              <a:rPr lang="en-US" dirty="0">
                <a:solidFill>
                  <a:schemeClr val="bg2">
                    <a:lumMod val="50000"/>
                    <a:lumOff val="50000"/>
                  </a:schemeClr>
                </a:solidFill>
                <a:latin typeface="Inter"/>
              </a:rPr>
              <a:t>1, 99, 100, 101, 103, 109, 110, 201</a:t>
            </a:r>
          </a:p>
          <a:p>
            <a:pPr lvl="1"/>
            <a:r>
              <a:rPr lang="en-US" dirty="0">
                <a:solidFill>
                  <a:schemeClr val="bg2">
                    <a:lumMod val="50000"/>
                    <a:lumOff val="50000"/>
                  </a:schemeClr>
                </a:solidFill>
                <a:latin typeface="Inter"/>
              </a:rPr>
              <a:t>“1” is an extremely low value and “201” is an extremely high value.</a:t>
            </a:r>
          </a:p>
          <a:p>
            <a:r>
              <a:rPr lang="en-US" dirty="0">
                <a:solidFill>
                  <a:schemeClr val="bg2">
                    <a:lumMod val="50000"/>
                    <a:lumOff val="50000"/>
                  </a:schemeClr>
                </a:solidFill>
                <a:latin typeface="Inter"/>
              </a:rPr>
              <a:t>Outliers aren’t always that obvious. Let’s say you received the following paychecks last month:</a:t>
            </a:r>
          </a:p>
          <a:p>
            <a:pPr lvl="1"/>
            <a:r>
              <a:rPr lang="en-US" dirty="0">
                <a:solidFill>
                  <a:schemeClr val="bg2">
                    <a:lumMod val="50000"/>
                    <a:lumOff val="50000"/>
                  </a:schemeClr>
                </a:solidFill>
                <a:latin typeface="Inter"/>
              </a:rPr>
              <a:t>$225, $250, $25, $235.</a:t>
            </a:r>
          </a:p>
          <a:p>
            <a:pPr lvl="1"/>
            <a:r>
              <a:rPr lang="en-US" dirty="0">
                <a:solidFill>
                  <a:schemeClr val="bg2">
                    <a:lumMod val="50000"/>
                    <a:lumOff val="50000"/>
                  </a:schemeClr>
                </a:solidFill>
                <a:latin typeface="Inter"/>
              </a:rPr>
              <a:t>Your average paycheck is $135. But that small paycheck ($25) might be because you went on vacation, so a weekly paycheck average of $135 isn’t a true reflection of how much you earned. Your average is actually closer to $237 if you take the outlier ($25) out of the set.</a:t>
            </a:r>
          </a:p>
          <a:p>
            <a:r>
              <a:rPr lang="en-US" dirty="0">
                <a:solidFill>
                  <a:schemeClr val="bg2">
                    <a:lumMod val="50000"/>
                    <a:lumOff val="50000"/>
                  </a:schemeClr>
                </a:solidFill>
                <a:latin typeface="Inter"/>
              </a:rPr>
              <a:t>Age of students studying Data science in Board Infinity</a:t>
            </a:r>
          </a:p>
          <a:p>
            <a:pPr lvl="1"/>
            <a:r>
              <a:rPr lang="en-US" dirty="0">
                <a:solidFill>
                  <a:schemeClr val="bg2">
                    <a:lumMod val="50000"/>
                    <a:lumOff val="50000"/>
                  </a:schemeClr>
                </a:solidFill>
                <a:latin typeface="Inter"/>
              </a:rPr>
              <a:t>Ex : </a:t>
            </a:r>
          </a:p>
          <a:p>
            <a:pPr lvl="1"/>
            <a:endParaRPr lang="en-US" dirty="0"/>
          </a:p>
        </p:txBody>
      </p:sp>
    </p:spTree>
    <p:extLst>
      <p:ext uri="{BB962C8B-B14F-4D97-AF65-F5344CB8AC3E}">
        <p14:creationId xmlns:p14="http://schemas.microsoft.com/office/powerpoint/2010/main" val="104826359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C4D7A-EB20-44C5-815F-C0641D331487}"/>
              </a:ext>
            </a:extLst>
          </p:cNvPr>
          <p:cNvSpPr>
            <a:spLocks noGrp="1"/>
          </p:cNvSpPr>
          <p:nvPr>
            <p:ph type="title"/>
          </p:nvPr>
        </p:nvSpPr>
        <p:spPr/>
        <p:txBody>
          <a:bodyPr/>
          <a:lstStyle/>
          <a:p>
            <a:r>
              <a:rPr lang="en-US" dirty="0"/>
              <a:t>Outlier </a:t>
            </a:r>
            <a:r>
              <a:rPr lang="en-US" dirty="0">
                <a:solidFill>
                  <a:schemeClr val="bg2">
                    <a:lumMod val="50000"/>
                    <a:lumOff val="50000"/>
                  </a:schemeClr>
                </a:solidFill>
              </a:rPr>
              <a:t>-</a:t>
            </a:r>
            <a:r>
              <a:rPr lang="en-US" dirty="0"/>
              <a:t> </a:t>
            </a:r>
            <a:r>
              <a:rPr lang="en-US" dirty="0">
                <a:solidFill>
                  <a:schemeClr val="bg2">
                    <a:lumMod val="50000"/>
                    <a:lumOff val="50000"/>
                  </a:schemeClr>
                </a:solidFill>
              </a:rPr>
              <a:t>continued</a:t>
            </a:r>
          </a:p>
        </p:txBody>
      </p:sp>
      <p:pic>
        <p:nvPicPr>
          <p:cNvPr id="6" name="Content Placeholder 5">
            <a:extLst>
              <a:ext uri="{FF2B5EF4-FFF2-40B4-BE49-F238E27FC236}">
                <a16:creationId xmlns:a16="http://schemas.microsoft.com/office/drawing/2014/main" id="{2B7093CC-771B-4C73-A0DC-D3F5C3CE8DED}"/>
              </a:ext>
            </a:extLst>
          </p:cNvPr>
          <p:cNvPicPr>
            <a:picLocks noGrp="1" noChangeAspect="1"/>
          </p:cNvPicPr>
          <p:nvPr>
            <p:ph sz="half" idx="1"/>
          </p:nvPr>
        </p:nvPicPr>
        <p:blipFill>
          <a:blip r:embed="rId2"/>
          <a:stretch>
            <a:fillRect/>
          </a:stretch>
        </p:blipFill>
        <p:spPr>
          <a:xfrm>
            <a:off x="4517801" y="49000"/>
            <a:ext cx="4229100" cy="542925"/>
          </a:xfrm>
        </p:spPr>
      </p:pic>
      <p:grpSp>
        <p:nvGrpSpPr>
          <p:cNvPr id="47" name="Group 46">
            <a:extLst>
              <a:ext uri="{FF2B5EF4-FFF2-40B4-BE49-F238E27FC236}">
                <a16:creationId xmlns:a16="http://schemas.microsoft.com/office/drawing/2014/main" id="{2A49F424-6475-4B80-B98E-BC7A187747C0}"/>
              </a:ext>
            </a:extLst>
          </p:cNvPr>
          <p:cNvGrpSpPr/>
          <p:nvPr/>
        </p:nvGrpSpPr>
        <p:grpSpPr>
          <a:xfrm>
            <a:off x="4879377" y="467558"/>
            <a:ext cx="112680" cy="159840"/>
            <a:chOff x="4879377" y="467558"/>
            <a:chExt cx="112680" cy="1598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3C6882A-8F86-4203-BC54-CC76A101CAD1}"/>
                    </a:ext>
                  </a:extLst>
                </p14:cNvPr>
                <p14:cNvContentPartPr/>
                <p14:nvPr/>
              </p14:nvContentPartPr>
              <p14:xfrm>
                <a:off x="4879377" y="537038"/>
                <a:ext cx="13680" cy="90360"/>
              </p14:xfrm>
            </p:contentPart>
          </mc:Choice>
          <mc:Fallback xmlns="">
            <p:pic>
              <p:nvPicPr>
                <p:cNvPr id="7" name="Ink 6">
                  <a:extLst>
                    <a:ext uri="{FF2B5EF4-FFF2-40B4-BE49-F238E27FC236}">
                      <a16:creationId xmlns:a16="http://schemas.microsoft.com/office/drawing/2014/main" id="{A3C6882A-8F86-4203-BC54-CC76A101CAD1}"/>
                    </a:ext>
                  </a:extLst>
                </p:cNvPr>
                <p:cNvPicPr/>
                <p:nvPr/>
              </p:nvPicPr>
              <p:blipFill>
                <a:blip r:embed="rId4"/>
                <a:stretch>
                  <a:fillRect/>
                </a:stretch>
              </p:blipFill>
              <p:spPr>
                <a:xfrm>
                  <a:off x="4875057" y="532718"/>
                  <a:ext cx="2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EB0D83-5163-4079-A7FB-019746BE0D7F}"/>
                    </a:ext>
                  </a:extLst>
                </p14:cNvPr>
                <p14:cNvContentPartPr/>
                <p14:nvPr/>
              </p14:nvContentPartPr>
              <p14:xfrm>
                <a:off x="4915017" y="544238"/>
                <a:ext cx="77040" cy="78840"/>
              </p14:xfrm>
            </p:contentPart>
          </mc:Choice>
          <mc:Fallback xmlns="">
            <p:pic>
              <p:nvPicPr>
                <p:cNvPr id="8" name="Ink 7">
                  <a:extLst>
                    <a:ext uri="{FF2B5EF4-FFF2-40B4-BE49-F238E27FC236}">
                      <a16:creationId xmlns:a16="http://schemas.microsoft.com/office/drawing/2014/main" id="{EBEB0D83-5163-4079-A7FB-019746BE0D7F}"/>
                    </a:ext>
                  </a:extLst>
                </p:cNvPr>
                <p:cNvPicPr/>
                <p:nvPr/>
              </p:nvPicPr>
              <p:blipFill>
                <a:blip r:embed="rId6"/>
                <a:stretch>
                  <a:fillRect/>
                </a:stretch>
              </p:blipFill>
              <p:spPr>
                <a:xfrm>
                  <a:off x="4910697" y="539918"/>
                  <a:ext cx="85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B996CA9-706D-4868-8DFB-7818048A6F32}"/>
                    </a:ext>
                  </a:extLst>
                </p14:cNvPr>
                <p14:cNvContentPartPr/>
                <p14:nvPr/>
              </p14:nvContentPartPr>
              <p14:xfrm>
                <a:off x="4951017" y="467558"/>
                <a:ext cx="18720" cy="55080"/>
              </p14:xfrm>
            </p:contentPart>
          </mc:Choice>
          <mc:Fallback xmlns="">
            <p:pic>
              <p:nvPicPr>
                <p:cNvPr id="41" name="Ink 40">
                  <a:extLst>
                    <a:ext uri="{FF2B5EF4-FFF2-40B4-BE49-F238E27FC236}">
                      <a16:creationId xmlns:a16="http://schemas.microsoft.com/office/drawing/2014/main" id="{9B996CA9-706D-4868-8DFB-7818048A6F32}"/>
                    </a:ext>
                  </a:extLst>
                </p:cNvPr>
                <p:cNvPicPr/>
                <p:nvPr/>
              </p:nvPicPr>
              <p:blipFill>
                <a:blip r:embed="rId8"/>
                <a:stretch>
                  <a:fillRect/>
                </a:stretch>
              </p:blipFill>
              <p:spPr>
                <a:xfrm>
                  <a:off x="4946697" y="463238"/>
                  <a:ext cx="27360" cy="63720"/>
                </a:xfrm>
                <a:prstGeom prst="rect">
                  <a:avLst/>
                </a:prstGeom>
              </p:spPr>
            </p:pic>
          </mc:Fallback>
        </mc:AlternateContent>
      </p:grpSp>
      <p:grpSp>
        <p:nvGrpSpPr>
          <p:cNvPr id="46" name="Group 45">
            <a:extLst>
              <a:ext uri="{FF2B5EF4-FFF2-40B4-BE49-F238E27FC236}">
                <a16:creationId xmlns:a16="http://schemas.microsoft.com/office/drawing/2014/main" id="{982482D8-1D90-4954-A22B-C99127ED1CC2}"/>
              </a:ext>
            </a:extLst>
          </p:cNvPr>
          <p:cNvGrpSpPr/>
          <p:nvPr/>
        </p:nvGrpSpPr>
        <p:grpSpPr>
          <a:xfrm>
            <a:off x="5101857" y="481238"/>
            <a:ext cx="98640" cy="162720"/>
            <a:chOff x="5101857" y="481238"/>
            <a:chExt cx="98640" cy="162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A7A2615-AD9A-4AAB-8E31-8819C563683E}"/>
                    </a:ext>
                  </a:extLst>
                </p14:cNvPr>
                <p14:cNvContentPartPr/>
                <p14:nvPr/>
              </p14:nvContentPartPr>
              <p14:xfrm>
                <a:off x="5101857" y="578798"/>
                <a:ext cx="48240" cy="65160"/>
              </p14:xfrm>
            </p:contentPart>
          </mc:Choice>
          <mc:Fallback xmlns="">
            <p:pic>
              <p:nvPicPr>
                <p:cNvPr id="10" name="Ink 9">
                  <a:extLst>
                    <a:ext uri="{FF2B5EF4-FFF2-40B4-BE49-F238E27FC236}">
                      <a16:creationId xmlns:a16="http://schemas.microsoft.com/office/drawing/2014/main" id="{6A7A2615-AD9A-4AAB-8E31-8819C563683E}"/>
                    </a:ext>
                  </a:extLst>
                </p:cNvPr>
                <p:cNvPicPr/>
                <p:nvPr/>
              </p:nvPicPr>
              <p:blipFill>
                <a:blip r:embed="rId10"/>
                <a:stretch>
                  <a:fillRect/>
                </a:stretch>
              </p:blipFill>
              <p:spPr>
                <a:xfrm>
                  <a:off x="5097537" y="574478"/>
                  <a:ext cx="56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E501B2A-6CC0-4031-974F-93C2E718C905}"/>
                    </a:ext>
                  </a:extLst>
                </p14:cNvPr>
                <p14:cNvContentPartPr/>
                <p14:nvPr/>
              </p14:nvContentPartPr>
              <p14:xfrm>
                <a:off x="5167017" y="579158"/>
                <a:ext cx="31680" cy="45000"/>
              </p14:xfrm>
            </p:contentPart>
          </mc:Choice>
          <mc:Fallback xmlns="">
            <p:pic>
              <p:nvPicPr>
                <p:cNvPr id="11" name="Ink 10">
                  <a:extLst>
                    <a:ext uri="{FF2B5EF4-FFF2-40B4-BE49-F238E27FC236}">
                      <a16:creationId xmlns:a16="http://schemas.microsoft.com/office/drawing/2014/main" id="{9E501B2A-6CC0-4031-974F-93C2E718C905}"/>
                    </a:ext>
                  </a:extLst>
                </p:cNvPr>
                <p:cNvPicPr/>
                <p:nvPr/>
              </p:nvPicPr>
              <p:blipFill>
                <a:blip r:embed="rId12"/>
                <a:stretch>
                  <a:fillRect/>
                </a:stretch>
              </p:blipFill>
              <p:spPr>
                <a:xfrm>
                  <a:off x="5162697" y="574838"/>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B6C7FA6-96D7-4628-BDF7-0A7E1758641E}"/>
                    </a:ext>
                  </a:extLst>
                </p14:cNvPr>
                <p14:cNvContentPartPr/>
                <p14:nvPr/>
              </p14:nvContentPartPr>
              <p14:xfrm>
                <a:off x="5193657" y="481238"/>
                <a:ext cx="6840" cy="25920"/>
              </p14:xfrm>
            </p:contentPart>
          </mc:Choice>
          <mc:Fallback xmlns="">
            <p:pic>
              <p:nvPicPr>
                <p:cNvPr id="42" name="Ink 41">
                  <a:extLst>
                    <a:ext uri="{FF2B5EF4-FFF2-40B4-BE49-F238E27FC236}">
                      <a16:creationId xmlns:a16="http://schemas.microsoft.com/office/drawing/2014/main" id="{3B6C7FA6-96D7-4628-BDF7-0A7E1758641E}"/>
                    </a:ext>
                  </a:extLst>
                </p:cNvPr>
                <p:cNvPicPr/>
                <p:nvPr/>
              </p:nvPicPr>
              <p:blipFill>
                <a:blip r:embed="rId14"/>
                <a:stretch>
                  <a:fillRect/>
                </a:stretch>
              </p:blipFill>
              <p:spPr>
                <a:xfrm>
                  <a:off x="5189337" y="476918"/>
                  <a:ext cx="15480" cy="34560"/>
                </a:xfrm>
                <a:prstGeom prst="rect">
                  <a:avLst/>
                </a:prstGeom>
              </p:spPr>
            </p:pic>
          </mc:Fallback>
        </mc:AlternateContent>
      </p:grpSp>
      <p:grpSp>
        <p:nvGrpSpPr>
          <p:cNvPr id="87" name="Group 86">
            <a:extLst>
              <a:ext uri="{FF2B5EF4-FFF2-40B4-BE49-F238E27FC236}">
                <a16:creationId xmlns:a16="http://schemas.microsoft.com/office/drawing/2014/main" id="{BE899715-DE73-45A2-8FA6-329D11A9AB88}"/>
              </a:ext>
            </a:extLst>
          </p:cNvPr>
          <p:cNvGrpSpPr/>
          <p:nvPr/>
        </p:nvGrpSpPr>
        <p:grpSpPr>
          <a:xfrm>
            <a:off x="5362137" y="467558"/>
            <a:ext cx="968040" cy="189360"/>
            <a:chOff x="5362137" y="467558"/>
            <a:chExt cx="968040" cy="189360"/>
          </a:xfrm>
        </p:grpSpPr>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1C92FB37-4929-4EFC-A012-AF8F501A4E2F}"/>
                    </a:ext>
                  </a:extLst>
                </p14:cNvPr>
                <p14:cNvContentPartPr/>
                <p14:nvPr/>
              </p14:nvContentPartPr>
              <p14:xfrm>
                <a:off x="5362137" y="565118"/>
                <a:ext cx="52920" cy="91800"/>
              </p14:xfrm>
            </p:contentPart>
          </mc:Choice>
          <mc:Fallback xmlns="">
            <p:pic>
              <p:nvPicPr>
                <p:cNvPr id="58" name="Ink 57">
                  <a:extLst>
                    <a:ext uri="{FF2B5EF4-FFF2-40B4-BE49-F238E27FC236}">
                      <a16:creationId xmlns:a16="http://schemas.microsoft.com/office/drawing/2014/main" id="{1C92FB37-4929-4EFC-A012-AF8F501A4E2F}"/>
                    </a:ext>
                  </a:extLst>
                </p:cNvPr>
                <p:cNvPicPr/>
                <p:nvPr/>
              </p:nvPicPr>
              <p:blipFill>
                <a:blip r:embed="rId16"/>
                <a:stretch>
                  <a:fillRect/>
                </a:stretch>
              </p:blipFill>
              <p:spPr>
                <a:xfrm>
                  <a:off x="5357817" y="560798"/>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9" name="Ink 58">
                  <a:extLst>
                    <a:ext uri="{FF2B5EF4-FFF2-40B4-BE49-F238E27FC236}">
                      <a16:creationId xmlns:a16="http://schemas.microsoft.com/office/drawing/2014/main" id="{2CF6E14A-C62A-4911-B466-F65E664E95BE}"/>
                    </a:ext>
                  </a:extLst>
                </p14:cNvPr>
                <p14:cNvContentPartPr/>
                <p14:nvPr/>
              </p14:nvContentPartPr>
              <p14:xfrm>
                <a:off x="5417217" y="591398"/>
                <a:ext cx="58680" cy="51120"/>
              </p14:xfrm>
            </p:contentPart>
          </mc:Choice>
          <mc:Fallback xmlns="">
            <p:pic>
              <p:nvPicPr>
                <p:cNvPr id="59" name="Ink 58">
                  <a:extLst>
                    <a:ext uri="{FF2B5EF4-FFF2-40B4-BE49-F238E27FC236}">
                      <a16:creationId xmlns:a16="http://schemas.microsoft.com/office/drawing/2014/main" id="{2CF6E14A-C62A-4911-B466-F65E664E95BE}"/>
                    </a:ext>
                  </a:extLst>
                </p:cNvPr>
                <p:cNvPicPr/>
                <p:nvPr/>
              </p:nvPicPr>
              <p:blipFill>
                <a:blip r:embed="rId18"/>
                <a:stretch>
                  <a:fillRect/>
                </a:stretch>
              </p:blipFill>
              <p:spPr>
                <a:xfrm>
                  <a:off x="5412897" y="587078"/>
                  <a:ext cx="67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0" name="Ink 59">
                  <a:extLst>
                    <a:ext uri="{FF2B5EF4-FFF2-40B4-BE49-F238E27FC236}">
                      <a16:creationId xmlns:a16="http://schemas.microsoft.com/office/drawing/2014/main" id="{55A31FE8-11C6-4F98-8F27-ABE798ED5899}"/>
                    </a:ext>
                  </a:extLst>
                </p14:cNvPr>
                <p14:cNvContentPartPr/>
                <p14:nvPr/>
              </p14:nvContentPartPr>
              <p14:xfrm>
                <a:off x="5554017" y="579158"/>
                <a:ext cx="71280" cy="56880"/>
              </p14:xfrm>
            </p:contentPart>
          </mc:Choice>
          <mc:Fallback xmlns="">
            <p:pic>
              <p:nvPicPr>
                <p:cNvPr id="60" name="Ink 59">
                  <a:extLst>
                    <a:ext uri="{FF2B5EF4-FFF2-40B4-BE49-F238E27FC236}">
                      <a16:creationId xmlns:a16="http://schemas.microsoft.com/office/drawing/2014/main" id="{55A31FE8-11C6-4F98-8F27-ABE798ED5899}"/>
                    </a:ext>
                  </a:extLst>
                </p:cNvPr>
                <p:cNvPicPr/>
                <p:nvPr/>
              </p:nvPicPr>
              <p:blipFill>
                <a:blip r:embed="rId20"/>
                <a:stretch>
                  <a:fillRect/>
                </a:stretch>
              </p:blipFill>
              <p:spPr>
                <a:xfrm>
                  <a:off x="5549697" y="574838"/>
                  <a:ext cx="7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66CD1D88-B354-4D51-B6E2-2FB10B3EB2BB}"/>
                    </a:ext>
                  </a:extLst>
                </p14:cNvPr>
                <p14:cNvContentPartPr/>
                <p14:nvPr/>
              </p14:nvContentPartPr>
              <p14:xfrm>
                <a:off x="5569497" y="585638"/>
                <a:ext cx="14760" cy="62640"/>
              </p14:xfrm>
            </p:contentPart>
          </mc:Choice>
          <mc:Fallback xmlns="">
            <p:pic>
              <p:nvPicPr>
                <p:cNvPr id="61" name="Ink 60">
                  <a:extLst>
                    <a:ext uri="{FF2B5EF4-FFF2-40B4-BE49-F238E27FC236}">
                      <a16:creationId xmlns:a16="http://schemas.microsoft.com/office/drawing/2014/main" id="{66CD1D88-B354-4D51-B6E2-2FB10B3EB2BB}"/>
                    </a:ext>
                  </a:extLst>
                </p:cNvPr>
                <p:cNvPicPr/>
                <p:nvPr/>
              </p:nvPicPr>
              <p:blipFill>
                <a:blip r:embed="rId22"/>
                <a:stretch>
                  <a:fillRect/>
                </a:stretch>
              </p:blipFill>
              <p:spPr>
                <a:xfrm>
                  <a:off x="5565177" y="581318"/>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08D5FAAD-DCEA-4BCC-89E5-1F42BE1A5F81}"/>
                    </a:ext>
                  </a:extLst>
                </p14:cNvPr>
                <p14:cNvContentPartPr/>
                <p14:nvPr/>
              </p14:nvContentPartPr>
              <p14:xfrm>
                <a:off x="5633217" y="591758"/>
                <a:ext cx="41760" cy="41400"/>
              </p14:xfrm>
            </p:contentPart>
          </mc:Choice>
          <mc:Fallback xmlns="">
            <p:pic>
              <p:nvPicPr>
                <p:cNvPr id="62" name="Ink 61">
                  <a:extLst>
                    <a:ext uri="{FF2B5EF4-FFF2-40B4-BE49-F238E27FC236}">
                      <a16:creationId xmlns:a16="http://schemas.microsoft.com/office/drawing/2014/main" id="{08D5FAAD-DCEA-4BCC-89E5-1F42BE1A5F81}"/>
                    </a:ext>
                  </a:extLst>
                </p:cNvPr>
                <p:cNvPicPr/>
                <p:nvPr/>
              </p:nvPicPr>
              <p:blipFill>
                <a:blip r:embed="rId24"/>
                <a:stretch>
                  <a:fillRect/>
                </a:stretch>
              </p:blipFill>
              <p:spPr>
                <a:xfrm>
                  <a:off x="5628897" y="587438"/>
                  <a:ext cx="5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53C08174-945B-4BD7-8DBB-33A9EFB19EAF}"/>
                    </a:ext>
                  </a:extLst>
                </p14:cNvPr>
                <p14:cNvContentPartPr/>
                <p14:nvPr/>
              </p14:nvContentPartPr>
              <p14:xfrm>
                <a:off x="5742297" y="571958"/>
                <a:ext cx="57240" cy="64440"/>
              </p14:xfrm>
            </p:contentPart>
          </mc:Choice>
          <mc:Fallback xmlns="">
            <p:pic>
              <p:nvPicPr>
                <p:cNvPr id="63" name="Ink 62">
                  <a:extLst>
                    <a:ext uri="{FF2B5EF4-FFF2-40B4-BE49-F238E27FC236}">
                      <a16:creationId xmlns:a16="http://schemas.microsoft.com/office/drawing/2014/main" id="{53C08174-945B-4BD7-8DBB-33A9EFB19EAF}"/>
                    </a:ext>
                  </a:extLst>
                </p:cNvPr>
                <p:cNvPicPr/>
                <p:nvPr/>
              </p:nvPicPr>
              <p:blipFill>
                <a:blip r:embed="rId26"/>
                <a:stretch>
                  <a:fillRect/>
                </a:stretch>
              </p:blipFill>
              <p:spPr>
                <a:xfrm>
                  <a:off x="5737977" y="567638"/>
                  <a:ext cx="65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771DF10D-FBE2-4B4F-9839-00AEDD219109}"/>
                    </a:ext>
                  </a:extLst>
                </p14:cNvPr>
                <p14:cNvContentPartPr/>
                <p14:nvPr/>
              </p14:nvContentPartPr>
              <p14:xfrm>
                <a:off x="5751297" y="585638"/>
                <a:ext cx="35280" cy="69840"/>
              </p14:xfrm>
            </p:contentPart>
          </mc:Choice>
          <mc:Fallback xmlns="">
            <p:pic>
              <p:nvPicPr>
                <p:cNvPr id="64" name="Ink 63">
                  <a:extLst>
                    <a:ext uri="{FF2B5EF4-FFF2-40B4-BE49-F238E27FC236}">
                      <a16:creationId xmlns:a16="http://schemas.microsoft.com/office/drawing/2014/main" id="{771DF10D-FBE2-4B4F-9839-00AEDD219109}"/>
                    </a:ext>
                  </a:extLst>
                </p:cNvPr>
                <p:cNvPicPr/>
                <p:nvPr/>
              </p:nvPicPr>
              <p:blipFill>
                <a:blip r:embed="rId28"/>
                <a:stretch>
                  <a:fillRect/>
                </a:stretch>
              </p:blipFill>
              <p:spPr>
                <a:xfrm>
                  <a:off x="5746977" y="581318"/>
                  <a:ext cx="43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9C10218-810B-408D-A478-9C45A80BFE58}"/>
                    </a:ext>
                  </a:extLst>
                </p14:cNvPr>
                <p14:cNvContentPartPr/>
                <p14:nvPr/>
              </p14:nvContentPartPr>
              <p14:xfrm>
                <a:off x="5799177" y="579878"/>
                <a:ext cx="43200" cy="67320"/>
              </p14:xfrm>
            </p:contentPart>
          </mc:Choice>
          <mc:Fallback xmlns="">
            <p:pic>
              <p:nvPicPr>
                <p:cNvPr id="66" name="Ink 65">
                  <a:extLst>
                    <a:ext uri="{FF2B5EF4-FFF2-40B4-BE49-F238E27FC236}">
                      <a16:creationId xmlns:a16="http://schemas.microsoft.com/office/drawing/2014/main" id="{C9C10218-810B-408D-A478-9C45A80BFE58}"/>
                    </a:ext>
                  </a:extLst>
                </p:cNvPr>
                <p:cNvPicPr/>
                <p:nvPr/>
              </p:nvPicPr>
              <p:blipFill>
                <a:blip r:embed="rId30"/>
                <a:stretch>
                  <a:fillRect/>
                </a:stretch>
              </p:blipFill>
              <p:spPr>
                <a:xfrm>
                  <a:off x="5794857" y="575558"/>
                  <a:ext cx="5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4A5320AB-ACE0-42B9-8CEE-B6AF94A19CEB}"/>
                    </a:ext>
                  </a:extLst>
                </p14:cNvPr>
                <p14:cNvContentPartPr/>
                <p14:nvPr/>
              </p14:nvContentPartPr>
              <p14:xfrm>
                <a:off x="5907897" y="579518"/>
                <a:ext cx="39240" cy="63360"/>
              </p14:xfrm>
            </p:contentPart>
          </mc:Choice>
          <mc:Fallback xmlns="">
            <p:pic>
              <p:nvPicPr>
                <p:cNvPr id="67" name="Ink 66">
                  <a:extLst>
                    <a:ext uri="{FF2B5EF4-FFF2-40B4-BE49-F238E27FC236}">
                      <a16:creationId xmlns:a16="http://schemas.microsoft.com/office/drawing/2014/main" id="{4A5320AB-ACE0-42B9-8CEE-B6AF94A19CEB}"/>
                    </a:ext>
                  </a:extLst>
                </p:cNvPr>
                <p:cNvPicPr/>
                <p:nvPr/>
              </p:nvPicPr>
              <p:blipFill>
                <a:blip r:embed="rId32"/>
                <a:stretch>
                  <a:fillRect/>
                </a:stretch>
              </p:blipFill>
              <p:spPr>
                <a:xfrm>
                  <a:off x="5903577" y="575198"/>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00B0BCB6-8EC9-4F42-B0A8-C2AB6F5F6645}"/>
                    </a:ext>
                  </a:extLst>
                </p14:cNvPr>
                <p14:cNvContentPartPr/>
                <p14:nvPr/>
              </p14:nvContentPartPr>
              <p14:xfrm>
                <a:off x="5938857" y="591758"/>
                <a:ext cx="60840" cy="47520"/>
              </p14:xfrm>
            </p:contentPart>
          </mc:Choice>
          <mc:Fallback xmlns="">
            <p:pic>
              <p:nvPicPr>
                <p:cNvPr id="74" name="Ink 73">
                  <a:extLst>
                    <a:ext uri="{FF2B5EF4-FFF2-40B4-BE49-F238E27FC236}">
                      <a16:creationId xmlns:a16="http://schemas.microsoft.com/office/drawing/2014/main" id="{00B0BCB6-8EC9-4F42-B0A8-C2AB6F5F6645}"/>
                    </a:ext>
                  </a:extLst>
                </p:cNvPr>
                <p:cNvPicPr/>
                <p:nvPr/>
              </p:nvPicPr>
              <p:blipFill>
                <a:blip r:embed="rId34"/>
                <a:stretch>
                  <a:fillRect/>
                </a:stretch>
              </p:blipFill>
              <p:spPr>
                <a:xfrm>
                  <a:off x="5934537" y="587438"/>
                  <a:ext cx="6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0BCC5110-0248-442B-8722-498CC887E825}"/>
                    </a:ext>
                  </a:extLst>
                </p14:cNvPr>
                <p14:cNvContentPartPr/>
                <p14:nvPr/>
              </p14:nvContentPartPr>
              <p14:xfrm>
                <a:off x="6033177" y="579158"/>
                <a:ext cx="30240" cy="70920"/>
              </p14:xfrm>
            </p:contentPart>
          </mc:Choice>
          <mc:Fallback xmlns="">
            <p:pic>
              <p:nvPicPr>
                <p:cNvPr id="75" name="Ink 74">
                  <a:extLst>
                    <a:ext uri="{FF2B5EF4-FFF2-40B4-BE49-F238E27FC236}">
                      <a16:creationId xmlns:a16="http://schemas.microsoft.com/office/drawing/2014/main" id="{0BCC5110-0248-442B-8722-498CC887E825}"/>
                    </a:ext>
                  </a:extLst>
                </p:cNvPr>
                <p:cNvPicPr/>
                <p:nvPr/>
              </p:nvPicPr>
              <p:blipFill>
                <a:blip r:embed="rId36"/>
                <a:stretch>
                  <a:fillRect/>
                </a:stretch>
              </p:blipFill>
              <p:spPr>
                <a:xfrm>
                  <a:off x="6028857" y="574838"/>
                  <a:ext cx="3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6" name="Ink 75">
                  <a:extLst>
                    <a:ext uri="{FF2B5EF4-FFF2-40B4-BE49-F238E27FC236}">
                      <a16:creationId xmlns:a16="http://schemas.microsoft.com/office/drawing/2014/main" id="{92FC619D-B485-4E90-B3E0-8AECA820C898}"/>
                    </a:ext>
                  </a:extLst>
                </p14:cNvPr>
                <p14:cNvContentPartPr/>
                <p14:nvPr/>
              </p14:nvContentPartPr>
              <p14:xfrm>
                <a:off x="6080697" y="585638"/>
                <a:ext cx="38880" cy="71280"/>
              </p14:xfrm>
            </p:contentPart>
          </mc:Choice>
          <mc:Fallback xmlns="">
            <p:pic>
              <p:nvPicPr>
                <p:cNvPr id="76" name="Ink 75">
                  <a:extLst>
                    <a:ext uri="{FF2B5EF4-FFF2-40B4-BE49-F238E27FC236}">
                      <a16:creationId xmlns:a16="http://schemas.microsoft.com/office/drawing/2014/main" id="{92FC619D-B485-4E90-B3E0-8AECA820C898}"/>
                    </a:ext>
                  </a:extLst>
                </p:cNvPr>
                <p:cNvPicPr/>
                <p:nvPr/>
              </p:nvPicPr>
              <p:blipFill>
                <a:blip r:embed="rId38"/>
                <a:stretch>
                  <a:fillRect/>
                </a:stretch>
              </p:blipFill>
              <p:spPr>
                <a:xfrm>
                  <a:off x="6076377" y="581318"/>
                  <a:ext cx="47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3CA57AE4-A6DD-4006-B027-81D1EE7200BE}"/>
                    </a:ext>
                  </a:extLst>
                </p14:cNvPr>
                <p14:cNvContentPartPr/>
                <p14:nvPr/>
              </p14:nvContentPartPr>
              <p14:xfrm>
                <a:off x="6184737" y="571958"/>
                <a:ext cx="41400" cy="83880"/>
              </p14:xfrm>
            </p:contentPart>
          </mc:Choice>
          <mc:Fallback xmlns="">
            <p:pic>
              <p:nvPicPr>
                <p:cNvPr id="77" name="Ink 76">
                  <a:extLst>
                    <a:ext uri="{FF2B5EF4-FFF2-40B4-BE49-F238E27FC236}">
                      <a16:creationId xmlns:a16="http://schemas.microsoft.com/office/drawing/2014/main" id="{3CA57AE4-A6DD-4006-B027-81D1EE7200BE}"/>
                    </a:ext>
                  </a:extLst>
                </p:cNvPr>
                <p:cNvPicPr/>
                <p:nvPr/>
              </p:nvPicPr>
              <p:blipFill>
                <a:blip r:embed="rId40"/>
                <a:stretch>
                  <a:fillRect/>
                </a:stretch>
              </p:blipFill>
              <p:spPr>
                <a:xfrm>
                  <a:off x="6180417" y="567638"/>
                  <a:ext cx="50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6B9CD26D-6AD1-4532-B19F-0E7E657094B6}"/>
                    </a:ext>
                  </a:extLst>
                </p14:cNvPr>
                <p14:cNvContentPartPr/>
                <p14:nvPr/>
              </p14:nvContentPartPr>
              <p14:xfrm>
                <a:off x="6275817" y="570518"/>
                <a:ext cx="54360" cy="57600"/>
              </p14:xfrm>
            </p:contentPart>
          </mc:Choice>
          <mc:Fallback xmlns="">
            <p:pic>
              <p:nvPicPr>
                <p:cNvPr id="78" name="Ink 77">
                  <a:extLst>
                    <a:ext uri="{FF2B5EF4-FFF2-40B4-BE49-F238E27FC236}">
                      <a16:creationId xmlns:a16="http://schemas.microsoft.com/office/drawing/2014/main" id="{6B9CD26D-6AD1-4532-B19F-0E7E657094B6}"/>
                    </a:ext>
                  </a:extLst>
                </p:cNvPr>
                <p:cNvPicPr/>
                <p:nvPr/>
              </p:nvPicPr>
              <p:blipFill>
                <a:blip r:embed="rId42"/>
                <a:stretch>
                  <a:fillRect/>
                </a:stretch>
              </p:blipFill>
              <p:spPr>
                <a:xfrm>
                  <a:off x="6271497" y="566198"/>
                  <a:ext cx="63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6530AB09-30BA-480D-ACAF-C1EF8C7C5174}"/>
                    </a:ext>
                  </a:extLst>
                </p14:cNvPr>
                <p14:cNvContentPartPr/>
                <p14:nvPr/>
              </p14:nvContentPartPr>
              <p14:xfrm>
                <a:off x="5403537" y="488078"/>
                <a:ext cx="12960" cy="42480"/>
              </p14:xfrm>
            </p:contentPart>
          </mc:Choice>
          <mc:Fallback xmlns="">
            <p:pic>
              <p:nvPicPr>
                <p:cNvPr id="80" name="Ink 79">
                  <a:extLst>
                    <a:ext uri="{FF2B5EF4-FFF2-40B4-BE49-F238E27FC236}">
                      <a16:creationId xmlns:a16="http://schemas.microsoft.com/office/drawing/2014/main" id="{6530AB09-30BA-480D-ACAF-C1EF8C7C5174}"/>
                    </a:ext>
                  </a:extLst>
                </p:cNvPr>
                <p:cNvPicPr/>
                <p:nvPr/>
              </p:nvPicPr>
              <p:blipFill>
                <a:blip r:embed="rId44"/>
                <a:stretch>
                  <a:fillRect/>
                </a:stretch>
              </p:blipFill>
              <p:spPr>
                <a:xfrm>
                  <a:off x="5399217" y="483758"/>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EEEA03DF-C400-49B5-B6B4-DE12FFCF3067}"/>
                    </a:ext>
                  </a:extLst>
                </p14:cNvPr>
                <p14:cNvContentPartPr/>
                <p14:nvPr/>
              </p14:nvContentPartPr>
              <p14:xfrm>
                <a:off x="5601897" y="467558"/>
                <a:ext cx="30960" cy="60120"/>
              </p14:xfrm>
            </p:contentPart>
          </mc:Choice>
          <mc:Fallback xmlns="">
            <p:pic>
              <p:nvPicPr>
                <p:cNvPr id="81" name="Ink 80">
                  <a:extLst>
                    <a:ext uri="{FF2B5EF4-FFF2-40B4-BE49-F238E27FC236}">
                      <a16:creationId xmlns:a16="http://schemas.microsoft.com/office/drawing/2014/main" id="{EEEA03DF-C400-49B5-B6B4-DE12FFCF3067}"/>
                    </a:ext>
                  </a:extLst>
                </p:cNvPr>
                <p:cNvPicPr/>
                <p:nvPr/>
              </p:nvPicPr>
              <p:blipFill>
                <a:blip r:embed="rId46"/>
                <a:stretch>
                  <a:fillRect/>
                </a:stretch>
              </p:blipFill>
              <p:spPr>
                <a:xfrm>
                  <a:off x="5597577" y="463238"/>
                  <a:ext cx="3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3E6AF700-05E3-40AC-B9BF-C5CAC48AAEA3}"/>
                    </a:ext>
                  </a:extLst>
                </p14:cNvPr>
                <p14:cNvContentPartPr/>
                <p14:nvPr/>
              </p14:nvContentPartPr>
              <p14:xfrm>
                <a:off x="5753457" y="474038"/>
                <a:ext cx="19440" cy="40680"/>
              </p14:xfrm>
            </p:contentPart>
          </mc:Choice>
          <mc:Fallback xmlns="">
            <p:pic>
              <p:nvPicPr>
                <p:cNvPr id="83" name="Ink 82">
                  <a:extLst>
                    <a:ext uri="{FF2B5EF4-FFF2-40B4-BE49-F238E27FC236}">
                      <a16:creationId xmlns:a16="http://schemas.microsoft.com/office/drawing/2014/main" id="{3E6AF700-05E3-40AC-B9BF-C5CAC48AAEA3}"/>
                    </a:ext>
                  </a:extLst>
                </p:cNvPr>
                <p:cNvPicPr/>
                <p:nvPr/>
              </p:nvPicPr>
              <p:blipFill>
                <a:blip r:embed="rId48"/>
                <a:stretch>
                  <a:fillRect/>
                </a:stretch>
              </p:blipFill>
              <p:spPr>
                <a:xfrm>
                  <a:off x="5749137" y="469718"/>
                  <a:ext cx="28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A8A67852-4FC8-4A1B-BFC5-7BC96AE98734}"/>
                    </a:ext>
                  </a:extLst>
                </p14:cNvPr>
                <p14:cNvContentPartPr/>
                <p14:nvPr/>
              </p14:nvContentPartPr>
              <p14:xfrm>
                <a:off x="5924097" y="474038"/>
                <a:ext cx="30240" cy="45000"/>
              </p14:xfrm>
            </p:contentPart>
          </mc:Choice>
          <mc:Fallback xmlns="">
            <p:pic>
              <p:nvPicPr>
                <p:cNvPr id="84" name="Ink 83">
                  <a:extLst>
                    <a:ext uri="{FF2B5EF4-FFF2-40B4-BE49-F238E27FC236}">
                      <a16:creationId xmlns:a16="http://schemas.microsoft.com/office/drawing/2014/main" id="{A8A67852-4FC8-4A1B-BFC5-7BC96AE98734}"/>
                    </a:ext>
                  </a:extLst>
                </p:cNvPr>
                <p:cNvPicPr/>
                <p:nvPr/>
              </p:nvPicPr>
              <p:blipFill>
                <a:blip r:embed="rId50"/>
                <a:stretch>
                  <a:fillRect/>
                </a:stretch>
              </p:blipFill>
              <p:spPr>
                <a:xfrm>
                  <a:off x="5919777" y="469718"/>
                  <a:ext cx="38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5" name="Ink 84">
                  <a:extLst>
                    <a:ext uri="{FF2B5EF4-FFF2-40B4-BE49-F238E27FC236}">
                      <a16:creationId xmlns:a16="http://schemas.microsoft.com/office/drawing/2014/main" id="{17841811-E690-48A7-8A5F-C653A3F5B096}"/>
                    </a:ext>
                  </a:extLst>
                </p14:cNvPr>
                <p14:cNvContentPartPr/>
                <p14:nvPr/>
              </p14:nvContentPartPr>
              <p14:xfrm>
                <a:off x="6050097" y="467558"/>
                <a:ext cx="15840" cy="34920"/>
              </p14:xfrm>
            </p:contentPart>
          </mc:Choice>
          <mc:Fallback xmlns="">
            <p:pic>
              <p:nvPicPr>
                <p:cNvPr id="85" name="Ink 84">
                  <a:extLst>
                    <a:ext uri="{FF2B5EF4-FFF2-40B4-BE49-F238E27FC236}">
                      <a16:creationId xmlns:a16="http://schemas.microsoft.com/office/drawing/2014/main" id="{17841811-E690-48A7-8A5F-C653A3F5B096}"/>
                    </a:ext>
                  </a:extLst>
                </p:cNvPr>
                <p:cNvPicPr/>
                <p:nvPr/>
              </p:nvPicPr>
              <p:blipFill>
                <a:blip r:embed="rId52"/>
                <a:stretch>
                  <a:fillRect/>
                </a:stretch>
              </p:blipFill>
              <p:spPr>
                <a:xfrm>
                  <a:off x="6045777" y="463238"/>
                  <a:ext cx="24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598E7D38-5775-453A-934C-67C20A90A171}"/>
                    </a:ext>
                  </a:extLst>
                </p14:cNvPr>
                <p14:cNvContentPartPr/>
                <p14:nvPr/>
              </p14:nvContentPartPr>
              <p14:xfrm>
                <a:off x="6216057" y="481238"/>
                <a:ext cx="10080" cy="25560"/>
              </p14:xfrm>
            </p:contentPart>
          </mc:Choice>
          <mc:Fallback xmlns="">
            <p:pic>
              <p:nvPicPr>
                <p:cNvPr id="86" name="Ink 85">
                  <a:extLst>
                    <a:ext uri="{FF2B5EF4-FFF2-40B4-BE49-F238E27FC236}">
                      <a16:creationId xmlns:a16="http://schemas.microsoft.com/office/drawing/2014/main" id="{598E7D38-5775-453A-934C-67C20A90A171}"/>
                    </a:ext>
                  </a:extLst>
                </p:cNvPr>
                <p:cNvPicPr/>
                <p:nvPr/>
              </p:nvPicPr>
              <p:blipFill>
                <a:blip r:embed="rId54"/>
                <a:stretch>
                  <a:fillRect/>
                </a:stretch>
              </p:blipFill>
              <p:spPr>
                <a:xfrm>
                  <a:off x="6211737" y="476918"/>
                  <a:ext cx="1872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88" name="Ink 87">
                <a:extLst>
                  <a:ext uri="{FF2B5EF4-FFF2-40B4-BE49-F238E27FC236}">
                    <a16:creationId xmlns:a16="http://schemas.microsoft.com/office/drawing/2014/main" id="{531875B8-63FD-453B-B849-5E8E0F9CA4F0}"/>
                  </a:ext>
                </a:extLst>
              </p14:cNvPr>
              <p14:cNvContentPartPr/>
              <p14:nvPr/>
            </p14:nvContentPartPr>
            <p14:xfrm>
              <a:off x="8089857" y="481238"/>
              <a:ext cx="28440" cy="15480"/>
            </p14:xfrm>
          </p:contentPart>
        </mc:Choice>
        <mc:Fallback xmlns="">
          <p:pic>
            <p:nvPicPr>
              <p:cNvPr id="88" name="Ink 87">
                <a:extLst>
                  <a:ext uri="{FF2B5EF4-FFF2-40B4-BE49-F238E27FC236}">
                    <a16:creationId xmlns:a16="http://schemas.microsoft.com/office/drawing/2014/main" id="{531875B8-63FD-453B-B849-5E8E0F9CA4F0}"/>
                  </a:ext>
                </a:extLst>
              </p:cNvPr>
              <p:cNvPicPr/>
              <p:nvPr/>
            </p:nvPicPr>
            <p:blipFill>
              <a:blip r:embed="rId56"/>
              <a:stretch>
                <a:fillRect/>
              </a:stretch>
            </p:blipFill>
            <p:spPr>
              <a:xfrm>
                <a:off x="8085537" y="476918"/>
                <a:ext cx="3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9" name="Ink 88">
                <a:extLst>
                  <a:ext uri="{FF2B5EF4-FFF2-40B4-BE49-F238E27FC236}">
                    <a16:creationId xmlns:a16="http://schemas.microsoft.com/office/drawing/2014/main" id="{DFB42180-85D5-40A2-98AF-D78C10FE81EE}"/>
                  </a:ext>
                </a:extLst>
              </p14:cNvPr>
              <p14:cNvContentPartPr/>
              <p14:nvPr/>
            </p14:nvContentPartPr>
            <p14:xfrm>
              <a:off x="4665177" y="292958"/>
              <a:ext cx="88560" cy="190080"/>
            </p14:xfrm>
          </p:contentPart>
        </mc:Choice>
        <mc:Fallback xmlns="">
          <p:pic>
            <p:nvPicPr>
              <p:cNvPr id="89" name="Ink 88">
                <a:extLst>
                  <a:ext uri="{FF2B5EF4-FFF2-40B4-BE49-F238E27FC236}">
                    <a16:creationId xmlns:a16="http://schemas.microsoft.com/office/drawing/2014/main" id="{DFB42180-85D5-40A2-98AF-D78C10FE81EE}"/>
                  </a:ext>
                </a:extLst>
              </p:cNvPr>
              <p:cNvPicPr/>
              <p:nvPr/>
            </p:nvPicPr>
            <p:blipFill>
              <a:blip r:embed="rId58"/>
              <a:stretch>
                <a:fillRect/>
              </a:stretch>
            </p:blipFill>
            <p:spPr>
              <a:xfrm>
                <a:off x="4656537" y="283958"/>
                <a:ext cx="106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0" name="Ink 89">
                <a:extLst>
                  <a:ext uri="{FF2B5EF4-FFF2-40B4-BE49-F238E27FC236}">
                    <a16:creationId xmlns:a16="http://schemas.microsoft.com/office/drawing/2014/main" id="{FE0D606C-C57B-4CF8-A74E-FC2FF7BB3289}"/>
                  </a:ext>
                </a:extLst>
              </p14:cNvPr>
              <p14:cNvContentPartPr/>
              <p14:nvPr/>
            </p14:nvContentPartPr>
            <p14:xfrm>
              <a:off x="4436937" y="591398"/>
              <a:ext cx="94320" cy="87480"/>
            </p14:xfrm>
          </p:contentPart>
        </mc:Choice>
        <mc:Fallback xmlns="">
          <p:pic>
            <p:nvPicPr>
              <p:cNvPr id="90" name="Ink 89">
                <a:extLst>
                  <a:ext uri="{FF2B5EF4-FFF2-40B4-BE49-F238E27FC236}">
                    <a16:creationId xmlns:a16="http://schemas.microsoft.com/office/drawing/2014/main" id="{FE0D606C-C57B-4CF8-A74E-FC2FF7BB3289}"/>
                  </a:ext>
                </a:extLst>
              </p:cNvPr>
              <p:cNvPicPr/>
              <p:nvPr/>
            </p:nvPicPr>
            <p:blipFill>
              <a:blip r:embed="rId60"/>
              <a:stretch>
                <a:fillRect/>
              </a:stretch>
            </p:blipFill>
            <p:spPr>
              <a:xfrm>
                <a:off x="4427937" y="582758"/>
                <a:ext cx="111960" cy="105120"/>
              </a:xfrm>
              <a:prstGeom prst="rect">
                <a:avLst/>
              </a:prstGeom>
            </p:spPr>
          </p:pic>
        </mc:Fallback>
      </mc:AlternateContent>
      <p:sp>
        <p:nvSpPr>
          <p:cNvPr id="97" name="TextBox 96">
            <a:extLst>
              <a:ext uri="{FF2B5EF4-FFF2-40B4-BE49-F238E27FC236}">
                <a16:creationId xmlns:a16="http://schemas.microsoft.com/office/drawing/2014/main" id="{0B7F28F0-CBC9-4D42-8A6B-9EF4C95A95D6}"/>
              </a:ext>
            </a:extLst>
          </p:cNvPr>
          <p:cNvSpPr txBox="1"/>
          <p:nvPr/>
        </p:nvSpPr>
        <p:spPr>
          <a:xfrm>
            <a:off x="223365" y="1225718"/>
            <a:ext cx="6317038"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Values : </a:t>
            </a:r>
            <a:r>
              <a:rPr lang="en-US" sz="1800" dirty="0">
                <a:solidFill>
                  <a:schemeClr val="bg2">
                    <a:lumMod val="50000"/>
                    <a:lumOff val="50000"/>
                  </a:schemeClr>
                </a:solidFill>
                <a:latin typeface="Inter"/>
                <a:cs typeface="Arial" panose="020B0604020202020204" pitchFamily="34" charset="0"/>
              </a:rPr>
              <a:t>10, 20, 30, 40, 44, 44, 45, 50, 55, 60 , 400</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Mean : </a:t>
            </a:r>
            <a:r>
              <a:rPr lang="en-US" sz="1800" dirty="0">
                <a:solidFill>
                  <a:schemeClr val="bg2">
                    <a:lumMod val="50000"/>
                    <a:lumOff val="50000"/>
                  </a:schemeClr>
                </a:solidFill>
                <a:latin typeface="Inter"/>
                <a:cs typeface="Arial" panose="020B0604020202020204" pitchFamily="34" charset="0"/>
              </a:rPr>
              <a:t>72.5</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Median : </a:t>
            </a:r>
            <a:r>
              <a:rPr lang="en-US" sz="1800" dirty="0">
                <a:solidFill>
                  <a:schemeClr val="bg2">
                    <a:lumMod val="50000"/>
                    <a:lumOff val="50000"/>
                  </a:schemeClr>
                </a:solidFill>
                <a:latin typeface="Inter"/>
                <a:cs typeface="Arial" panose="020B0604020202020204" pitchFamily="34" charset="0"/>
              </a:rPr>
              <a:t>44</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Mode : </a:t>
            </a:r>
            <a:r>
              <a:rPr lang="en-US" sz="1800" dirty="0">
                <a:solidFill>
                  <a:schemeClr val="bg2">
                    <a:lumMod val="50000"/>
                    <a:lumOff val="50000"/>
                  </a:schemeClr>
                </a:solidFill>
                <a:latin typeface="Inter"/>
                <a:cs typeface="Arial" panose="020B0604020202020204" pitchFamily="34" charset="0"/>
              </a:rPr>
              <a:t>44</a:t>
            </a:r>
          </a:p>
        </p:txBody>
      </p:sp>
      <p:grpSp>
        <p:nvGrpSpPr>
          <p:cNvPr id="107" name="Group 106">
            <a:extLst>
              <a:ext uri="{FF2B5EF4-FFF2-40B4-BE49-F238E27FC236}">
                <a16:creationId xmlns:a16="http://schemas.microsoft.com/office/drawing/2014/main" id="{B8B535AB-9207-47BE-A1C9-601BB537A3D2}"/>
              </a:ext>
            </a:extLst>
          </p:cNvPr>
          <p:cNvGrpSpPr/>
          <p:nvPr/>
        </p:nvGrpSpPr>
        <p:grpSpPr>
          <a:xfrm>
            <a:off x="7976457" y="585638"/>
            <a:ext cx="263520" cy="139320"/>
            <a:chOff x="7976457" y="585638"/>
            <a:chExt cx="263520" cy="139320"/>
          </a:xfrm>
        </p:grpSpPr>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42F7E7F6-498A-4924-9E7B-2417E0FEC2F9}"/>
                    </a:ext>
                  </a:extLst>
                </p14:cNvPr>
                <p14:cNvContentPartPr/>
                <p14:nvPr/>
              </p14:nvContentPartPr>
              <p14:xfrm>
                <a:off x="7976457" y="592838"/>
                <a:ext cx="105840" cy="99360"/>
              </p14:xfrm>
            </p:contentPart>
          </mc:Choice>
          <mc:Fallback xmlns="">
            <p:pic>
              <p:nvPicPr>
                <p:cNvPr id="103" name="Ink 102">
                  <a:extLst>
                    <a:ext uri="{FF2B5EF4-FFF2-40B4-BE49-F238E27FC236}">
                      <a16:creationId xmlns:a16="http://schemas.microsoft.com/office/drawing/2014/main" id="{42F7E7F6-498A-4924-9E7B-2417E0FEC2F9}"/>
                    </a:ext>
                  </a:extLst>
                </p:cNvPr>
                <p:cNvPicPr/>
                <p:nvPr/>
              </p:nvPicPr>
              <p:blipFill>
                <a:blip r:embed="rId62"/>
                <a:stretch>
                  <a:fillRect/>
                </a:stretch>
              </p:blipFill>
              <p:spPr>
                <a:xfrm>
                  <a:off x="7972137" y="588518"/>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E8038FD2-F19F-46A2-B68E-BA4430877E9F}"/>
                    </a:ext>
                  </a:extLst>
                </p14:cNvPr>
                <p14:cNvContentPartPr/>
                <p14:nvPr/>
              </p14:nvContentPartPr>
              <p14:xfrm>
                <a:off x="7999857" y="585638"/>
                <a:ext cx="48240" cy="139320"/>
              </p14:xfrm>
            </p:contentPart>
          </mc:Choice>
          <mc:Fallback xmlns="">
            <p:pic>
              <p:nvPicPr>
                <p:cNvPr id="104" name="Ink 103">
                  <a:extLst>
                    <a:ext uri="{FF2B5EF4-FFF2-40B4-BE49-F238E27FC236}">
                      <a16:creationId xmlns:a16="http://schemas.microsoft.com/office/drawing/2014/main" id="{E8038FD2-F19F-46A2-B68E-BA4430877E9F}"/>
                    </a:ext>
                  </a:extLst>
                </p:cNvPr>
                <p:cNvPicPr/>
                <p:nvPr/>
              </p:nvPicPr>
              <p:blipFill>
                <a:blip r:embed="rId64"/>
                <a:stretch>
                  <a:fillRect/>
                </a:stretch>
              </p:blipFill>
              <p:spPr>
                <a:xfrm>
                  <a:off x="7995537" y="581318"/>
                  <a:ext cx="5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3624B60D-70CE-4C57-BB13-CDB2CA6188F8}"/>
                    </a:ext>
                  </a:extLst>
                </p14:cNvPr>
                <p14:cNvContentPartPr/>
                <p14:nvPr/>
              </p14:nvContentPartPr>
              <p14:xfrm>
                <a:off x="8103537" y="599318"/>
                <a:ext cx="57240" cy="57600"/>
              </p14:xfrm>
            </p:contentPart>
          </mc:Choice>
          <mc:Fallback xmlns="">
            <p:pic>
              <p:nvPicPr>
                <p:cNvPr id="105" name="Ink 104">
                  <a:extLst>
                    <a:ext uri="{FF2B5EF4-FFF2-40B4-BE49-F238E27FC236}">
                      <a16:creationId xmlns:a16="http://schemas.microsoft.com/office/drawing/2014/main" id="{3624B60D-70CE-4C57-BB13-CDB2CA6188F8}"/>
                    </a:ext>
                  </a:extLst>
                </p:cNvPr>
                <p:cNvPicPr/>
                <p:nvPr/>
              </p:nvPicPr>
              <p:blipFill>
                <a:blip r:embed="rId66"/>
                <a:stretch>
                  <a:fillRect/>
                </a:stretch>
              </p:blipFill>
              <p:spPr>
                <a:xfrm>
                  <a:off x="8099217" y="594998"/>
                  <a:ext cx="65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F21C355D-4732-414A-8EB8-72F1F4C1964B}"/>
                    </a:ext>
                  </a:extLst>
                </p14:cNvPr>
                <p14:cNvContentPartPr/>
                <p14:nvPr/>
              </p14:nvContentPartPr>
              <p14:xfrm>
                <a:off x="8196057" y="585638"/>
                <a:ext cx="43920" cy="59400"/>
              </p14:xfrm>
            </p:contentPart>
          </mc:Choice>
          <mc:Fallback xmlns="">
            <p:pic>
              <p:nvPicPr>
                <p:cNvPr id="106" name="Ink 105">
                  <a:extLst>
                    <a:ext uri="{FF2B5EF4-FFF2-40B4-BE49-F238E27FC236}">
                      <a16:creationId xmlns:a16="http://schemas.microsoft.com/office/drawing/2014/main" id="{F21C355D-4732-414A-8EB8-72F1F4C1964B}"/>
                    </a:ext>
                  </a:extLst>
                </p:cNvPr>
                <p:cNvPicPr/>
                <p:nvPr/>
              </p:nvPicPr>
              <p:blipFill>
                <a:blip r:embed="rId68"/>
                <a:stretch>
                  <a:fillRect/>
                </a:stretch>
              </p:blipFill>
              <p:spPr>
                <a:xfrm>
                  <a:off x="8191737" y="581318"/>
                  <a:ext cx="52560" cy="68040"/>
                </a:xfrm>
                <a:prstGeom prst="rect">
                  <a:avLst/>
                </a:prstGeom>
              </p:spPr>
            </p:pic>
          </mc:Fallback>
        </mc:AlternateContent>
      </p:grpSp>
      <p:grpSp>
        <p:nvGrpSpPr>
          <p:cNvPr id="114" name="Group 113">
            <a:extLst>
              <a:ext uri="{FF2B5EF4-FFF2-40B4-BE49-F238E27FC236}">
                <a16:creationId xmlns:a16="http://schemas.microsoft.com/office/drawing/2014/main" id="{7885C676-A88E-492A-99A6-F6E6650F46A0}"/>
              </a:ext>
            </a:extLst>
          </p:cNvPr>
          <p:cNvGrpSpPr/>
          <p:nvPr/>
        </p:nvGrpSpPr>
        <p:grpSpPr>
          <a:xfrm>
            <a:off x="8593137" y="320678"/>
            <a:ext cx="327240" cy="315720"/>
            <a:chOff x="8593137" y="320678"/>
            <a:chExt cx="327240" cy="315720"/>
          </a:xfrm>
        </p:grpSpPr>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8E5A5103-2C20-473B-B261-46E44E2A34E3}"/>
                    </a:ext>
                  </a:extLst>
                </p14:cNvPr>
                <p14:cNvContentPartPr/>
                <p14:nvPr/>
              </p14:nvContentPartPr>
              <p14:xfrm>
                <a:off x="8593137" y="320678"/>
                <a:ext cx="118080" cy="194040"/>
              </p14:xfrm>
            </p:contentPart>
          </mc:Choice>
          <mc:Fallback xmlns="">
            <p:pic>
              <p:nvPicPr>
                <p:cNvPr id="109" name="Ink 108">
                  <a:extLst>
                    <a:ext uri="{FF2B5EF4-FFF2-40B4-BE49-F238E27FC236}">
                      <a16:creationId xmlns:a16="http://schemas.microsoft.com/office/drawing/2014/main" id="{8E5A5103-2C20-473B-B261-46E44E2A34E3}"/>
                    </a:ext>
                  </a:extLst>
                </p:cNvPr>
                <p:cNvPicPr/>
                <p:nvPr/>
              </p:nvPicPr>
              <p:blipFill>
                <a:blip r:embed="rId70"/>
                <a:stretch>
                  <a:fillRect/>
                </a:stretch>
              </p:blipFill>
              <p:spPr>
                <a:xfrm>
                  <a:off x="8584137" y="311678"/>
                  <a:ext cx="135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0" name="Ink 109">
                  <a:extLst>
                    <a:ext uri="{FF2B5EF4-FFF2-40B4-BE49-F238E27FC236}">
                      <a16:creationId xmlns:a16="http://schemas.microsoft.com/office/drawing/2014/main" id="{667A8D23-64F8-4238-9EDA-1EFFEDE5EA8D}"/>
                    </a:ext>
                  </a:extLst>
                </p14:cNvPr>
                <p14:cNvContentPartPr/>
                <p14:nvPr/>
              </p14:nvContentPartPr>
              <p14:xfrm>
                <a:off x="8657217" y="488078"/>
                <a:ext cx="96120" cy="148320"/>
              </p14:xfrm>
            </p:contentPart>
          </mc:Choice>
          <mc:Fallback xmlns="">
            <p:pic>
              <p:nvPicPr>
                <p:cNvPr id="110" name="Ink 109">
                  <a:extLst>
                    <a:ext uri="{FF2B5EF4-FFF2-40B4-BE49-F238E27FC236}">
                      <a16:creationId xmlns:a16="http://schemas.microsoft.com/office/drawing/2014/main" id="{667A8D23-64F8-4238-9EDA-1EFFEDE5EA8D}"/>
                    </a:ext>
                  </a:extLst>
                </p:cNvPr>
                <p:cNvPicPr/>
                <p:nvPr/>
              </p:nvPicPr>
              <p:blipFill>
                <a:blip r:embed="rId72"/>
                <a:stretch>
                  <a:fillRect/>
                </a:stretch>
              </p:blipFill>
              <p:spPr>
                <a:xfrm>
                  <a:off x="8648577" y="479078"/>
                  <a:ext cx="11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D7AE6E3D-4C7A-4FAC-A1E4-6F7C020B45ED}"/>
                    </a:ext>
                  </a:extLst>
                </p14:cNvPr>
                <p14:cNvContentPartPr/>
                <p14:nvPr/>
              </p14:nvContentPartPr>
              <p14:xfrm>
                <a:off x="8753337" y="518318"/>
                <a:ext cx="79200" cy="87480"/>
              </p14:xfrm>
            </p:contentPart>
          </mc:Choice>
          <mc:Fallback xmlns="">
            <p:pic>
              <p:nvPicPr>
                <p:cNvPr id="112" name="Ink 111">
                  <a:extLst>
                    <a:ext uri="{FF2B5EF4-FFF2-40B4-BE49-F238E27FC236}">
                      <a16:creationId xmlns:a16="http://schemas.microsoft.com/office/drawing/2014/main" id="{D7AE6E3D-4C7A-4FAC-A1E4-6F7C020B45ED}"/>
                    </a:ext>
                  </a:extLst>
                </p:cNvPr>
                <p:cNvPicPr/>
                <p:nvPr/>
              </p:nvPicPr>
              <p:blipFill>
                <a:blip r:embed="rId74"/>
                <a:stretch>
                  <a:fillRect/>
                </a:stretch>
              </p:blipFill>
              <p:spPr>
                <a:xfrm>
                  <a:off x="8744337" y="509678"/>
                  <a:ext cx="96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970F2986-0FFF-4ECB-BE85-093BDF17A43A}"/>
                    </a:ext>
                  </a:extLst>
                </p14:cNvPr>
                <p14:cNvContentPartPr/>
                <p14:nvPr/>
              </p14:nvContentPartPr>
              <p14:xfrm>
                <a:off x="8872857" y="503918"/>
                <a:ext cx="47520" cy="68040"/>
              </p14:xfrm>
            </p:contentPart>
          </mc:Choice>
          <mc:Fallback xmlns="">
            <p:pic>
              <p:nvPicPr>
                <p:cNvPr id="113" name="Ink 112">
                  <a:extLst>
                    <a:ext uri="{FF2B5EF4-FFF2-40B4-BE49-F238E27FC236}">
                      <a16:creationId xmlns:a16="http://schemas.microsoft.com/office/drawing/2014/main" id="{970F2986-0FFF-4ECB-BE85-093BDF17A43A}"/>
                    </a:ext>
                  </a:extLst>
                </p:cNvPr>
                <p:cNvPicPr/>
                <p:nvPr/>
              </p:nvPicPr>
              <p:blipFill>
                <a:blip r:embed="rId76"/>
                <a:stretch>
                  <a:fillRect/>
                </a:stretch>
              </p:blipFill>
              <p:spPr>
                <a:xfrm>
                  <a:off x="8863857" y="495278"/>
                  <a:ext cx="65160" cy="85680"/>
                </a:xfrm>
                <a:prstGeom prst="rect">
                  <a:avLst/>
                </a:prstGeom>
              </p:spPr>
            </p:pic>
          </mc:Fallback>
        </mc:AlternateContent>
      </p:grpSp>
      <p:sp>
        <p:nvSpPr>
          <p:cNvPr id="118" name="TextBox 117">
            <a:extLst>
              <a:ext uri="{FF2B5EF4-FFF2-40B4-BE49-F238E27FC236}">
                <a16:creationId xmlns:a16="http://schemas.microsoft.com/office/drawing/2014/main" id="{9FD59B1B-B3B2-450D-B9E2-D257740BB6D2}"/>
              </a:ext>
            </a:extLst>
          </p:cNvPr>
          <p:cNvSpPr txBox="1"/>
          <p:nvPr/>
        </p:nvSpPr>
        <p:spPr>
          <a:xfrm>
            <a:off x="142902" y="3671560"/>
            <a:ext cx="6489449" cy="36933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Inter"/>
                <a:cs typeface="Arial" panose="020B0604020202020204" pitchFamily="34" charset="0"/>
              </a:rPr>
              <a:t>Let’s learn how to identify and treat outliers in our ML classes</a:t>
            </a:r>
          </a:p>
        </p:txBody>
      </p:sp>
    </p:spTree>
    <p:extLst>
      <p:ext uri="{BB962C8B-B14F-4D97-AF65-F5344CB8AC3E}">
        <p14:creationId xmlns:p14="http://schemas.microsoft.com/office/powerpoint/2010/main" val="293059769"/>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FF563-E73D-4114-871D-69CA13511BB3}"/>
              </a:ext>
            </a:extLst>
          </p:cNvPr>
          <p:cNvSpPr>
            <a:spLocks noGrp="1"/>
          </p:cNvSpPr>
          <p:nvPr>
            <p:ph type="title"/>
          </p:nvPr>
        </p:nvSpPr>
        <p:spPr>
          <a:xfrm>
            <a:off x="0" y="0"/>
            <a:ext cx="7955280" cy="640080"/>
          </a:xfrm>
        </p:spPr>
        <p:txBody>
          <a:bodyPr>
            <a:normAutofit fontScale="90000"/>
          </a:bodyPr>
          <a:lstStyle/>
          <a:p>
            <a:r>
              <a:rPr lang="en-US" dirty="0"/>
              <a:t>Mean – Continued</a:t>
            </a:r>
            <a:br>
              <a:rPr lang="en-US" dirty="0"/>
            </a:br>
            <a:r>
              <a:rPr lang="en-US" dirty="0">
                <a:solidFill>
                  <a:schemeClr val="bg2">
                    <a:lumMod val="50000"/>
                    <a:lumOff val="50000"/>
                  </a:schemeClr>
                </a:solidFill>
              </a:rPr>
              <a:t>Different types of Mean</a:t>
            </a:r>
          </a:p>
        </p:txBody>
      </p:sp>
      <p:sp>
        <p:nvSpPr>
          <p:cNvPr id="4" name="Content Placeholder 3">
            <a:extLst>
              <a:ext uri="{FF2B5EF4-FFF2-40B4-BE49-F238E27FC236}">
                <a16:creationId xmlns:a16="http://schemas.microsoft.com/office/drawing/2014/main" id="{7D3B6E85-01D6-4560-BC37-4C032EA4F8B6}"/>
              </a:ext>
            </a:extLst>
          </p:cNvPr>
          <p:cNvSpPr>
            <a:spLocks noGrp="1"/>
          </p:cNvSpPr>
          <p:nvPr>
            <p:ph sz="half" idx="1"/>
          </p:nvPr>
        </p:nvSpPr>
        <p:spPr>
          <a:xfrm>
            <a:off x="64915" y="898005"/>
            <a:ext cx="8073943" cy="3820578"/>
          </a:xfrm>
        </p:spPr>
        <p:txBody>
          <a:bodyPr/>
          <a:lstStyle/>
          <a:p>
            <a:pPr marL="0" indent="0">
              <a:buNone/>
            </a:pPr>
            <a:r>
              <a:rPr lang="en-US" sz="2500" dirty="0">
                <a:solidFill>
                  <a:srgbClr val="007DB8"/>
                </a:solidFill>
              </a:rPr>
              <a:t>Arithmetic Mean </a:t>
            </a:r>
          </a:p>
          <a:p>
            <a:r>
              <a:rPr lang="en-US" dirty="0">
                <a:solidFill>
                  <a:schemeClr val="bg2">
                    <a:lumMod val="50000"/>
                    <a:lumOff val="50000"/>
                  </a:schemeClr>
                </a:solidFill>
                <a:latin typeface="Inter"/>
              </a:rPr>
              <a:t>When you add up all the values and divide by the number of values it is called Arithmetic Mean. To calculate, just add up all the given numbers then divide by how many numbers are given.</a:t>
            </a:r>
          </a:p>
          <a:p>
            <a:pPr lvl="1"/>
            <a:r>
              <a:rPr lang="en-US" sz="1400" dirty="0">
                <a:solidFill>
                  <a:schemeClr val="bg2">
                    <a:lumMod val="50000"/>
                    <a:lumOff val="50000"/>
                  </a:schemeClr>
                </a:solidFill>
                <a:latin typeface="Inter"/>
              </a:rPr>
              <a:t>Example: What is the mean of 3, 5, 9, 5, 7, 2?</a:t>
            </a:r>
          </a:p>
          <a:p>
            <a:pPr lvl="1"/>
            <a:r>
              <a:rPr lang="en-US" sz="1400" dirty="0">
                <a:solidFill>
                  <a:schemeClr val="bg2">
                    <a:lumMod val="50000"/>
                    <a:lumOff val="50000"/>
                  </a:schemeClr>
                </a:solidFill>
                <a:latin typeface="Inter"/>
              </a:rPr>
              <a:t>Now add up all the given numbers:</a:t>
            </a:r>
          </a:p>
          <a:p>
            <a:pPr lvl="1"/>
            <a:r>
              <a:rPr lang="en-US" sz="1400" dirty="0">
                <a:solidFill>
                  <a:schemeClr val="bg2">
                    <a:lumMod val="50000"/>
                    <a:lumOff val="50000"/>
                  </a:schemeClr>
                </a:solidFill>
                <a:latin typeface="Inter"/>
              </a:rPr>
              <a:t>3 + 5 + 9 + 5 + 7 + 2 = 31</a:t>
            </a:r>
          </a:p>
          <a:p>
            <a:pPr lvl="1"/>
            <a:r>
              <a:rPr lang="en-US" sz="1400" dirty="0">
                <a:solidFill>
                  <a:schemeClr val="bg2">
                    <a:lumMod val="50000"/>
                    <a:lumOff val="50000"/>
                  </a:schemeClr>
                </a:solidFill>
                <a:latin typeface="Inter"/>
              </a:rPr>
              <a:t>Now divide by how many numbers provided in the sequence:</a:t>
            </a:r>
          </a:p>
          <a:p>
            <a:pPr lvl="1"/>
            <a:r>
              <a:rPr lang="en-US" sz="1400" dirty="0">
                <a:solidFill>
                  <a:schemeClr val="bg2">
                    <a:lumMod val="50000"/>
                    <a:lumOff val="50000"/>
                  </a:schemeClr>
                </a:solidFill>
                <a:latin typeface="Inter"/>
              </a:rPr>
              <a:t>316= 5.16</a:t>
            </a:r>
          </a:p>
          <a:p>
            <a:pPr lvl="1"/>
            <a:r>
              <a:rPr lang="en-US" sz="1400" dirty="0">
                <a:solidFill>
                  <a:schemeClr val="bg2">
                    <a:lumMod val="50000"/>
                    <a:lumOff val="50000"/>
                  </a:schemeClr>
                </a:solidFill>
                <a:latin typeface="Inter"/>
              </a:rPr>
              <a:t>5.16 is the answer</a:t>
            </a:r>
            <a:r>
              <a:rPr lang="en-US" dirty="0"/>
              <a:t>.</a:t>
            </a:r>
          </a:p>
          <a:p>
            <a:endParaRPr lang="en-US" dirty="0"/>
          </a:p>
        </p:txBody>
      </p:sp>
      <p:pic>
        <p:nvPicPr>
          <p:cNvPr id="6" name="Picture 5">
            <a:extLst>
              <a:ext uri="{FF2B5EF4-FFF2-40B4-BE49-F238E27FC236}">
                <a16:creationId xmlns:a16="http://schemas.microsoft.com/office/drawing/2014/main" id="{27CA7337-1D9D-4B99-B6FB-2A461EFDE4E9}"/>
              </a:ext>
            </a:extLst>
          </p:cNvPr>
          <p:cNvPicPr>
            <a:picLocks noChangeAspect="1"/>
          </p:cNvPicPr>
          <p:nvPr/>
        </p:nvPicPr>
        <p:blipFill>
          <a:blip r:embed="rId2"/>
          <a:stretch>
            <a:fillRect/>
          </a:stretch>
        </p:blipFill>
        <p:spPr>
          <a:xfrm>
            <a:off x="531909" y="3657310"/>
            <a:ext cx="4143375" cy="495300"/>
          </a:xfrm>
          <a:prstGeom prst="rect">
            <a:avLst/>
          </a:prstGeom>
        </p:spPr>
      </p:pic>
    </p:spTree>
    <p:extLst>
      <p:ext uri="{BB962C8B-B14F-4D97-AF65-F5344CB8AC3E}">
        <p14:creationId xmlns:p14="http://schemas.microsoft.com/office/powerpoint/2010/main" val="290366088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1FEF-38B0-4D5D-ACF9-640E94B25F1B}"/>
              </a:ext>
            </a:extLst>
          </p:cNvPr>
          <p:cNvSpPr>
            <a:spLocks noGrp="1"/>
          </p:cNvSpPr>
          <p:nvPr>
            <p:ph type="title"/>
          </p:nvPr>
        </p:nvSpPr>
        <p:spPr/>
        <p:txBody>
          <a:bodyPr/>
          <a:lstStyle/>
          <a:p>
            <a:r>
              <a:rPr lang="en-US" dirty="0"/>
              <a:t>Some statistical statements</a:t>
            </a:r>
          </a:p>
        </p:txBody>
      </p:sp>
      <p:sp>
        <p:nvSpPr>
          <p:cNvPr id="3" name="Content Placeholder 2">
            <a:extLst>
              <a:ext uri="{FF2B5EF4-FFF2-40B4-BE49-F238E27FC236}">
                <a16:creationId xmlns:a16="http://schemas.microsoft.com/office/drawing/2014/main" id="{CA61F78B-9CC5-4759-8D88-4612E1CAB972}"/>
              </a:ext>
            </a:extLst>
          </p:cNvPr>
          <p:cNvSpPr>
            <a:spLocks noGrp="1"/>
          </p:cNvSpPr>
          <p:nvPr>
            <p:ph sz="half" idx="1"/>
          </p:nvPr>
        </p:nvSpPr>
        <p:spPr>
          <a:xfrm>
            <a:off x="161586" y="1054691"/>
            <a:ext cx="7924386" cy="3200400"/>
          </a:xfrm>
        </p:spPr>
        <p:txBody>
          <a:bodyPr/>
          <a:lstStyle/>
          <a:p>
            <a:r>
              <a:rPr lang="en-US" dirty="0">
                <a:solidFill>
                  <a:schemeClr val="bg2">
                    <a:lumMod val="50000"/>
                    <a:lumOff val="50000"/>
                  </a:schemeClr>
                </a:solidFill>
              </a:rPr>
              <a:t>I drive my car at an average speed of 50 km/hr.</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A survey of 1000 adults by a capital markets company showed that 75% of adults think that Corona vaccine is 96% efficacy (if that is the case then 4% of people can die)</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We will close the quarter higher at 120% attainment ( Actuals/Target)</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20% of our workforce would resign by the end of next year</a:t>
            </a:r>
          </a:p>
          <a:p>
            <a:endParaRPr lang="en-US" dirty="0"/>
          </a:p>
        </p:txBody>
      </p:sp>
      <p:sp>
        <p:nvSpPr>
          <p:cNvPr id="4" name="TextBox 3">
            <a:extLst>
              <a:ext uri="{FF2B5EF4-FFF2-40B4-BE49-F238E27FC236}">
                <a16:creationId xmlns:a16="http://schemas.microsoft.com/office/drawing/2014/main" id="{65CFAE00-AD21-409B-AE44-D05A37D298A0}"/>
              </a:ext>
            </a:extLst>
          </p:cNvPr>
          <p:cNvSpPr txBox="1"/>
          <p:nvPr/>
        </p:nvSpPr>
        <p:spPr>
          <a:xfrm>
            <a:off x="161585" y="3993481"/>
            <a:ext cx="8606633" cy="523220"/>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1"/>
                </a:solidFill>
                <a:latin typeface="+mn-lt"/>
              </a:rPr>
              <a:t>So, you can challenge most of the statements here. But these statements will be applicable to most of the population but there can be exceptions.</a:t>
            </a:r>
          </a:p>
        </p:txBody>
      </p:sp>
    </p:spTree>
    <p:extLst>
      <p:ext uri="{BB962C8B-B14F-4D97-AF65-F5344CB8AC3E}">
        <p14:creationId xmlns:p14="http://schemas.microsoft.com/office/powerpoint/2010/main" val="386559179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DE446-0BA5-47DD-9C34-E22160028D02}"/>
              </a:ext>
            </a:extLst>
          </p:cNvPr>
          <p:cNvSpPr>
            <a:spLocks noGrp="1"/>
          </p:cNvSpPr>
          <p:nvPr>
            <p:ph type="title"/>
          </p:nvPr>
        </p:nvSpPr>
        <p:spPr>
          <a:xfrm>
            <a:off x="0" y="27981"/>
            <a:ext cx="7955280" cy="640080"/>
          </a:xfrm>
        </p:spPr>
        <p:txBody>
          <a:bodyPr/>
          <a:lstStyle/>
          <a:p>
            <a:r>
              <a:rPr lang="en-US" dirty="0"/>
              <a:t>Geometric Mean</a:t>
            </a:r>
          </a:p>
        </p:txBody>
      </p:sp>
      <p:sp>
        <p:nvSpPr>
          <p:cNvPr id="4" name="Content Placeholder 3">
            <a:extLst>
              <a:ext uri="{FF2B5EF4-FFF2-40B4-BE49-F238E27FC236}">
                <a16:creationId xmlns:a16="http://schemas.microsoft.com/office/drawing/2014/main" id="{8B864218-C049-4F5F-973F-1252FE3B9728}"/>
              </a:ext>
            </a:extLst>
          </p:cNvPr>
          <p:cNvSpPr>
            <a:spLocks noGrp="1"/>
          </p:cNvSpPr>
          <p:nvPr>
            <p:ph sz="half" idx="1"/>
          </p:nvPr>
        </p:nvSpPr>
        <p:spPr>
          <a:xfrm>
            <a:off x="274320" y="607273"/>
            <a:ext cx="7955280" cy="3964727"/>
          </a:xfrm>
        </p:spPr>
        <p:txBody>
          <a:bodyPr/>
          <a:lstStyle/>
          <a:p>
            <a:r>
              <a:rPr lang="en-US" dirty="0">
                <a:solidFill>
                  <a:schemeClr val="bg2">
                    <a:lumMod val="50000"/>
                    <a:lumOff val="50000"/>
                  </a:schemeClr>
                </a:solidFill>
                <a:latin typeface="Inter"/>
              </a:rPr>
              <a:t>While finding geometric mean the values are </a:t>
            </a:r>
            <a:r>
              <a:rPr lang="en-US" dirty="0" err="1">
                <a:solidFill>
                  <a:schemeClr val="bg2">
                    <a:lumMod val="50000"/>
                    <a:lumOff val="50000"/>
                  </a:schemeClr>
                </a:solidFill>
                <a:latin typeface="Inter"/>
              </a:rPr>
              <a:t>multipled</a:t>
            </a:r>
            <a:r>
              <a:rPr lang="en-US" dirty="0">
                <a:solidFill>
                  <a:schemeClr val="bg2">
                    <a:lumMod val="50000"/>
                    <a:lumOff val="50000"/>
                  </a:schemeClr>
                </a:solidFill>
                <a:latin typeface="Inter"/>
              </a:rPr>
              <a:t> rather than summed up </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Example: Find the geometric mean of 4 and 3 ?</a:t>
            </a:r>
          </a:p>
          <a:p>
            <a:pPr lvl="1"/>
            <a:r>
              <a:rPr lang="en-US" sz="1400" dirty="0">
                <a:solidFill>
                  <a:schemeClr val="bg2">
                    <a:lumMod val="50000"/>
                    <a:lumOff val="50000"/>
                  </a:schemeClr>
                </a:solidFill>
                <a:latin typeface="Inter"/>
              </a:rPr>
              <a:t>Geometric Mean =√4×3=2√23= 3.46</a:t>
            </a:r>
          </a:p>
          <a:p>
            <a:r>
              <a:rPr lang="en-US" dirty="0">
                <a:solidFill>
                  <a:schemeClr val="bg2">
                    <a:lumMod val="50000"/>
                    <a:lumOff val="50000"/>
                  </a:schemeClr>
                </a:solidFill>
                <a:latin typeface="Inter"/>
              </a:rPr>
              <a:t>GM of 2 numbers is like finding area and the GM of 3 numbers is like finding the volume of area.. </a:t>
            </a:r>
          </a:p>
          <a:p>
            <a:pPr lvl="1"/>
            <a:r>
              <a:rPr lang="en-US" sz="1400" dirty="0">
                <a:solidFill>
                  <a:schemeClr val="bg2">
                    <a:lumMod val="50000"/>
                    <a:lumOff val="50000"/>
                  </a:schemeClr>
                </a:solidFill>
                <a:latin typeface="Inter"/>
              </a:rPr>
              <a:t>Ex : What is geometric mean of 1,3,9,27,81 ? </a:t>
            </a:r>
          </a:p>
          <a:p>
            <a:r>
              <a:rPr lang="en-US" dirty="0">
                <a:solidFill>
                  <a:schemeClr val="bg2">
                    <a:lumMod val="50000"/>
                    <a:lumOff val="50000"/>
                  </a:schemeClr>
                </a:solidFill>
                <a:latin typeface="Inter"/>
              </a:rPr>
              <a:t>Why Geometric Mean ? </a:t>
            </a:r>
          </a:p>
          <a:p>
            <a:pPr lvl="1"/>
            <a:r>
              <a:rPr lang="en-US" sz="1400" dirty="0">
                <a:solidFill>
                  <a:schemeClr val="bg2">
                    <a:lumMod val="50000"/>
                    <a:lumOff val="50000"/>
                  </a:schemeClr>
                </a:solidFill>
                <a:latin typeface="Inter"/>
              </a:rPr>
              <a:t>Ex : Buying a laptop </a:t>
            </a:r>
          </a:p>
          <a:p>
            <a:endParaRPr lang="en-US" dirty="0"/>
          </a:p>
        </p:txBody>
      </p:sp>
      <p:pic>
        <p:nvPicPr>
          <p:cNvPr id="6" name="Picture 5" descr="A picture containing text, electronics, computer, display&#10;&#10;Description automatically generated">
            <a:extLst>
              <a:ext uri="{FF2B5EF4-FFF2-40B4-BE49-F238E27FC236}">
                <a16:creationId xmlns:a16="http://schemas.microsoft.com/office/drawing/2014/main" id="{5F3DBB60-44C0-4843-BD26-C515BA6729B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99018" y="2836996"/>
            <a:ext cx="2559126" cy="1413917"/>
          </a:xfrm>
          <a:prstGeom prst="rect">
            <a:avLst/>
          </a:prstGeom>
        </p:spPr>
      </p:pic>
      <p:pic>
        <p:nvPicPr>
          <p:cNvPr id="9" name="Picture 8">
            <a:extLst>
              <a:ext uri="{FF2B5EF4-FFF2-40B4-BE49-F238E27FC236}">
                <a16:creationId xmlns:a16="http://schemas.microsoft.com/office/drawing/2014/main" id="{EF92DF04-2F8E-4143-B9E7-DB7E0542E115}"/>
              </a:ext>
            </a:extLst>
          </p:cNvPr>
          <p:cNvPicPr>
            <a:picLocks noChangeAspect="1"/>
          </p:cNvPicPr>
          <p:nvPr/>
        </p:nvPicPr>
        <p:blipFill>
          <a:blip r:embed="rId4"/>
          <a:stretch>
            <a:fillRect/>
          </a:stretch>
        </p:blipFill>
        <p:spPr>
          <a:xfrm>
            <a:off x="1619396" y="818583"/>
            <a:ext cx="3657600" cy="466725"/>
          </a:xfrm>
          <a:prstGeom prst="rect">
            <a:avLst/>
          </a:prstGeom>
        </p:spPr>
      </p:pic>
    </p:spTree>
    <p:extLst>
      <p:ext uri="{BB962C8B-B14F-4D97-AF65-F5344CB8AC3E}">
        <p14:creationId xmlns:p14="http://schemas.microsoft.com/office/powerpoint/2010/main" val="2355739922"/>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2BE7F-23BD-4650-9881-92293F42646A}"/>
              </a:ext>
            </a:extLst>
          </p:cNvPr>
          <p:cNvSpPr>
            <a:spLocks noGrp="1"/>
          </p:cNvSpPr>
          <p:nvPr>
            <p:ph type="title"/>
          </p:nvPr>
        </p:nvSpPr>
        <p:spPr>
          <a:xfrm>
            <a:off x="0" y="0"/>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FE64AFE6-BC36-4F1D-ACEC-72EB9E24C942}"/>
              </a:ext>
            </a:extLst>
          </p:cNvPr>
          <p:cNvSpPr>
            <a:spLocks noGrp="1"/>
          </p:cNvSpPr>
          <p:nvPr>
            <p:ph sz="half" idx="1"/>
          </p:nvPr>
        </p:nvSpPr>
        <p:spPr>
          <a:xfrm>
            <a:off x="57936" y="570889"/>
            <a:ext cx="8534632" cy="4001721"/>
          </a:xfrm>
        </p:spPr>
        <p:txBody>
          <a:bodyPr/>
          <a:lstStyle/>
          <a:p>
            <a:r>
              <a:rPr lang="en-US" sz="1800" kern="1200" dirty="0">
                <a:solidFill>
                  <a:schemeClr val="bg2">
                    <a:lumMod val="50000"/>
                    <a:lumOff val="50000"/>
                  </a:schemeClr>
                </a:solidFill>
                <a:latin typeface="Inter"/>
                <a:ea typeface="+mn-ea"/>
              </a:rPr>
              <a:t>The harmonic mean is a type of numerical average. It is calculated by dividing the number of observations by the reciprocal of each number in the series. </a:t>
            </a:r>
          </a:p>
          <a:p>
            <a:r>
              <a:rPr lang="en-US" sz="1800" kern="1200" dirty="0">
                <a:solidFill>
                  <a:schemeClr val="bg2">
                    <a:lumMod val="50000"/>
                    <a:lumOff val="50000"/>
                  </a:schemeClr>
                </a:solidFill>
                <a:latin typeface="Inter"/>
                <a:ea typeface="+mn-ea"/>
              </a:rPr>
              <a:t>The reciprocal of a number n is simply 1 / n.</a:t>
            </a:r>
          </a:p>
          <a:p>
            <a:r>
              <a:rPr lang="en-US" sz="1800" kern="1200" dirty="0">
                <a:solidFill>
                  <a:schemeClr val="bg2">
                    <a:lumMod val="50000"/>
                    <a:lumOff val="50000"/>
                  </a:schemeClr>
                </a:solidFill>
                <a:latin typeface="Inter"/>
                <a:ea typeface="+mn-ea"/>
              </a:rPr>
              <a:t>Ex : the harmonic mean of 2, 4, 6, 8, 50 is </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521DD35F-BF5C-4C24-8567-60DAF0F0E899}"/>
                  </a:ext>
                </a:extLst>
              </p14:cNvPr>
              <p14:cNvContentPartPr/>
              <p14:nvPr/>
            </p14:nvContentPartPr>
            <p14:xfrm>
              <a:off x="1577097" y="2882438"/>
              <a:ext cx="360" cy="360"/>
            </p14:xfrm>
          </p:contentPart>
        </mc:Choice>
        <mc:Fallback xmlns="">
          <p:pic>
            <p:nvPicPr>
              <p:cNvPr id="9" name="Ink 8">
                <a:extLst>
                  <a:ext uri="{FF2B5EF4-FFF2-40B4-BE49-F238E27FC236}">
                    <a16:creationId xmlns:a16="http://schemas.microsoft.com/office/drawing/2014/main" id="{521DD35F-BF5C-4C24-8567-60DAF0F0E899}"/>
                  </a:ext>
                </a:extLst>
              </p:cNvPr>
              <p:cNvPicPr/>
              <p:nvPr/>
            </p:nvPicPr>
            <p:blipFill>
              <a:blip r:embed="rId3"/>
              <a:stretch>
                <a:fillRect/>
              </a:stretch>
            </p:blipFill>
            <p:spPr>
              <a:xfrm>
                <a:off x="1572777" y="2878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247D014-0380-4712-8703-F5FA9E77D00C}"/>
                  </a:ext>
                </a:extLst>
              </p14:cNvPr>
              <p14:cNvContentPartPr/>
              <p14:nvPr/>
            </p14:nvContentPartPr>
            <p14:xfrm>
              <a:off x="439497" y="2460878"/>
              <a:ext cx="1454400" cy="93960"/>
            </p14:xfrm>
          </p:contentPart>
        </mc:Choice>
        <mc:Fallback xmlns="">
          <p:pic>
            <p:nvPicPr>
              <p:cNvPr id="13" name="Ink 12">
                <a:extLst>
                  <a:ext uri="{FF2B5EF4-FFF2-40B4-BE49-F238E27FC236}">
                    <a16:creationId xmlns:a16="http://schemas.microsoft.com/office/drawing/2014/main" id="{C247D014-0380-4712-8703-F5FA9E77D00C}"/>
                  </a:ext>
                </a:extLst>
              </p:cNvPr>
              <p:cNvPicPr/>
              <p:nvPr/>
            </p:nvPicPr>
            <p:blipFill>
              <a:blip r:embed="rId5"/>
              <a:stretch>
                <a:fillRect/>
              </a:stretch>
            </p:blipFill>
            <p:spPr>
              <a:xfrm>
                <a:off x="435177" y="2456558"/>
                <a:ext cx="1463040" cy="102600"/>
              </a:xfrm>
              <a:prstGeom prst="rect">
                <a:avLst/>
              </a:prstGeom>
            </p:spPr>
          </p:pic>
        </mc:Fallback>
      </mc:AlternateContent>
      <p:grpSp>
        <p:nvGrpSpPr>
          <p:cNvPr id="31" name="Group 30">
            <a:extLst>
              <a:ext uri="{FF2B5EF4-FFF2-40B4-BE49-F238E27FC236}">
                <a16:creationId xmlns:a16="http://schemas.microsoft.com/office/drawing/2014/main" id="{7F6642C1-E870-4010-B0E9-EF747B2FA80D}"/>
              </a:ext>
            </a:extLst>
          </p:cNvPr>
          <p:cNvGrpSpPr/>
          <p:nvPr/>
        </p:nvGrpSpPr>
        <p:grpSpPr>
          <a:xfrm>
            <a:off x="160137" y="2617118"/>
            <a:ext cx="1249920" cy="397440"/>
            <a:chOff x="160137" y="2617118"/>
            <a:chExt cx="1249920" cy="39744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BBCC6A1-7D66-471E-B664-9C36034A1695}"/>
                    </a:ext>
                  </a:extLst>
                </p14:cNvPr>
                <p14:cNvContentPartPr/>
                <p14:nvPr/>
              </p14:nvContentPartPr>
              <p14:xfrm>
                <a:off x="281457" y="2652398"/>
                <a:ext cx="18720" cy="69120"/>
              </p14:xfrm>
            </p:contentPart>
          </mc:Choice>
          <mc:Fallback xmlns="">
            <p:pic>
              <p:nvPicPr>
                <p:cNvPr id="15" name="Ink 14">
                  <a:extLst>
                    <a:ext uri="{FF2B5EF4-FFF2-40B4-BE49-F238E27FC236}">
                      <a16:creationId xmlns:a16="http://schemas.microsoft.com/office/drawing/2014/main" id="{ABBCC6A1-7D66-471E-B664-9C36034A1695}"/>
                    </a:ext>
                  </a:extLst>
                </p:cNvPr>
                <p:cNvPicPr/>
                <p:nvPr/>
              </p:nvPicPr>
              <p:blipFill>
                <a:blip r:embed="rId7"/>
                <a:stretch>
                  <a:fillRect/>
                </a:stretch>
              </p:blipFill>
              <p:spPr>
                <a:xfrm>
                  <a:off x="277137" y="2648078"/>
                  <a:ext cx="27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827FF3F-D218-4768-83C1-269622D7BE6B}"/>
                    </a:ext>
                  </a:extLst>
                </p14:cNvPr>
                <p14:cNvContentPartPr/>
                <p14:nvPr/>
              </p14:nvContentPartPr>
              <p14:xfrm>
                <a:off x="160137" y="2777678"/>
                <a:ext cx="195480" cy="9360"/>
              </p14:xfrm>
            </p:contentPart>
          </mc:Choice>
          <mc:Fallback xmlns="">
            <p:pic>
              <p:nvPicPr>
                <p:cNvPr id="16" name="Ink 15">
                  <a:extLst>
                    <a:ext uri="{FF2B5EF4-FFF2-40B4-BE49-F238E27FC236}">
                      <a16:creationId xmlns:a16="http://schemas.microsoft.com/office/drawing/2014/main" id="{E827FF3F-D218-4768-83C1-269622D7BE6B}"/>
                    </a:ext>
                  </a:extLst>
                </p:cNvPr>
                <p:cNvPicPr/>
                <p:nvPr/>
              </p:nvPicPr>
              <p:blipFill>
                <a:blip r:embed="rId9"/>
                <a:stretch>
                  <a:fillRect/>
                </a:stretch>
              </p:blipFill>
              <p:spPr>
                <a:xfrm>
                  <a:off x="155817" y="2773358"/>
                  <a:ext cx="20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808A8589-F238-4BBB-833C-8E6EB5A163A0}"/>
                    </a:ext>
                  </a:extLst>
                </p14:cNvPr>
                <p14:cNvContentPartPr/>
                <p14:nvPr/>
              </p14:nvContentPartPr>
              <p14:xfrm>
                <a:off x="184977" y="2847158"/>
                <a:ext cx="104760" cy="98280"/>
              </p14:xfrm>
            </p:contentPart>
          </mc:Choice>
          <mc:Fallback xmlns="">
            <p:pic>
              <p:nvPicPr>
                <p:cNvPr id="17" name="Ink 16">
                  <a:extLst>
                    <a:ext uri="{FF2B5EF4-FFF2-40B4-BE49-F238E27FC236}">
                      <a16:creationId xmlns:a16="http://schemas.microsoft.com/office/drawing/2014/main" id="{808A8589-F238-4BBB-833C-8E6EB5A163A0}"/>
                    </a:ext>
                  </a:extLst>
                </p:cNvPr>
                <p:cNvPicPr/>
                <p:nvPr/>
              </p:nvPicPr>
              <p:blipFill>
                <a:blip r:embed="rId11"/>
                <a:stretch>
                  <a:fillRect/>
                </a:stretch>
              </p:blipFill>
              <p:spPr>
                <a:xfrm>
                  <a:off x="180657" y="2842838"/>
                  <a:ext cx="11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DC4EA80-7CFB-4BBE-ABC7-58B9F39C8CE8}"/>
                    </a:ext>
                  </a:extLst>
                </p14:cNvPr>
                <p14:cNvContentPartPr/>
                <p14:nvPr/>
              </p14:nvContentPartPr>
              <p14:xfrm>
                <a:off x="488817" y="2699558"/>
                <a:ext cx="6840" cy="91440"/>
              </p14:xfrm>
            </p:contentPart>
          </mc:Choice>
          <mc:Fallback xmlns="">
            <p:pic>
              <p:nvPicPr>
                <p:cNvPr id="18" name="Ink 17">
                  <a:extLst>
                    <a:ext uri="{FF2B5EF4-FFF2-40B4-BE49-F238E27FC236}">
                      <a16:creationId xmlns:a16="http://schemas.microsoft.com/office/drawing/2014/main" id="{ADC4EA80-7CFB-4BBE-ABC7-58B9F39C8CE8}"/>
                    </a:ext>
                  </a:extLst>
                </p:cNvPr>
                <p:cNvPicPr/>
                <p:nvPr/>
              </p:nvPicPr>
              <p:blipFill>
                <a:blip r:embed="rId13"/>
                <a:stretch>
                  <a:fillRect/>
                </a:stretch>
              </p:blipFill>
              <p:spPr>
                <a:xfrm>
                  <a:off x="484497" y="2695238"/>
                  <a:ext cx="15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80AF556-75FB-4007-89BC-179550900F1D}"/>
                    </a:ext>
                  </a:extLst>
                </p14:cNvPr>
                <p14:cNvContentPartPr/>
                <p14:nvPr/>
              </p14:nvContentPartPr>
              <p14:xfrm>
                <a:off x="425817" y="2766518"/>
                <a:ext cx="76320" cy="4320"/>
              </p14:xfrm>
            </p:contentPart>
          </mc:Choice>
          <mc:Fallback xmlns="">
            <p:pic>
              <p:nvPicPr>
                <p:cNvPr id="19" name="Ink 18">
                  <a:extLst>
                    <a:ext uri="{FF2B5EF4-FFF2-40B4-BE49-F238E27FC236}">
                      <a16:creationId xmlns:a16="http://schemas.microsoft.com/office/drawing/2014/main" id="{A80AF556-75FB-4007-89BC-179550900F1D}"/>
                    </a:ext>
                  </a:extLst>
                </p:cNvPr>
                <p:cNvPicPr/>
                <p:nvPr/>
              </p:nvPicPr>
              <p:blipFill>
                <a:blip r:embed="rId15"/>
                <a:stretch>
                  <a:fillRect/>
                </a:stretch>
              </p:blipFill>
              <p:spPr>
                <a:xfrm>
                  <a:off x="421497" y="2762198"/>
                  <a:ext cx="849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E0D1770-2FF1-49B0-B884-EB534999F7B1}"/>
                    </a:ext>
                  </a:extLst>
                </p14:cNvPr>
                <p14:cNvContentPartPr/>
                <p14:nvPr/>
              </p14:nvContentPartPr>
              <p14:xfrm>
                <a:off x="677457" y="2637998"/>
                <a:ext cx="15480" cy="139320"/>
              </p14:xfrm>
            </p:contentPart>
          </mc:Choice>
          <mc:Fallback xmlns="">
            <p:pic>
              <p:nvPicPr>
                <p:cNvPr id="20" name="Ink 19">
                  <a:extLst>
                    <a:ext uri="{FF2B5EF4-FFF2-40B4-BE49-F238E27FC236}">
                      <a16:creationId xmlns:a16="http://schemas.microsoft.com/office/drawing/2014/main" id="{6E0D1770-2FF1-49B0-B884-EB534999F7B1}"/>
                    </a:ext>
                  </a:extLst>
                </p:cNvPr>
                <p:cNvPicPr/>
                <p:nvPr/>
              </p:nvPicPr>
              <p:blipFill>
                <a:blip r:embed="rId17"/>
                <a:stretch>
                  <a:fillRect/>
                </a:stretch>
              </p:blipFill>
              <p:spPr>
                <a:xfrm>
                  <a:off x="673137" y="2633678"/>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01DEE8B-F426-46BC-A8D6-2F140690654E}"/>
                    </a:ext>
                  </a:extLst>
                </p14:cNvPr>
                <p14:cNvContentPartPr/>
                <p14:nvPr/>
              </p14:nvContentPartPr>
              <p14:xfrm>
                <a:off x="586017" y="2798558"/>
                <a:ext cx="279720" cy="14400"/>
              </p14:xfrm>
            </p:contentPart>
          </mc:Choice>
          <mc:Fallback xmlns="">
            <p:pic>
              <p:nvPicPr>
                <p:cNvPr id="21" name="Ink 20">
                  <a:extLst>
                    <a:ext uri="{FF2B5EF4-FFF2-40B4-BE49-F238E27FC236}">
                      <a16:creationId xmlns:a16="http://schemas.microsoft.com/office/drawing/2014/main" id="{701DEE8B-F426-46BC-A8D6-2F140690654E}"/>
                    </a:ext>
                  </a:extLst>
                </p:cNvPr>
                <p:cNvPicPr/>
                <p:nvPr/>
              </p:nvPicPr>
              <p:blipFill>
                <a:blip r:embed="rId19"/>
                <a:stretch>
                  <a:fillRect/>
                </a:stretch>
              </p:blipFill>
              <p:spPr>
                <a:xfrm>
                  <a:off x="581697" y="2794238"/>
                  <a:ext cx="28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AE1AE06-5FE8-4148-8B52-F004B4A5D083}"/>
                    </a:ext>
                  </a:extLst>
                </p14:cNvPr>
                <p14:cNvContentPartPr/>
                <p14:nvPr/>
              </p14:nvContentPartPr>
              <p14:xfrm>
                <a:off x="645417" y="2882438"/>
                <a:ext cx="142920" cy="64080"/>
              </p14:xfrm>
            </p:contentPart>
          </mc:Choice>
          <mc:Fallback xmlns="">
            <p:pic>
              <p:nvPicPr>
                <p:cNvPr id="22" name="Ink 21">
                  <a:extLst>
                    <a:ext uri="{FF2B5EF4-FFF2-40B4-BE49-F238E27FC236}">
                      <a16:creationId xmlns:a16="http://schemas.microsoft.com/office/drawing/2014/main" id="{FAE1AE06-5FE8-4148-8B52-F004B4A5D083}"/>
                    </a:ext>
                  </a:extLst>
                </p:cNvPr>
                <p:cNvPicPr/>
                <p:nvPr/>
              </p:nvPicPr>
              <p:blipFill>
                <a:blip r:embed="rId21"/>
                <a:stretch>
                  <a:fillRect/>
                </a:stretch>
              </p:blipFill>
              <p:spPr>
                <a:xfrm>
                  <a:off x="641097" y="2878118"/>
                  <a:ext cx="151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B4BAC1B-4F7A-4D56-A8AE-52BAA53BED62}"/>
                    </a:ext>
                  </a:extLst>
                </p14:cNvPr>
                <p14:cNvContentPartPr/>
                <p14:nvPr/>
              </p14:nvContentPartPr>
              <p14:xfrm>
                <a:off x="660177" y="2889278"/>
                <a:ext cx="37800" cy="125280"/>
              </p14:xfrm>
            </p:contentPart>
          </mc:Choice>
          <mc:Fallback xmlns="">
            <p:pic>
              <p:nvPicPr>
                <p:cNvPr id="23" name="Ink 22">
                  <a:extLst>
                    <a:ext uri="{FF2B5EF4-FFF2-40B4-BE49-F238E27FC236}">
                      <a16:creationId xmlns:a16="http://schemas.microsoft.com/office/drawing/2014/main" id="{EB4BAC1B-4F7A-4D56-A8AE-52BAA53BED62}"/>
                    </a:ext>
                  </a:extLst>
                </p:cNvPr>
                <p:cNvPicPr/>
                <p:nvPr/>
              </p:nvPicPr>
              <p:blipFill>
                <a:blip r:embed="rId23"/>
                <a:stretch>
                  <a:fillRect/>
                </a:stretch>
              </p:blipFill>
              <p:spPr>
                <a:xfrm>
                  <a:off x="655857" y="2884958"/>
                  <a:ext cx="46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B66B6A31-3D97-4A0C-A2EB-9697A5137218}"/>
                    </a:ext>
                  </a:extLst>
                </p14:cNvPr>
                <p14:cNvContentPartPr/>
                <p14:nvPr/>
              </p14:nvContentPartPr>
              <p14:xfrm>
                <a:off x="970497" y="2714678"/>
                <a:ext cx="6840" cy="76680"/>
              </p14:xfrm>
            </p:contentPart>
          </mc:Choice>
          <mc:Fallback xmlns="">
            <p:pic>
              <p:nvPicPr>
                <p:cNvPr id="26" name="Ink 25">
                  <a:extLst>
                    <a:ext uri="{FF2B5EF4-FFF2-40B4-BE49-F238E27FC236}">
                      <a16:creationId xmlns:a16="http://schemas.microsoft.com/office/drawing/2014/main" id="{B66B6A31-3D97-4A0C-A2EB-9697A5137218}"/>
                    </a:ext>
                  </a:extLst>
                </p:cNvPr>
                <p:cNvPicPr/>
                <p:nvPr/>
              </p:nvPicPr>
              <p:blipFill>
                <a:blip r:embed="rId25"/>
                <a:stretch>
                  <a:fillRect/>
                </a:stretch>
              </p:blipFill>
              <p:spPr>
                <a:xfrm>
                  <a:off x="966177" y="2710358"/>
                  <a:ext cx="15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19ED34EB-BF86-44FD-BC89-488EA6E66ABF}"/>
                    </a:ext>
                  </a:extLst>
                </p14:cNvPr>
                <p14:cNvContentPartPr/>
                <p14:nvPr/>
              </p14:nvContentPartPr>
              <p14:xfrm>
                <a:off x="948897" y="2749598"/>
                <a:ext cx="40680" cy="7560"/>
              </p14:xfrm>
            </p:contentPart>
          </mc:Choice>
          <mc:Fallback xmlns="">
            <p:pic>
              <p:nvPicPr>
                <p:cNvPr id="27" name="Ink 26">
                  <a:extLst>
                    <a:ext uri="{FF2B5EF4-FFF2-40B4-BE49-F238E27FC236}">
                      <a16:creationId xmlns:a16="http://schemas.microsoft.com/office/drawing/2014/main" id="{19ED34EB-BF86-44FD-BC89-488EA6E66ABF}"/>
                    </a:ext>
                  </a:extLst>
                </p:cNvPr>
                <p:cNvPicPr/>
                <p:nvPr/>
              </p:nvPicPr>
              <p:blipFill>
                <a:blip r:embed="rId27"/>
                <a:stretch>
                  <a:fillRect/>
                </a:stretch>
              </p:blipFill>
              <p:spPr>
                <a:xfrm>
                  <a:off x="944577" y="2745278"/>
                  <a:ext cx="49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958D456E-D080-40F6-AAF6-58B13AC96704}"/>
                    </a:ext>
                  </a:extLst>
                </p14:cNvPr>
                <p14:cNvContentPartPr/>
                <p14:nvPr/>
              </p14:nvContentPartPr>
              <p14:xfrm>
                <a:off x="1243377" y="2617118"/>
                <a:ext cx="20160" cy="83160"/>
              </p14:xfrm>
            </p:contentPart>
          </mc:Choice>
          <mc:Fallback xmlns="">
            <p:pic>
              <p:nvPicPr>
                <p:cNvPr id="29" name="Ink 28">
                  <a:extLst>
                    <a:ext uri="{FF2B5EF4-FFF2-40B4-BE49-F238E27FC236}">
                      <a16:creationId xmlns:a16="http://schemas.microsoft.com/office/drawing/2014/main" id="{958D456E-D080-40F6-AAF6-58B13AC96704}"/>
                    </a:ext>
                  </a:extLst>
                </p:cNvPr>
                <p:cNvPicPr/>
                <p:nvPr/>
              </p:nvPicPr>
              <p:blipFill>
                <a:blip r:embed="rId29"/>
                <a:stretch>
                  <a:fillRect/>
                </a:stretch>
              </p:blipFill>
              <p:spPr>
                <a:xfrm>
                  <a:off x="1239057" y="2612798"/>
                  <a:ext cx="28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F3C5EC0-6AAC-4326-8F00-D53A917C07D7}"/>
                    </a:ext>
                  </a:extLst>
                </p14:cNvPr>
                <p14:cNvContentPartPr/>
                <p14:nvPr/>
              </p14:nvContentPartPr>
              <p14:xfrm>
                <a:off x="1130337" y="2748518"/>
                <a:ext cx="279720" cy="8640"/>
              </p14:xfrm>
            </p:contentPart>
          </mc:Choice>
          <mc:Fallback xmlns="">
            <p:pic>
              <p:nvPicPr>
                <p:cNvPr id="30" name="Ink 29">
                  <a:extLst>
                    <a:ext uri="{FF2B5EF4-FFF2-40B4-BE49-F238E27FC236}">
                      <a16:creationId xmlns:a16="http://schemas.microsoft.com/office/drawing/2014/main" id="{7F3C5EC0-6AAC-4326-8F00-D53A917C07D7}"/>
                    </a:ext>
                  </a:extLst>
                </p:cNvPr>
                <p:cNvPicPr/>
                <p:nvPr/>
              </p:nvPicPr>
              <p:blipFill>
                <a:blip r:embed="rId31"/>
                <a:stretch>
                  <a:fillRect/>
                </a:stretch>
              </p:blipFill>
              <p:spPr>
                <a:xfrm>
                  <a:off x="1126017" y="2744198"/>
                  <a:ext cx="288360" cy="1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147E4D44-176A-4371-91BB-08E459C0414E}"/>
                  </a:ext>
                </a:extLst>
              </p14:cNvPr>
              <p14:cNvContentPartPr/>
              <p14:nvPr/>
            </p14:nvContentPartPr>
            <p14:xfrm>
              <a:off x="1180737" y="2869838"/>
              <a:ext cx="77040" cy="117360"/>
            </p14:xfrm>
          </p:contentPart>
        </mc:Choice>
        <mc:Fallback xmlns="">
          <p:pic>
            <p:nvPicPr>
              <p:cNvPr id="51" name="Ink 50">
                <a:extLst>
                  <a:ext uri="{FF2B5EF4-FFF2-40B4-BE49-F238E27FC236}">
                    <a16:creationId xmlns:a16="http://schemas.microsoft.com/office/drawing/2014/main" id="{147E4D44-176A-4371-91BB-08E459C0414E}"/>
                  </a:ext>
                </a:extLst>
              </p:cNvPr>
              <p:cNvPicPr/>
              <p:nvPr/>
            </p:nvPicPr>
            <p:blipFill>
              <a:blip r:embed="rId33"/>
              <a:stretch>
                <a:fillRect/>
              </a:stretch>
            </p:blipFill>
            <p:spPr>
              <a:xfrm>
                <a:off x="1176417" y="2865518"/>
                <a:ext cx="85680" cy="126000"/>
              </a:xfrm>
              <a:prstGeom prst="rect">
                <a:avLst/>
              </a:prstGeom>
            </p:spPr>
          </p:pic>
        </mc:Fallback>
      </mc:AlternateContent>
      <p:grpSp>
        <p:nvGrpSpPr>
          <p:cNvPr id="60" name="Group 59">
            <a:extLst>
              <a:ext uri="{FF2B5EF4-FFF2-40B4-BE49-F238E27FC236}">
                <a16:creationId xmlns:a16="http://schemas.microsoft.com/office/drawing/2014/main" id="{5500A8B3-627B-44F8-A466-699BAAE65DAB}"/>
              </a:ext>
            </a:extLst>
          </p:cNvPr>
          <p:cNvGrpSpPr/>
          <p:nvPr/>
        </p:nvGrpSpPr>
        <p:grpSpPr>
          <a:xfrm>
            <a:off x="1486737" y="2589398"/>
            <a:ext cx="495720" cy="335880"/>
            <a:chOff x="1486737" y="2589398"/>
            <a:chExt cx="495720" cy="33588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8FA09571-9A51-4CE5-873F-9A52DAFC1104}"/>
                    </a:ext>
                  </a:extLst>
                </p14:cNvPr>
                <p14:cNvContentPartPr/>
                <p14:nvPr/>
              </p14:nvContentPartPr>
              <p14:xfrm>
                <a:off x="1567017" y="2678678"/>
                <a:ext cx="3240" cy="86040"/>
              </p14:xfrm>
            </p:contentPart>
          </mc:Choice>
          <mc:Fallback xmlns="">
            <p:pic>
              <p:nvPicPr>
                <p:cNvPr id="52" name="Ink 51">
                  <a:extLst>
                    <a:ext uri="{FF2B5EF4-FFF2-40B4-BE49-F238E27FC236}">
                      <a16:creationId xmlns:a16="http://schemas.microsoft.com/office/drawing/2014/main" id="{8FA09571-9A51-4CE5-873F-9A52DAFC1104}"/>
                    </a:ext>
                  </a:extLst>
                </p:cNvPr>
                <p:cNvPicPr/>
                <p:nvPr/>
              </p:nvPicPr>
              <p:blipFill>
                <a:blip r:embed="rId35"/>
                <a:stretch>
                  <a:fillRect/>
                </a:stretch>
              </p:blipFill>
              <p:spPr>
                <a:xfrm>
                  <a:off x="1562697" y="2674358"/>
                  <a:ext cx="1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1A8E33E0-5E67-451F-AF01-FFF4767A37F0}"/>
                    </a:ext>
                  </a:extLst>
                </p14:cNvPr>
                <p14:cNvContentPartPr/>
                <p14:nvPr/>
              </p14:nvContentPartPr>
              <p14:xfrm>
                <a:off x="1486737" y="2714678"/>
                <a:ext cx="123840" cy="360"/>
              </p14:xfrm>
            </p:contentPart>
          </mc:Choice>
          <mc:Fallback xmlns="">
            <p:pic>
              <p:nvPicPr>
                <p:cNvPr id="53" name="Ink 52">
                  <a:extLst>
                    <a:ext uri="{FF2B5EF4-FFF2-40B4-BE49-F238E27FC236}">
                      <a16:creationId xmlns:a16="http://schemas.microsoft.com/office/drawing/2014/main" id="{1A8E33E0-5E67-451F-AF01-FFF4767A37F0}"/>
                    </a:ext>
                  </a:extLst>
                </p:cNvPr>
                <p:cNvPicPr/>
                <p:nvPr/>
              </p:nvPicPr>
              <p:blipFill>
                <a:blip r:embed="rId37"/>
                <a:stretch>
                  <a:fillRect/>
                </a:stretch>
              </p:blipFill>
              <p:spPr>
                <a:xfrm>
                  <a:off x="1482417" y="2710358"/>
                  <a:ext cx="132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7977434D-220A-4EFB-BC3F-55598BA839DF}"/>
                    </a:ext>
                  </a:extLst>
                </p14:cNvPr>
                <p14:cNvContentPartPr/>
                <p14:nvPr/>
              </p14:nvContentPartPr>
              <p14:xfrm>
                <a:off x="1814697" y="2589398"/>
                <a:ext cx="21240" cy="118080"/>
              </p14:xfrm>
            </p:contentPart>
          </mc:Choice>
          <mc:Fallback xmlns="">
            <p:pic>
              <p:nvPicPr>
                <p:cNvPr id="55" name="Ink 54">
                  <a:extLst>
                    <a:ext uri="{FF2B5EF4-FFF2-40B4-BE49-F238E27FC236}">
                      <a16:creationId xmlns:a16="http://schemas.microsoft.com/office/drawing/2014/main" id="{7977434D-220A-4EFB-BC3F-55598BA839DF}"/>
                    </a:ext>
                  </a:extLst>
                </p:cNvPr>
                <p:cNvPicPr/>
                <p:nvPr/>
              </p:nvPicPr>
              <p:blipFill>
                <a:blip r:embed="rId39"/>
                <a:stretch>
                  <a:fillRect/>
                </a:stretch>
              </p:blipFill>
              <p:spPr>
                <a:xfrm>
                  <a:off x="1810377" y="2585078"/>
                  <a:ext cx="29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34C9B2D5-82D6-4C61-AA2F-9DB4139C99F2}"/>
                    </a:ext>
                  </a:extLst>
                </p14:cNvPr>
                <p14:cNvContentPartPr/>
                <p14:nvPr/>
              </p14:nvContentPartPr>
              <p14:xfrm>
                <a:off x="1723617" y="2721878"/>
                <a:ext cx="258840" cy="28080"/>
              </p14:xfrm>
            </p:contentPart>
          </mc:Choice>
          <mc:Fallback xmlns="">
            <p:pic>
              <p:nvPicPr>
                <p:cNvPr id="56" name="Ink 55">
                  <a:extLst>
                    <a:ext uri="{FF2B5EF4-FFF2-40B4-BE49-F238E27FC236}">
                      <a16:creationId xmlns:a16="http://schemas.microsoft.com/office/drawing/2014/main" id="{34C9B2D5-82D6-4C61-AA2F-9DB4139C99F2}"/>
                    </a:ext>
                  </a:extLst>
                </p:cNvPr>
                <p:cNvPicPr/>
                <p:nvPr/>
              </p:nvPicPr>
              <p:blipFill>
                <a:blip r:embed="rId41"/>
                <a:stretch>
                  <a:fillRect/>
                </a:stretch>
              </p:blipFill>
              <p:spPr>
                <a:xfrm>
                  <a:off x="1719297" y="2717558"/>
                  <a:ext cx="26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CA821B2D-06F0-48D0-83A3-75445FC3F964}"/>
                    </a:ext>
                  </a:extLst>
                </p14:cNvPr>
                <p14:cNvContentPartPr/>
                <p14:nvPr/>
              </p14:nvContentPartPr>
              <p14:xfrm>
                <a:off x="1706697" y="2828078"/>
                <a:ext cx="117360" cy="97200"/>
              </p14:xfrm>
            </p:contentPart>
          </mc:Choice>
          <mc:Fallback xmlns="">
            <p:pic>
              <p:nvPicPr>
                <p:cNvPr id="58" name="Ink 57">
                  <a:extLst>
                    <a:ext uri="{FF2B5EF4-FFF2-40B4-BE49-F238E27FC236}">
                      <a16:creationId xmlns:a16="http://schemas.microsoft.com/office/drawing/2014/main" id="{CA821B2D-06F0-48D0-83A3-75445FC3F964}"/>
                    </a:ext>
                  </a:extLst>
                </p:cNvPr>
                <p:cNvPicPr/>
                <p:nvPr/>
              </p:nvPicPr>
              <p:blipFill>
                <a:blip r:embed="rId43"/>
                <a:stretch>
                  <a:fillRect/>
                </a:stretch>
              </p:blipFill>
              <p:spPr>
                <a:xfrm>
                  <a:off x="1702377" y="2823758"/>
                  <a:ext cx="12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47C56DC8-4860-43BE-9987-8909F6894683}"/>
                    </a:ext>
                  </a:extLst>
                </p14:cNvPr>
                <p14:cNvContentPartPr/>
                <p14:nvPr/>
              </p14:nvContentPartPr>
              <p14:xfrm>
                <a:off x="1891377" y="2841398"/>
                <a:ext cx="71280" cy="77040"/>
              </p14:xfrm>
            </p:contentPart>
          </mc:Choice>
          <mc:Fallback xmlns="">
            <p:pic>
              <p:nvPicPr>
                <p:cNvPr id="59" name="Ink 58">
                  <a:extLst>
                    <a:ext uri="{FF2B5EF4-FFF2-40B4-BE49-F238E27FC236}">
                      <a16:creationId xmlns:a16="http://schemas.microsoft.com/office/drawing/2014/main" id="{47C56DC8-4860-43BE-9987-8909F6894683}"/>
                    </a:ext>
                  </a:extLst>
                </p:cNvPr>
                <p:cNvPicPr/>
                <p:nvPr/>
              </p:nvPicPr>
              <p:blipFill>
                <a:blip r:embed="rId45"/>
                <a:stretch>
                  <a:fillRect/>
                </a:stretch>
              </p:blipFill>
              <p:spPr>
                <a:xfrm>
                  <a:off x="1887057" y="2837078"/>
                  <a:ext cx="79920" cy="85680"/>
                </a:xfrm>
                <a:prstGeom prst="rect">
                  <a:avLst/>
                </a:prstGeom>
              </p:spPr>
            </p:pic>
          </mc:Fallback>
        </mc:AlternateContent>
      </p:grpSp>
      <p:grpSp>
        <p:nvGrpSpPr>
          <p:cNvPr id="65" name="Group 64">
            <a:extLst>
              <a:ext uri="{FF2B5EF4-FFF2-40B4-BE49-F238E27FC236}">
                <a16:creationId xmlns:a16="http://schemas.microsoft.com/office/drawing/2014/main" id="{B21D57C7-8482-4DD6-AF96-719B98630E9F}"/>
              </a:ext>
            </a:extLst>
          </p:cNvPr>
          <p:cNvGrpSpPr/>
          <p:nvPr/>
        </p:nvGrpSpPr>
        <p:grpSpPr>
          <a:xfrm>
            <a:off x="1103697" y="2261438"/>
            <a:ext cx="156600" cy="132480"/>
            <a:chOff x="1103697" y="2261438"/>
            <a:chExt cx="156600" cy="132480"/>
          </a:xfrm>
        </p:grpSpPr>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480E3E99-EF3A-4C88-93F3-6D77EB41F963}"/>
                    </a:ext>
                  </a:extLst>
                </p14:cNvPr>
                <p14:cNvContentPartPr/>
                <p14:nvPr/>
              </p14:nvContentPartPr>
              <p14:xfrm>
                <a:off x="1103697" y="2261438"/>
                <a:ext cx="156600" cy="92520"/>
              </p14:xfrm>
            </p:contentPart>
          </mc:Choice>
          <mc:Fallback xmlns="">
            <p:pic>
              <p:nvPicPr>
                <p:cNvPr id="61" name="Ink 60">
                  <a:extLst>
                    <a:ext uri="{FF2B5EF4-FFF2-40B4-BE49-F238E27FC236}">
                      <a16:creationId xmlns:a16="http://schemas.microsoft.com/office/drawing/2014/main" id="{480E3E99-EF3A-4C88-93F3-6D77EB41F963}"/>
                    </a:ext>
                  </a:extLst>
                </p:cNvPr>
                <p:cNvPicPr/>
                <p:nvPr/>
              </p:nvPicPr>
              <p:blipFill>
                <a:blip r:embed="rId47"/>
                <a:stretch>
                  <a:fillRect/>
                </a:stretch>
              </p:blipFill>
              <p:spPr>
                <a:xfrm>
                  <a:off x="1099377" y="2257118"/>
                  <a:ext cx="165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87064BBA-9E69-46B3-A4EE-110E2D5BCC62}"/>
                    </a:ext>
                  </a:extLst>
                </p14:cNvPr>
                <p14:cNvContentPartPr/>
                <p14:nvPr/>
              </p14:nvContentPartPr>
              <p14:xfrm>
                <a:off x="1160937" y="2261438"/>
                <a:ext cx="11880" cy="100080"/>
              </p14:xfrm>
            </p:contentPart>
          </mc:Choice>
          <mc:Fallback xmlns="">
            <p:pic>
              <p:nvPicPr>
                <p:cNvPr id="62" name="Ink 61">
                  <a:extLst>
                    <a:ext uri="{FF2B5EF4-FFF2-40B4-BE49-F238E27FC236}">
                      <a16:creationId xmlns:a16="http://schemas.microsoft.com/office/drawing/2014/main" id="{87064BBA-9E69-46B3-A4EE-110E2D5BCC62}"/>
                    </a:ext>
                  </a:extLst>
                </p:cNvPr>
                <p:cNvPicPr/>
                <p:nvPr/>
              </p:nvPicPr>
              <p:blipFill>
                <a:blip r:embed="rId49"/>
                <a:stretch>
                  <a:fillRect/>
                </a:stretch>
              </p:blipFill>
              <p:spPr>
                <a:xfrm>
                  <a:off x="1156617" y="2257118"/>
                  <a:ext cx="20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043A83EE-DB33-4020-B958-C79356266DCB}"/>
                    </a:ext>
                  </a:extLst>
                </p14:cNvPr>
                <p14:cNvContentPartPr/>
                <p14:nvPr/>
              </p14:nvContentPartPr>
              <p14:xfrm>
                <a:off x="1165257" y="2344958"/>
                <a:ext cx="6120" cy="48960"/>
              </p14:xfrm>
            </p:contentPart>
          </mc:Choice>
          <mc:Fallback xmlns="">
            <p:pic>
              <p:nvPicPr>
                <p:cNvPr id="64" name="Ink 63">
                  <a:extLst>
                    <a:ext uri="{FF2B5EF4-FFF2-40B4-BE49-F238E27FC236}">
                      <a16:creationId xmlns:a16="http://schemas.microsoft.com/office/drawing/2014/main" id="{043A83EE-DB33-4020-B958-C79356266DCB}"/>
                    </a:ext>
                  </a:extLst>
                </p:cNvPr>
                <p:cNvPicPr/>
                <p:nvPr/>
              </p:nvPicPr>
              <p:blipFill>
                <a:blip r:embed="rId51"/>
                <a:stretch>
                  <a:fillRect/>
                </a:stretch>
              </p:blipFill>
              <p:spPr>
                <a:xfrm>
                  <a:off x="1160937" y="2340638"/>
                  <a:ext cx="14760" cy="57600"/>
                </a:xfrm>
                <a:prstGeom prst="rect">
                  <a:avLst/>
                </a:prstGeom>
              </p:spPr>
            </p:pic>
          </mc:Fallback>
        </mc:AlternateContent>
      </p:grpSp>
      <p:grpSp>
        <p:nvGrpSpPr>
          <p:cNvPr id="69" name="Group 68">
            <a:extLst>
              <a:ext uri="{FF2B5EF4-FFF2-40B4-BE49-F238E27FC236}">
                <a16:creationId xmlns:a16="http://schemas.microsoft.com/office/drawing/2014/main" id="{1EB69986-8F72-4419-98F3-B23336B89302}"/>
              </a:ext>
            </a:extLst>
          </p:cNvPr>
          <p:cNvGrpSpPr/>
          <p:nvPr/>
        </p:nvGrpSpPr>
        <p:grpSpPr>
          <a:xfrm>
            <a:off x="2324097" y="2421638"/>
            <a:ext cx="92520" cy="70200"/>
            <a:chOff x="2324097" y="2421638"/>
            <a:chExt cx="92520" cy="70200"/>
          </a:xfrm>
        </p:grpSpPr>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6CE74AAD-E46E-48EC-979F-BE10F983C6F4}"/>
                    </a:ext>
                  </a:extLst>
                </p14:cNvPr>
                <p14:cNvContentPartPr/>
                <p14:nvPr/>
              </p14:nvContentPartPr>
              <p14:xfrm>
                <a:off x="2400777" y="2421638"/>
                <a:ext cx="15840" cy="360"/>
              </p14:xfrm>
            </p:contentPart>
          </mc:Choice>
          <mc:Fallback xmlns="">
            <p:pic>
              <p:nvPicPr>
                <p:cNvPr id="66" name="Ink 65">
                  <a:extLst>
                    <a:ext uri="{FF2B5EF4-FFF2-40B4-BE49-F238E27FC236}">
                      <a16:creationId xmlns:a16="http://schemas.microsoft.com/office/drawing/2014/main" id="{6CE74AAD-E46E-48EC-979F-BE10F983C6F4}"/>
                    </a:ext>
                  </a:extLst>
                </p:cNvPr>
                <p:cNvPicPr/>
                <p:nvPr/>
              </p:nvPicPr>
              <p:blipFill>
                <a:blip r:embed="rId53"/>
                <a:stretch>
                  <a:fillRect/>
                </a:stretch>
              </p:blipFill>
              <p:spPr>
                <a:xfrm>
                  <a:off x="2396457" y="2417318"/>
                  <a:ext cx="24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1EA26F19-E686-436D-A93F-0CC403F15E5F}"/>
                    </a:ext>
                  </a:extLst>
                </p14:cNvPr>
                <p14:cNvContentPartPr/>
                <p14:nvPr/>
              </p14:nvContentPartPr>
              <p14:xfrm>
                <a:off x="2324097" y="2491478"/>
                <a:ext cx="76680" cy="360"/>
              </p14:xfrm>
            </p:contentPart>
          </mc:Choice>
          <mc:Fallback xmlns="">
            <p:pic>
              <p:nvPicPr>
                <p:cNvPr id="67" name="Ink 66">
                  <a:extLst>
                    <a:ext uri="{FF2B5EF4-FFF2-40B4-BE49-F238E27FC236}">
                      <a16:creationId xmlns:a16="http://schemas.microsoft.com/office/drawing/2014/main" id="{1EA26F19-E686-436D-A93F-0CC403F15E5F}"/>
                    </a:ext>
                  </a:extLst>
                </p:cNvPr>
                <p:cNvPicPr/>
                <p:nvPr/>
              </p:nvPicPr>
              <p:blipFill>
                <a:blip r:embed="rId55"/>
                <a:stretch>
                  <a:fillRect/>
                </a:stretch>
              </p:blipFill>
              <p:spPr>
                <a:xfrm>
                  <a:off x="2319777" y="2487158"/>
                  <a:ext cx="85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F9EF1054-8C28-4C16-A6FA-50DD1ED26A21}"/>
                    </a:ext>
                  </a:extLst>
                </p14:cNvPr>
                <p14:cNvContentPartPr/>
                <p14:nvPr/>
              </p14:nvContentPartPr>
              <p14:xfrm>
                <a:off x="2344977" y="2421638"/>
                <a:ext cx="47880" cy="21240"/>
              </p14:xfrm>
            </p:contentPart>
          </mc:Choice>
          <mc:Fallback xmlns="">
            <p:pic>
              <p:nvPicPr>
                <p:cNvPr id="68" name="Ink 67">
                  <a:extLst>
                    <a:ext uri="{FF2B5EF4-FFF2-40B4-BE49-F238E27FC236}">
                      <a16:creationId xmlns:a16="http://schemas.microsoft.com/office/drawing/2014/main" id="{F9EF1054-8C28-4C16-A6FA-50DD1ED26A21}"/>
                    </a:ext>
                  </a:extLst>
                </p:cNvPr>
                <p:cNvPicPr/>
                <p:nvPr/>
              </p:nvPicPr>
              <p:blipFill>
                <a:blip r:embed="rId57"/>
                <a:stretch>
                  <a:fillRect/>
                </a:stretch>
              </p:blipFill>
              <p:spPr>
                <a:xfrm>
                  <a:off x="2340657" y="2417318"/>
                  <a:ext cx="56520" cy="29880"/>
                </a:xfrm>
                <a:prstGeom prst="rect">
                  <a:avLst/>
                </a:prstGeom>
              </p:spPr>
            </p:pic>
          </mc:Fallback>
        </mc:AlternateContent>
      </p:grpSp>
      <p:grpSp>
        <p:nvGrpSpPr>
          <p:cNvPr id="73" name="Group 72">
            <a:extLst>
              <a:ext uri="{FF2B5EF4-FFF2-40B4-BE49-F238E27FC236}">
                <a16:creationId xmlns:a16="http://schemas.microsoft.com/office/drawing/2014/main" id="{4424BF29-E655-4E00-9CEF-396E97441723}"/>
              </a:ext>
            </a:extLst>
          </p:cNvPr>
          <p:cNvGrpSpPr/>
          <p:nvPr/>
        </p:nvGrpSpPr>
        <p:grpSpPr>
          <a:xfrm>
            <a:off x="2945097" y="2191238"/>
            <a:ext cx="1828440" cy="356400"/>
            <a:chOff x="2945097" y="2191238"/>
            <a:chExt cx="1828440" cy="356400"/>
          </a:xfrm>
        </p:grpSpPr>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4317C1E6-A60C-4D3F-B40E-FB6A28C6716C}"/>
                    </a:ext>
                  </a:extLst>
                </p14:cNvPr>
                <p14:cNvContentPartPr/>
                <p14:nvPr/>
              </p14:nvContentPartPr>
              <p14:xfrm>
                <a:off x="3479337" y="2198438"/>
                <a:ext cx="206280" cy="154080"/>
              </p14:xfrm>
            </p:contentPart>
          </mc:Choice>
          <mc:Fallback xmlns="">
            <p:pic>
              <p:nvPicPr>
                <p:cNvPr id="70" name="Ink 69">
                  <a:extLst>
                    <a:ext uri="{FF2B5EF4-FFF2-40B4-BE49-F238E27FC236}">
                      <a16:creationId xmlns:a16="http://schemas.microsoft.com/office/drawing/2014/main" id="{4317C1E6-A60C-4D3F-B40E-FB6A28C6716C}"/>
                    </a:ext>
                  </a:extLst>
                </p:cNvPr>
                <p:cNvPicPr/>
                <p:nvPr/>
              </p:nvPicPr>
              <p:blipFill>
                <a:blip r:embed="rId59"/>
                <a:stretch>
                  <a:fillRect/>
                </a:stretch>
              </p:blipFill>
              <p:spPr>
                <a:xfrm>
                  <a:off x="3475017" y="2194118"/>
                  <a:ext cx="214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9ABBD5C8-320C-4FD3-B16D-DF9709F0A3F9}"/>
                    </a:ext>
                  </a:extLst>
                </p14:cNvPr>
                <p14:cNvContentPartPr/>
                <p14:nvPr/>
              </p14:nvContentPartPr>
              <p14:xfrm>
                <a:off x="3545577" y="2191238"/>
                <a:ext cx="77040" cy="223920"/>
              </p14:xfrm>
            </p:contentPart>
          </mc:Choice>
          <mc:Fallback xmlns="">
            <p:pic>
              <p:nvPicPr>
                <p:cNvPr id="71" name="Ink 70">
                  <a:extLst>
                    <a:ext uri="{FF2B5EF4-FFF2-40B4-BE49-F238E27FC236}">
                      <a16:creationId xmlns:a16="http://schemas.microsoft.com/office/drawing/2014/main" id="{9ABBD5C8-320C-4FD3-B16D-DF9709F0A3F9}"/>
                    </a:ext>
                  </a:extLst>
                </p:cNvPr>
                <p:cNvPicPr/>
                <p:nvPr/>
              </p:nvPicPr>
              <p:blipFill>
                <a:blip r:embed="rId61"/>
                <a:stretch>
                  <a:fillRect/>
                </a:stretch>
              </p:blipFill>
              <p:spPr>
                <a:xfrm>
                  <a:off x="3541257" y="2186918"/>
                  <a:ext cx="85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242EB795-7C6E-40FE-A792-B604ADDC4D6F}"/>
                    </a:ext>
                  </a:extLst>
                </p14:cNvPr>
                <p14:cNvContentPartPr/>
                <p14:nvPr/>
              </p14:nvContentPartPr>
              <p14:xfrm>
                <a:off x="2945097" y="2463038"/>
                <a:ext cx="1828440" cy="84600"/>
              </p14:xfrm>
            </p:contentPart>
          </mc:Choice>
          <mc:Fallback xmlns="">
            <p:pic>
              <p:nvPicPr>
                <p:cNvPr id="72" name="Ink 71">
                  <a:extLst>
                    <a:ext uri="{FF2B5EF4-FFF2-40B4-BE49-F238E27FC236}">
                      <a16:creationId xmlns:a16="http://schemas.microsoft.com/office/drawing/2014/main" id="{242EB795-7C6E-40FE-A792-B604ADDC4D6F}"/>
                    </a:ext>
                  </a:extLst>
                </p:cNvPr>
                <p:cNvPicPr/>
                <p:nvPr/>
              </p:nvPicPr>
              <p:blipFill>
                <a:blip r:embed="rId63"/>
                <a:stretch>
                  <a:fillRect/>
                </a:stretch>
              </p:blipFill>
              <p:spPr>
                <a:xfrm>
                  <a:off x="2940777" y="2458718"/>
                  <a:ext cx="1837080" cy="93240"/>
                </a:xfrm>
                <a:prstGeom prst="rect">
                  <a:avLst/>
                </a:prstGeom>
              </p:spPr>
            </p:pic>
          </mc:Fallback>
        </mc:AlternateContent>
      </p:grpSp>
      <p:grpSp>
        <p:nvGrpSpPr>
          <p:cNvPr id="87" name="Group 86">
            <a:extLst>
              <a:ext uri="{FF2B5EF4-FFF2-40B4-BE49-F238E27FC236}">
                <a16:creationId xmlns:a16="http://schemas.microsoft.com/office/drawing/2014/main" id="{AF082C2C-E264-4EDF-91E8-19018BEA3604}"/>
              </a:ext>
            </a:extLst>
          </p:cNvPr>
          <p:cNvGrpSpPr/>
          <p:nvPr/>
        </p:nvGrpSpPr>
        <p:grpSpPr>
          <a:xfrm>
            <a:off x="2940417" y="2666078"/>
            <a:ext cx="1247400" cy="171720"/>
            <a:chOff x="2940417" y="2666078"/>
            <a:chExt cx="1247400" cy="171720"/>
          </a:xfrm>
        </p:grpSpPr>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E2DC2372-3F00-4641-A310-766F79B8828F}"/>
                    </a:ext>
                  </a:extLst>
                </p14:cNvPr>
                <p14:cNvContentPartPr/>
                <p14:nvPr/>
              </p14:nvContentPartPr>
              <p14:xfrm>
                <a:off x="2940417" y="2749598"/>
                <a:ext cx="68040" cy="88200"/>
              </p14:xfrm>
            </p:contentPart>
          </mc:Choice>
          <mc:Fallback xmlns="">
            <p:pic>
              <p:nvPicPr>
                <p:cNvPr id="74" name="Ink 73">
                  <a:extLst>
                    <a:ext uri="{FF2B5EF4-FFF2-40B4-BE49-F238E27FC236}">
                      <a16:creationId xmlns:a16="http://schemas.microsoft.com/office/drawing/2014/main" id="{E2DC2372-3F00-4641-A310-766F79B8828F}"/>
                    </a:ext>
                  </a:extLst>
                </p:cNvPr>
                <p:cNvPicPr/>
                <p:nvPr/>
              </p:nvPicPr>
              <p:blipFill>
                <a:blip r:embed="rId65"/>
                <a:stretch>
                  <a:fillRect/>
                </a:stretch>
              </p:blipFill>
              <p:spPr>
                <a:xfrm>
                  <a:off x="2936097" y="2745278"/>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82CD5D70-D9AD-439F-ABA1-74AD526D5D66}"/>
                    </a:ext>
                  </a:extLst>
                </p14:cNvPr>
                <p14:cNvContentPartPr/>
                <p14:nvPr/>
              </p14:nvContentPartPr>
              <p14:xfrm>
                <a:off x="3082257" y="2784878"/>
                <a:ext cx="3240" cy="360"/>
              </p14:xfrm>
            </p:contentPart>
          </mc:Choice>
          <mc:Fallback xmlns="">
            <p:pic>
              <p:nvPicPr>
                <p:cNvPr id="75" name="Ink 74">
                  <a:extLst>
                    <a:ext uri="{FF2B5EF4-FFF2-40B4-BE49-F238E27FC236}">
                      <a16:creationId xmlns:a16="http://schemas.microsoft.com/office/drawing/2014/main" id="{82CD5D70-D9AD-439F-ABA1-74AD526D5D66}"/>
                    </a:ext>
                  </a:extLst>
                </p:cNvPr>
                <p:cNvPicPr/>
                <p:nvPr/>
              </p:nvPicPr>
              <p:blipFill>
                <a:blip r:embed="rId67"/>
                <a:stretch>
                  <a:fillRect/>
                </a:stretch>
              </p:blipFill>
              <p:spPr>
                <a:xfrm>
                  <a:off x="3077937" y="2780558"/>
                  <a:ext cx="11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A96F12AE-A523-459C-AFEE-917B9CDF547F}"/>
                    </a:ext>
                  </a:extLst>
                </p14:cNvPr>
                <p14:cNvContentPartPr/>
                <p14:nvPr/>
              </p14:nvContentPartPr>
              <p14:xfrm>
                <a:off x="3121857" y="2721518"/>
                <a:ext cx="56520" cy="106200"/>
              </p14:xfrm>
            </p:contentPart>
          </mc:Choice>
          <mc:Fallback xmlns="">
            <p:pic>
              <p:nvPicPr>
                <p:cNvPr id="76" name="Ink 75">
                  <a:extLst>
                    <a:ext uri="{FF2B5EF4-FFF2-40B4-BE49-F238E27FC236}">
                      <a16:creationId xmlns:a16="http://schemas.microsoft.com/office/drawing/2014/main" id="{A96F12AE-A523-459C-AFEE-917B9CDF547F}"/>
                    </a:ext>
                  </a:extLst>
                </p:cNvPr>
                <p:cNvPicPr/>
                <p:nvPr/>
              </p:nvPicPr>
              <p:blipFill>
                <a:blip r:embed="rId69"/>
                <a:stretch>
                  <a:fillRect/>
                </a:stretch>
              </p:blipFill>
              <p:spPr>
                <a:xfrm>
                  <a:off x="3117537" y="2717198"/>
                  <a:ext cx="65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61C33078-B810-4587-A6A4-42D84EE583FB}"/>
                    </a:ext>
                  </a:extLst>
                </p14:cNvPr>
                <p14:cNvContentPartPr/>
                <p14:nvPr/>
              </p14:nvContentPartPr>
              <p14:xfrm>
                <a:off x="3133737" y="2721518"/>
                <a:ext cx="73800" cy="7920"/>
              </p14:xfrm>
            </p:contentPart>
          </mc:Choice>
          <mc:Fallback xmlns="">
            <p:pic>
              <p:nvPicPr>
                <p:cNvPr id="77" name="Ink 76">
                  <a:extLst>
                    <a:ext uri="{FF2B5EF4-FFF2-40B4-BE49-F238E27FC236}">
                      <a16:creationId xmlns:a16="http://schemas.microsoft.com/office/drawing/2014/main" id="{61C33078-B810-4587-A6A4-42D84EE583FB}"/>
                    </a:ext>
                  </a:extLst>
                </p:cNvPr>
                <p:cNvPicPr/>
                <p:nvPr/>
              </p:nvPicPr>
              <p:blipFill>
                <a:blip r:embed="rId71"/>
                <a:stretch>
                  <a:fillRect/>
                </a:stretch>
              </p:blipFill>
              <p:spPr>
                <a:xfrm>
                  <a:off x="3129417" y="2717198"/>
                  <a:ext cx="824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C9CABE6-4E9B-4141-83E3-87F86B150E5B}"/>
                    </a:ext>
                  </a:extLst>
                </p14:cNvPr>
                <p14:cNvContentPartPr/>
                <p14:nvPr/>
              </p14:nvContentPartPr>
              <p14:xfrm>
                <a:off x="3392217" y="2693798"/>
                <a:ext cx="28080" cy="104040"/>
              </p14:xfrm>
            </p:contentPart>
          </mc:Choice>
          <mc:Fallback xmlns="">
            <p:pic>
              <p:nvPicPr>
                <p:cNvPr id="79" name="Ink 78">
                  <a:extLst>
                    <a:ext uri="{FF2B5EF4-FFF2-40B4-BE49-F238E27FC236}">
                      <a16:creationId xmlns:a16="http://schemas.microsoft.com/office/drawing/2014/main" id="{5C9CABE6-4E9B-4141-83E3-87F86B150E5B}"/>
                    </a:ext>
                  </a:extLst>
                </p:cNvPr>
                <p:cNvPicPr/>
                <p:nvPr/>
              </p:nvPicPr>
              <p:blipFill>
                <a:blip r:embed="rId73"/>
                <a:stretch>
                  <a:fillRect/>
                </a:stretch>
              </p:blipFill>
              <p:spPr>
                <a:xfrm>
                  <a:off x="3387897" y="2689478"/>
                  <a:ext cx="36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B58D5708-C6CE-436E-992C-2154E0E86019}"/>
                    </a:ext>
                  </a:extLst>
                </p14:cNvPr>
                <p14:cNvContentPartPr/>
                <p14:nvPr/>
              </p14:nvContentPartPr>
              <p14:xfrm>
                <a:off x="3350097" y="2749598"/>
                <a:ext cx="83520" cy="360"/>
              </p14:xfrm>
            </p:contentPart>
          </mc:Choice>
          <mc:Fallback xmlns="">
            <p:pic>
              <p:nvPicPr>
                <p:cNvPr id="80" name="Ink 79">
                  <a:extLst>
                    <a:ext uri="{FF2B5EF4-FFF2-40B4-BE49-F238E27FC236}">
                      <a16:creationId xmlns:a16="http://schemas.microsoft.com/office/drawing/2014/main" id="{B58D5708-C6CE-436E-992C-2154E0E86019}"/>
                    </a:ext>
                  </a:extLst>
                </p:cNvPr>
                <p:cNvPicPr/>
                <p:nvPr/>
              </p:nvPicPr>
              <p:blipFill>
                <a:blip r:embed="rId75"/>
                <a:stretch>
                  <a:fillRect/>
                </a:stretch>
              </p:blipFill>
              <p:spPr>
                <a:xfrm>
                  <a:off x="3345777" y="2745278"/>
                  <a:ext cx="92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766E1BF5-C8AF-47F3-A2CC-CF96E0B3DCBC}"/>
                    </a:ext>
                  </a:extLst>
                </p14:cNvPr>
                <p14:cNvContentPartPr/>
                <p14:nvPr/>
              </p14:nvContentPartPr>
              <p14:xfrm>
                <a:off x="3566817" y="2704598"/>
                <a:ext cx="85320" cy="97920"/>
              </p14:xfrm>
            </p:contentPart>
          </mc:Choice>
          <mc:Fallback xmlns="">
            <p:pic>
              <p:nvPicPr>
                <p:cNvPr id="81" name="Ink 80">
                  <a:extLst>
                    <a:ext uri="{FF2B5EF4-FFF2-40B4-BE49-F238E27FC236}">
                      <a16:creationId xmlns:a16="http://schemas.microsoft.com/office/drawing/2014/main" id="{766E1BF5-C8AF-47F3-A2CC-CF96E0B3DCBC}"/>
                    </a:ext>
                  </a:extLst>
                </p:cNvPr>
                <p:cNvPicPr/>
                <p:nvPr/>
              </p:nvPicPr>
              <p:blipFill>
                <a:blip r:embed="rId77"/>
                <a:stretch>
                  <a:fillRect/>
                </a:stretch>
              </p:blipFill>
              <p:spPr>
                <a:xfrm>
                  <a:off x="3562497" y="2700278"/>
                  <a:ext cx="93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8493DB77-04CA-44B7-A3CF-5B2B78681B2F}"/>
                    </a:ext>
                  </a:extLst>
                </p14:cNvPr>
                <p14:cNvContentPartPr/>
                <p14:nvPr/>
              </p14:nvContentPartPr>
              <p14:xfrm>
                <a:off x="3733857" y="2742758"/>
                <a:ext cx="360" cy="360"/>
              </p14:xfrm>
            </p:contentPart>
          </mc:Choice>
          <mc:Fallback xmlns="">
            <p:pic>
              <p:nvPicPr>
                <p:cNvPr id="82" name="Ink 81">
                  <a:extLst>
                    <a:ext uri="{FF2B5EF4-FFF2-40B4-BE49-F238E27FC236}">
                      <a16:creationId xmlns:a16="http://schemas.microsoft.com/office/drawing/2014/main" id="{8493DB77-04CA-44B7-A3CF-5B2B78681B2F}"/>
                    </a:ext>
                  </a:extLst>
                </p:cNvPr>
                <p:cNvPicPr/>
                <p:nvPr/>
              </p:nvPicPr>
              <p:blipFill>
                <a:blip r:embed="rId3"/>
                <a:stretch>
                  <a:fillRect/>
                </a:stretch>
              </p:blipFill>
              <p:spPr>
                <a:xfrm>
                  <a:off x="3729537" y="27384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7717E4D3-1A14-4BD6-BB56-CC41BA460A6B}"/>
                    </a:ext>
                  </a:extLst>
                </p14:cNvPr>
                <p14:cNvContentPartPr/>
                <p14:nvPr/>
              </p14:nvContentPartPr>
              <p14:xfrm>
                <a:off x="3808737" y="2676878"/>
                <a:ext cx="92160" cy="114480"/>
              </p14:xfrm>
            </p:contentPart>
          </mc:Choice>
          <mc:Fallback xmlns="">
            <p:pic>
              <p:nvPicPr>
                <p:cNvPr id="83" name="Ink 82">
                  <a:extLst>
                    <a:ext uri="{FF2B5EF4-FFF2-40B4-BE49-F238E27FC236}">
                      <a16:creationId xmlns:a16="http://schemas.microsoft.com/office/drawing/2014/main" id="{7717E4D3-1A14-4BD6-BB56-CC41BA460A6B}"/>
                    </a:ext>
                  </a:extLst>
                </p:cNvPr>
                <p:cNvPicPr/>
                <p:nvPr/>
              </p:nvPicPr>
              <p:blipFill>
                <a:blip r:embed="rId80"/>
                <a:stretch>
                  <a:fillRect/>
                </a:stretch>
              </p:blipFill>
              <p:spPr>
                <a:xfrm>
                  <a:off x="3804417" y="2672558"/>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4" name="Ink 83">
                  <a:extLst>
                    <a:ext uri="{FF2B5EF4-FFF2-40B4-BE49-F238E27FC236}">
                      <a16:creationId xmlns:a16="http://schemas.microsoft.com/office/drawing/2014/main" id="{2305226F-A32F-4E0D-BEB4-09C8163BBC31}"/>
                    </a:ext>
                  </a:extLst>
                </p14:cNvPr>
                <p14:cNvContentPartPr/>
                <p14:nvPr/>
              </p14:nvContentPartPr>
              <p14:xfrm>
                <a:off x="3888657" y="2666078"/>
                <a:ext cx="103320" cy="112680"/>
              </p14:xfrm>
            </p:contentPart>
          </mc:Choice>
          <mc:Fallback xmlns="">
            <p:pic>
              <p:nvPicPr>
                <p:cNvPr id="84" name="Ink 83">
                  <a:extLst>
                    <a:ext uri="{FF2B5EF4-FFF2-40B4-BE49-F238E27FC236}">
                      <a16:creationId xmlns:a16="http://schemas.microsoft.com/office/drawing/2014/main" id="{2305226F-A32F-4E0D-BEB4-09C8163BBC31}"/>
                    </a:ext>
                  </a:extLst>
                </p:cNvPr>
                <p:cNvPicPr/>
                <p:nvPr/>
              </p:nvPicPr>
              <p:blipFill>
                <a:blip r:embed="rId82"/>
                <a:stretch>
                  <a:fillRect/>
                </a:stretch>
              </p:blipFill>
              <p:spPr>
                <a:xfrm>
                  <a:off x="3884337" y="2661758"/>
                  <a:ext cx="111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5" name="Ink 84">
                  <a:extLst>
                    <a:ext uri="{FF2B5EF4-FFF2-40B4-BE49-F238E27FC236}">
                      <a16:creationId xmlns:a16="http://schemas.microsoft.com/office/drawing/2014/main" id="{D5EE0536-0E3B-4A6B-81D1-EB3FFB91D185}"/>
                    </a:ext>
                  </a:extLst>
                </p14:cNvPr>
                <p14:cNvContentPartPr/>
                <p14:nvPr/>
              </p14:nvContentPartPr>
              <p14:xfrm>
                <a:off x="4105017" y="2686958"/>
                <a:ext cx="20160" cy="82800"/>
              </p14:xfrm>
            </p:contentPart>
          </mc:Choice>
          <mc:Fallback xmlns="">
            <p:pic>
              <p:nvPicPr>
                <p:cNvPr id="85" name="Ink 84">
                  <a:extLst>
                    <a:ext uri="{FF2B5EF4-FFF2-40B4-BE49-F238E27FC236}">
                      <a16:creationId xmlns:a16="http://schemas.microsoft.com/office/drawing/2014/main" id="{D5EE0536-0E3B-4A6B-81D1-EB3FFB91D185}"/>
                    </a:ext>
                  </a:extLst>
                </p:cNvPr>
                <p:cNvPicPr/>
                <p:nvPr/>
              </p:nvPicPr>
              <p:blipFill>
                <a:blip r:embed="rId29"/>
                <a:stretch>
                  <a:fillRect/>
                </a:stretch>
              </p:blipFill>
              <p:spPr>
                <a:xfrm>
                  <a:off x="4100697" y="2682638"/>
                  <a:ext cx="28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EFD931F9-B7D6-4A0C-ADF2-48A294C2F01D}"/>
                    </a:ext>
                  </a:extLst>
                </p14:cNvPr>
                <p14:cNvContentPartPr/>
                <p14:nvPr/>
              </p14:nvContentPartPr>
              <p14:xfrm>
                <a:off x="4062177" y="2716118"/>
                <a:ext cx="125640" cy="12960"/>
              </p14:xfrm>
            </p:contentPart>
          </mc:Choice>
          <mc:Fallback xmlns="">
            <p:pic>
              <p:nvPicPr>
                <p:cNvPr id="86" name="Ink 85">
                  <a:extLst>
                    <a:ext uri="{FF2B5EF4-FFF2-40B4-BE49-F238E27FC236}">
                      <a16:creationId xmlns:a16="http://schemas.microsoft.com/office/drawing/2014/main" id="{EFD931F9-B7D6-4A0C-ADF2-48A294C2F01D}"/>
                    </a:ext>
                  </a:extLst>
                </p:cNvPr>
                <p:cNvPicPr/>
                <p:nvPr/>
              </p:nvPicPr>
              <p:blipFill>
                <a:blip r:embed="rId85"/>
                <a:stretch>
                  <a:fillRect/>
                </a:stretch>
              </p:blipFill>
              <p:spPr>
                <a:xfrm>
                  <a:off x="4057857" y="2711798"/>
                  <a:ext cx="134280" cy="21600"/>
                </a:xfrm>
                <a:prstGeom prst="rect">
                  <a:avLst/>
                </a:prstGeom>
              </p:spPr>
            </p:pic>
          </mc:Fallback>
        </mc:AlternateContent>
      </p:grpSp>
      <p:grpSp>
        <p:nvGrpSpPr>
          <p:cNvPr id="100" name="Group 99">
            <a:extLst>
              <a:ext uri="{FF2B5EF4-FFF2-40B4-BE49-F238E27FC236}">
                <a16:creationId xmlns:a16="http://schemas.microsoft.com/office/drawing/2014/main" id="{A9F4159A-25B1-4432-866A-4E7FB4FD22E7}"/>
              </a:ext>
            </a:extLst>
          </p:cNvPr>
          <p:cNvGrpSpPr/>
          <p:nvPr/>
        </p:nvGrpSpPr>
        <p:grpSpPr>
          <a:xfrm>
            <a:off x="4300137" y="2589398"/>
            <a:ext cx="990000" cy="161640"/>
            <a:chOff x="4300137" y="2589398"/>
            <a:chExt cx="990000" cy="161640"/>
          </a:xfrm>
        </p:grpSpPr>
        <mc:AlternateContent xmlns:mc="http://schemas.openxmlformats.org/markup-compatibility/2006" xmlns:p14="http://schemas.microsoft.com/office/powerpoint/2010/main">
          <mc:Choice Requires="p14">
            <p:contentPart p14:bwMode="auto" r:id="rId86">
              <p14:nvContentPartPr>
                <p14:cNvPr id="88" name="Ink 87">
                  <a:extLst>
                    <a:ext uri="{FF2B5EF4-FFF2-40B4-BE49-F238E27FC236}">
                      <a16:creationId xmlns:a16="http://schemas.microsoft.com/office/drawing/2014/main" id="{7150333E-B932-465E-BDB6-198191C88484}"/>
                    </a:ext>
                  </a:extLst>
                </p14:cNvPr>
                <p14:cNvContentPartPr/>
                <p14:nvPr/>
              </p14:nvContentPartPr>
              <p14:xfrm>
                <a:off x="4300137" y="2671838"/>
                <a:ext cx="68400" cy="79200"/>
              </p14:xfrm>
            </p:contentPart>
          </mc:Choice>
          <mc:Fallback xmlns="">
            <p:pic>
              <p:nvPicPr>
                <p:cNvPr id="88" name="Ink 87">
                  <a:extLst>
                    <a:ext uri="{FF2B5EF4-FFF2-40B4-BE49-F238E27FC236}">
                      <a16:creationId xmlns:a16="http://schemas.microsoft.com/office/drawing/2014/main" id="{7150333E-B932-465E-BDB6-198191C88484}"/>
                    </a:ext>
                  </a:extLst>
                </p:cNvPr>
                <p:cNvPicPr/>
                <p:nvPr/>
              </p:nvPicPr>
              <p:blipFill>
                <a:blip r:embed="rId87"/>
                <a:stretch>
                  <a:fillRect/>
                </a:stretch>
              </p:blipFill>
              <p:spPr>
                <a:xfrm>
                  <a:off x="4295817" y="2667518"/>
                  <a:ext cx="77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9" name="Ink 88">
                  <a:extLst>
                    <a:ext uri="{FF2B5EF4-FFF2-40B4-BE49-F238E27FC236}">
                      <a16:creationId xmlns:a16="http://schemas.microsoft.com/office/drawing/2014/main" id="{903AD705-D9ED-4493-9168-511B1DDDD9F4}"/>
                    </a:ext>
                  </a:extLst>
                </p14:cNvPr>
                <p14:cNvContentPartPr/>
                <p14:nvPr/>
              </p14:nvContentPartPr>
              <p14:xfrm>
                <a:off x="4411017" y="2729078"/>
                <a:ext cx="360" cy="2880"/>
              </p14:xfrm>
            </p:contentPart>
          </mc:Choice>
          <mc:Fallback xmlns="">
            <p:pic>
              <p:nvPicPr>
                <p:cNvPr id="89" name="Ink 88">
                  <a:extLst>
                    <a:ext uri="{FF2B5EF4-FFF2-40B4-BE49-F238E27FC236}">
                      <a16:creationId xmlns:a16="http://schemas.microsoft.com/office/drawing/2014/main" id="{903AD705-D9ED-4493-9168-511B1DDDD9F4}"/>
                    </a:ext>
                  </a:extLst>
                </p:cNvPr>
                <p:cNvPicPr/>
                <p:nvPr/>
              </p:nvPicPr>
              <p:blipFill>
                <a:blip r:embed="rId89"/>
                <a:stretch>
                  <a:fillRect/>
                </a:stretch>
              </p:blipFill>
              <p:spPr>
                <a:xfrm>
                  <a:off x="4406697" y="2724758"/>
                  <a:ext cx="9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864DAD99-776D-47A1-A649-B066EA8886B1}"/>
                    </a:ext>
                  </a:extLst>
                </p14:cNvPr>
                <p14:cNvContentPartPr/>
                <p14:nvPr/>
              </p14:nvContentPartPr>
              <p14:xfrm>
                <a:off x="4452777" y="2652398"/>
                <a:ext cx="7920" cy="90000"/>
              </p14:xfrm>
            </p:contentPart>
          </mc:Choice>
          <mc:Fallback xmlns="">
            <p:pic>
              <p:nvPicPr>
                <p:cNvPr id="90" name="Ink 89">
                  <a:extLst>
                    <a:ext uri="{FF2B5EF4-FFF2-40B4-BE49-F238E27FC236}">
                      <a16:creationId xmlns:a16="http://schemas.microsoft.com/office/drawing/2014/main" id="{864DAD99-776D-47A1-A649-B066EA8886B1}"/>
                    </a:ext>
                  </a:extLst>
                </p:cNvPr>
                <p:cNvPicPr/>
                <p:nvPr/>
              </p:nvPicPr>
              <p:blipFill>
                <a:blip r:embed="rId91"/>
                <a:stretch>
                  <a:fillRect/>
                </a:stretch>
              </p:blipFill>
              <p:spPr>
                <a:xfrm>
                  <a:off x="4448457" y="2648078"/>
                  <a:ext cx="16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6322F807-6C41-42E6-A1B0-4C5F248B647A}"/>
                    </a:ext>
                  </a:extLst>
                </p14:cNvPr>
                <p14:cNvContentPartPr/>
                <p14:nvPr/>
              </p14:nvContentPartPr>
              <p14:xfrm>
                <a:off x="4506417" y="2652038"/>
                <a:ext cx="65160" cy="78480"/>
              </p14:xfrm>
            </p:contentPart>
          </mc:Choice>
          <mc:Fallback xmlns="">
            <p:pic>
              <p:nvPicPr>
                <p:cNvPr id="91" name="Ink 90">
                  <a:extLst>
                    <a:ext uri="{FF2B5EF4-FFF2-40B4-BE49-F238E27FC236}">
                      <a16:creationId xmlns:a16="http://schemas.microsoft.com/office/drawing/2014/main" id="{6322F807-6C41-42E6-A1B0-4C5F248B647A}"/>
                    </a:ext>
                  </a:extLst>
                </p:cNvPr>
                <p:cNvPicPr/>
                <p:nvPr/>
              </p:nvPicPr>
              <p:blipFill>
                <a:blip r:embed="rId93"/>
                <a:stretch>
                  <a:fillRect/>
                </a:stretch>
              </p:blipFill>
              <p:spPr>
                <a:xfrm>
                  <a:off x="4502097" y="2647718"/>
                  <a:ext cx="73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Ink 91">
                  <a:extLst>
                    <a:ext uri="{FF2B5EF4-FFF2-40B4-BE49-F238E27FC236}">
                      <a16:creationId xmlns:a16="http://schemas.microsoft.com/office/drawing/2014/main" id="{570943C6-E320-44AB-8D76-5609F373ABED}"/>
                    </a:ext>
                  </a:extLst>
                </p14:cNvPr>
                <p14:cNvContentPartPr/>
                <p14:nvPr/>
              </p14:nvContentPartPr>
              <p14:xfrm>
                <a:off x="4612257" y="2642678"/>
                <a:ext cx="58320" cy="104040"/>
              </p14:xfrm>
            </p:contentPart>
          </mc:Choice>
          <mc:Fallback xmlns="">
            <p:pic>
              <p:nvPicPr>
                <p:cNvPr id="92" name="Ink 91">
                  <a:extLst>
                    <a:ext uri="{FF2B5EF4-FFF2-40B4-BE49-F238E27FC236}">
                      <a16:creationId xmlns:a16="http://schemas.microsoft.com/office/drawing/2014/main" id="{570943C6-E320-44AB-8D76-5609F373ABED}"/>
                    </a:ext>
                  </a:extLst>
                </p:cNvPr>
                <p:cNvPicPr/>
                <p:nvPr/>
              </p:nvPicPr>
              <p:blipFill>
                <a:blip r:embed="rId95"/>
                <a:stretch>
                  <a:fillRect/>
                </a:stretch>
              </p:blipFill>
              <p:spPr>
                <a:xfrm>
                  <a:off x="4607937" y="2638358"/>
                  <a:ext cx="66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3" name="Ink 92">
                  <a:extLst>
                    <a:ext uri="{FF2B5EF4-FFF2-40B4-BE49-F238E27FC236}">
                      <a16:creationId xmlns:a16="http://schemas.microsoft.com/office/drawing/2014/main" id="{9D44812A-A5A3-42E5-AF55-F1205B0D3AEA}"/>
                    </a:ext>
                  </a:extLst>
                </p14:cNvPr>
                <p14:cNvContentPartPr/>
                <p14:nvPr/>
              </p14:nvContentPartPr>
              <p14:xfrm>
                <a:off x="4767057" y="2624318"/>
                <a:ext cx="7920" cy="90360"/>
              </p14:xfrm>
            </p:contentPart>
          </mc:Choice>
          <mc:Fallback xmlns="">
            <p:pic>
              <p:nvPicPr>
                <p:cNvPr id="93" name="Ink 92">
                  <a:extLst>
                    <a:ext uri="{FF2B5EF4-FFF2-40B4-BE49-F238E27FC236}">
                      <a16:creationId xmlns:a16="http://schemas.microsoft.com/office/drawing/2014/main" id="{9D44812A-A5A3-42E5-AF55-F1205B0D3AEA}"/>
                    </a:ext>
                  </a:extLst>
                </p:cNvPr>
                <p:cNvPicPr/>
                <p:nvPr/>
              </p:nvPicPr>
              <p:blipFill>
                <a:blip r:embed="rId97"/>
                <a:stretch>
                  <a:fillRect/>
                </a:stretch>
              </p:blipFill>
              <p:spPr>
                <a:xfrm>
                  <a:off x="4762737" y="2619998"/>
                  <a:ext cx="16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id="{3E07791C-A239-417F-BCCC-C715632EBAC4}"/>
                    </a:ext>
                  </a:extLst>
                </p14:cNvPr>
                <p14:cNvContentPartPr/>
                <p14:nvPr/>
              </p14:nvContentPartPr>
              <p14:xfrm>
                <a:off x="4725297" y="2673278"/>
                <a:ext cx="76320" cy="14040"/>
              </p14:xfrm>
            </p:contentPart>
          </mc:Choice>
          <mc:Fallback xmlns="">
            <p:pic>
              <p:nvPicPr>
                <p:cNvPr id="94" name="Ink 93">
                  <a:extLst>
                    <a:ext uri="{FF2B5EF4-FFF2-40B4-BE49-F238E27FC236}">
                      <a16:creationId xmlns:a16="http://schemas.microsoft.com/office/drawing/2014/main" id="{3E07791C-A239-417F-BCCC-C715632EBAC4}"/>
                    </a:ext>
                  </a:extLst>
                </p:cNvPr>
                <p:cNvPicPr/>
                <p:nvPr/>
              </p:nvPicPr>
              <p:blipFill>
                <a:blip r:embed="rId99"/>
                <a:stretch>
                  <a:fillRect/>
                </a:stretch>
              </p:blipFill>
              <p:spPr>
                <a:xfrm>
                  <a:off x="4720977" y="2668958"/>
                  <a:ext cx="84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45EEE506-88A2-4193-9C54-8C8449DFE730}"/>
                    </a:ext>
                  </a:extLst>
                </p14:cNvPr>
                <p14:cNvContentPartPr/>
                <p14:nvPr/>
              </p14:nvContentPartPr>
              <p14:xfrm>
                <a:off x="4936617" y="2603798"/>
                <a:ext cx="95760" cy="85320"/>
              </p14:xfrm>
            </p:contentPart>
          </mc:Choice>
          <mc:Fallback xmlns="">
            <p:pic>
              <p:nvPicPr>
                <p:cNvPr id="96" name="Ink 95">
                  <a:extLst>
                    <a:ext uri="{FF2B5EF4-FFF2-40B4-BE49-F238E27FC236}">
                      <a16:creationId xmlns:a16="http://schemas.microsoft.com/office/drawing/2014/main" id="{45EEE506-88A2-4193-9C54-8C8449DFE730}"/>
                    </a:ext>
                  </a:extLst>
                </p:cNvPr>
                <p:cNvPicPr/>
                <p:nvPr/>
              </p:nvPicPr>
              <p:blipFill>
                <a:blip r:embed="rId101"/>
                <a:stretch>
                  <a:fillRect/>
                </a:stretch>
              </p:blipFill>
              <p:spPr>
                <a:xfrm>
                  <a:off x="4932297" y="2599478"/>
                  <a:ext cx="104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B715EBB9-3E3F-4D08-ACA5-9DC3F8F6B292}"/>
                    </a:ext>
                  </a:extLst>
                </p14:cNvPr>
                <p14:cNvContentPartPr/>
                <p14:nvPr/>
              </p14:nvContentPartPr>
              <p14:xfrm>
                <a:off x="5088177" y="2666078"/>
                <a:ext cx="360" cy="360"/>
              </p14:xfrm>
            </p:contentPart>
          </mc:Choice>
          <mc:Fallback xmlns="">
            <p:pic>
              <p:nvPicPr>
                <p:cNvPr id="97" name="Ink 96">
                  <a:extLst>
                    <a:ext uri="{FF2B5EF4-FFF2-40B4-BE49-F238E27FC236}">
                      <a16:creationId xmlns:a16="http://schemas.microsoft.com/office/drawing/2014/main" id="{B715EBB9-3E3F-4D08-ACA5-9DC3F8F6B292}"/>
                    </a:ext>
                  </a:extLst>
                </p:cNvPr>
                <p:cNvPicPr/>
                <p:nvPr/>
              </p:nvPicPr>
              <p:blipFill>
                <a:blip r:embed="rId3"/>
                <a:stretch>
                  <a:fillRect/>
                </a:stretch>
              </p:blipFill>
              <p:spPr>
                <a:xfrm>
                  <a:off x="5083857" y="2661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8" name="Ink 97">
                  <a:extLst>
                    <a:ext uri="{FF2B5EF4-FFF2-40B4-BE49-F238E27FC236}">
                      <a16:creationId xmlns:a16="http://schemas.microsoft.com/office/drawing/2014/main" id="{D3A830D0-F0D6-44F5-B9F2-36FF45C191DB}"/>
                    </a:ext>
                  </a:extLst>
                </p14:cNvPr>
                <p14:cNvContentPartPr/>
                <p14:nvPr/>
              </p14:nvContentPartPr>
              <p14:xfrm>
                <a:off x="5131737" y="2589398"/>
                <a:ext cx="61920" cy="89280"/>
              </p14:xfrm>
            </p:contentPart>
          </mc:Choice>
          <mc:Fallback xmlns="">
            <p:pic>
              <p:nvPicPr>
                <p:cNvPr id="98" name="Ink 97">
                  <a:extLst>
                    <a:ext uri="{FF2B5EF4-FFF2-40B4-BE49-F238E27FC236}">
                      <a16:creationId xmlns:a16="http://schemas.microsoft.com/office/drawing/2014/main" id="{D3A830D0-F0D6-44F5-B9F2-36FF45C191DB}"/>
                    </a:ext>
                  </a:extLst>
                </p:cNvPr>
                <p:cNvPicPr/>
                <p:nvPr/>
              </p:nvPicPr>
              <p:blipFill>
                <a:blip r:embed="rId104"/>
                <a:stretch>
                  <a:fillRect/>
                </a:stretch>
              </p:blipFill>
              <p:spPr>
                <a:xfrm>
                  <a:off x="5127417" y="2585078"/>
                  <a:ext cx="70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9" name="Ink 98">
                  <a:extLst>
                    <a:ext uri="{FF2B5EF4-FFF2-40B4-BE49-F238E27FC236}">
                      <a16:creationId xmlns:a16="http://schemas.microsoft.com/office/drawing/2014/main" id="{20F5E6BA-171F-4F0C-A1E4-124FE3399DBA}"/>
                    </a:ext>
                  </a:extLst>
                </p14:cNvPr>
                <p14:cNvContentPartPr/>
                <p14:nvPr/>
              </p14:nvContentPartPr>
              <p14:xfrm>
                <a:off x="5229297" y="2595518"/>
                <a:ext cx="60840" cy="72360"/>
              </p14:xfrm>
            </p:contentPart>
          </mc:Choice>
          <mc:Fallback xmlns="">
            <p:pic>
              <p:nvPicPr>
                <p:cNvPr id="99" name="Ink 98">
                  <a:extLst>
                    <a:ext uri="{FF2B5EF4-FFF2-40B4-BE49-F238E27FC236}">
                      <a16:creationId xmlns:a16="http://schemas.microsoft.com/office/drawing/2014/main" id="{20F5E6BA-171F-4F0C-A1E4-124FE3399DBA}"/>
                    </a:ext>
                  </a:extLst>
                </p:cNvPr>
                <p:cNvPicPr/>
                <p:nvPr/>
              </p:nvPicPr>
              <p:blipFill>
                <a:blip r:embed="rId106"/>
                <a:stretch>
                  <a:fillRect/>
                </a:stretch>
              </p:blipFill>
              <p:spPr>
                <a:xfrm>
                  <a:off x="5224977" y="2591198"/>
                  <a:ext cx="6948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101" name="Ink 100">
                <a:extLst>
                  <a:ext uri="{FF2B5EF4-FFF2-40B4-BE49-F238E27FC236}">
                    <a16:creationId xmlns:a16="http://schemas.microsoft.com/office/drawing/2014/main" id="{D9CAB537-CA15-47F7-898B-A67370E7504E}"/>
                  </a:ext>
                </a:extLst>
              </p14:cNvPr>
              <p14:cNvContentPartPr/>
              <p14:nvPr/>
            </p14:nvContentPartPr>
            <p14:xfrm>
              <a:off x="5576697" y="2351798"/>
              <a:ext cx="88920" cy="360"/>
            </p14:xfrm>
          </p:contentPart>
        </mc:Choice>
        <mc:Fallback xmlns="">
          <p:pic>
            <p:nvPicPr>
              <p:cNvPr id="101" name="Ink 100">
                <a:extLst>
                  <a:ext uri="{FF2B5EF4-FFF2-40B4-BE49-F238E27FC236}">
                    <a16:creationId xmlns:a16="http://schemas.microsoft.com/office/drawing/2014/main" id="{D9CAB537-CA15-47F7-898B-A67370E7504E}"/>
                  </a:ext>
                </a:extLst>
              </p:cNvPr>
              <p:cNvPicPr/>
              <p:nvPr/>
            </p:nvPicPr>
            <p:blipFill>
              <a:blip r:embed="rId108"/>
              <a:stretch>
                <a:fillRect/>
              </a:stretch>
            </p:blipFill>
            <p:spPr>
              <a:xfrm>
                <a:off x="5572377" y="2347478"/>
                <a:ext cx="97560" cy="9000"/>
              </a:xfrm>
              <a:prstGeom prst="rect">
                <a:avLst/>
              </a:prstGeom>
            </p:spPr>
          </p:pic>
        </mc:Fallback>
      </mc:AlternateContent>
      <p:grpSp>
        <p:nvGrpSpPr>
          <p:cNvPr id="104" name="Group 103">
            <a:extLst>
              <a:ext uri="{FF2B5EF4-FFF2-40B4-BE49-F238E27FC236}">
                <a16:creationId xmlns:a16="http://schemas.microsoft.com/office/drawing/2014/main" id="{673549E1-D675-42AA-BE35-08B353582A17}"/>
              </a:ext>
            </a:extLst>
          </p:cNvPr>
          <p:cNvGrpSpPr/>
          <p:nvPr/>
        </p:nvGrpSpPr>
        <p:grpSpPr>
          <a:xfrm>
            <a:off x="5583897" y="2416238"/>
            <a:ext cx="111600" cy="5760"/>
            <a:chOff x="5583897" y="2416238"/>
            <a:chExt cx="111600" cy="5760"/>
          </a:xfrm>
        </p:grpSpPr>
        <mc:AlternateContent xmlns:mc="http://schemas.openxmlformats.org/markup-compatibility/2006" xmlns:p14="http://schemas.microsoft.com/office/powerpoint/2010/main">
          <mc:Choice Requires="p14">
            <p:contentPart p14:bwMode="auto" r:id="rId109">
              <p14:nvContentPartPr>
                <p14:cNvPr id="102" name="Ink 101">
                  <a:extLst>
                    <a:ext uri="{FF2B5EF4-FFF2-40B4-BE49-F238E27FC236}">
                      <a16:creationId xmlns:a16="http://schemas.microsoft.com/office/drawing/2014/main" id="{385105F5-29F1-4053-8C51-F613A2E39263}"/>
                    </a:ext>
                  </a:extLst>
                </p14:cNvPr>
                <p14:cNvContentPartPr/>
                <p14:nvPr/>
              </p14:nvContentPartPr>
              <p14:xfrm>
                <a:off x="5583897" y="2416238"/>
                <a:ext cx="37440" cy="5760"/>
              </p14:xfrm>
            </p:contentPart>
          </mc:Choice>
          <mc:Fallback xmlns="">
            <p:pic>
              <p:nvPicPr>
                <p:cNvPr id="102" name="Ink 101">
                  <a:extLst>
                    <a:ext uri="{FF2B5EF4-FFF2-40B4-BE49-F238E27FC236}">
                      <a16:creationId xmlns:a16="http://schemas.microsoft.com/office/drawing/2014/main" id="{385105F5-29F1-4053-8C51-F613A2E39263}"/>
                    </a:ext>
                  </a:extLst>
                </p:cNvPr>
                <p:cNvPicPr/>
                <p:nvPr/>
              </p:nvPicPr>
              <p:blipFill>
                <a:blip r:embed="rId110"/>
                <a:stretch>
                  <a:fillRect/>
                </a:stretch>
              </p:blipFill>
              <p:spPr>
                <a:xfrm>
                  <a:off x="5579577" y="2411918"/>
                  <a:ext cx="46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 name="Ink 102">
                  <a:extLst>
                    <a:ext uri="{FF2B5EF4-FFF2-40B4-BE49-F238E27FC236}">
                      <a16:creationId xmlns:a16="http://schemas.microsoft.com/office/drawing/2014/main" id="{397FCE79-ED80-4ED5-A468-FF0165DA9002}"/>
                    </a:ext>
                  </a:extLst>
                </p14:cNvPr>
                <p14:cNvContentPartPr/>
                <p14:nvPr/>
              </p14:nvContentPartPr>
              <p14:xfrm>
                <a:off x="5597937" y="2421638"/>
                <a:ext cx="97560" cy="360"/>
              </p14:xfrm>
            </p:contentPart>
          </mc:Choice>
          <mc:Fallback xmlns="">
            <p:pic>
              <p:nvPicPr>
                <p:cNvPr id="103" name="Ink 102">
                  <a:extLst>
                    <a:ext uri="{FF2B5EF4-FFF2-40B4-BE49-F238E27FC236}">
                      <a16:creationId xmlns:a16="http://schemas.microsoft.com/office/drawing/2014/main" id="{397FCE79-ED80-4ED5-A468-FF0165DA9002}"/>
                    </a:ext>
                  </a:extLst>
                </p:cNvPr>
                <p:cNvPicPr/>
                <p:nvPr/>
              </p:nvPicPr>
              <p:blipFill>
                <a:blip r:embed="rId112"/>
                <a:stretch>
                  <a:fillRect/>
                </a:stretch>
              </p:blipFill>
              <p:spPr>
                <a:xfrm>
                  <a:off x="5593617" y="2417318"/>
                  <a:ext cx="106200" cy="9000"/>
                </a:xfrm>
                <a:prstGeom prst="rect">
                  <a:avLst/>
                </a:prstGeom>
              </p:spPr>
            </p:pic>
          </mc:Fallback>
        </mc:AlternateContent>
      </p:grpSp>
    </p:spTree>
    <p:extLst>
      <p:ext uri="{BB962C8B-B14F-4D97-AF65-F5344CB8AC3E}">
        <p14:creationId xmlns:p14="http://schemas.microsoft.com/office/powerpoint/2010/main" val="1236711108"/>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ECB27-EAA2-4EE0-A357-855C3ABB6A5B}"/>
              </a:ext>
            </a:extLst>
          </p:cNvPr>
          <p:cNvSpPr>
            <a:spLocks noGrp="1"/>
          </p:cNvSpPr>
          <p:nvPr>
            <p:ph type="title"/>
          </p:nvPr>
        </p:nvSpPr>
        <p:spPr>
          <a:xfrm>
            <a:off x="0" y="0"/>
            <a:ext cx="7955280" cy="640080"/>
          </a:xfrm>
        </p:spPr>
        <p:txBody>
          <a:bodyPr/>
          <a:lstStyle/>
          <a:p>
            <a:r>
              <a:rPr lang="en-US" dirty="0"/>
              <a:t>Harmonic Mean - </a:t>
            </a:r>
            <a:r>
              <a:rPr lang="en-US" sz="2400" dirty="0">
                <a:solidFill>
                  <a:schemeClr val="bg2">
                    <a:lumMod val="50000"/>
                    <a:lumOff val="50000"/>
                  </a:schemeClr>
                </a:solidFill>
              </a:rPr>
              <a:t>Continued</a:t>
            </a:r>
            <a:endParaRPr lang="en-US" dirty="0">
              <a:solidFill>
                <a:schemeClr val="bg2">
                  <a:lumMod val="50000"/>
                  <a:lumOff val="50000"/>
                </a:schemeClr>
              </a:solidFill>
            </a:endParaRPr>
          </a:p>
        </p:txBody>
      </p:sp>
      <p:sp>
        <p:nvSpPr>
          <p:cNvPr id="4" name="Content Placeholder 3">
            <a:extLst>
              <a:ext uri="{FF2B5EF4-FFF2-40B4-BE49-F238E27FC236}">
                <a16:creationId xmlns:a16="http://schemas.microsoft.com/office/drawing/2014/main" id="{B5302A69-3D48-4326-8584-D4306A30249E}"/>
              </a:ext>
            </a:extLst>
          </p:cNvPr>
          <p:cNvSpPr>
            <a:spLocks noGrp="1"/>
          </p:cNvSpPr>
          <p:nvPr>
            <p:ph sz="half" idx="1"/>
          </p:nvPr>
        </p:nvSpPr>
        <p:spPr>
          <a:xfrm>
            <a:off x="176598" y="854632"/>
            <a:ext cx="7955280" cy="3811163"/>
          </a:xfrm>
        </p:spPr>
        <p:txBody>
          <a:bodyPr/>
          <a:lstStyle/>
          <a:p>
            <a:r>
              <a:rPr lang="en-US" dirty="0">
                <a:solidFill>
                  <a:schemeClr val="bg2">
                    <a:lumMod val="50000"/>
                    <a:lumOff val="50000"/>
                  </a:schemeClr>
                </a:solidFill>
                <a:latin typeface="Inter"/>
              </a:rPr>
              <a:t>The Harmonic mean is the reciprocal of the average of the reciprocals</a:t>
            </a:r>
          </a:p>
          <a:p>
            <a:r>
              <a:rPr lang="en-US" dirty="0">
                <a:solidFill>
                  <a:schemeClr val="bg2">
                    <a:lumMod val="50000"/>
                    <a:lumOff val="50000"/>
                  </a:schemeClr>
                </a:solidFill>
                <a:latin typeface="Inter"/>
              </a:rPr>
              <a:t>The formula is : </a:t>
            </a:r>
          </a:p>
          <a:p>
            <a:pPr lvl="1"/>
            <a:endParaRPr lang="en-US" dirty="0"/>
          </a:p>
        </p:txBody>
      </p:sp>
      <p:pic>
        <p:nvPicPr>
          <p:cNvPr id="6" name="Picture 5">
            <a:extLst>
              <a:ext uri="{FF2B5EF4-FFF2-40B4-BE49-F238E27FC236}">
                <a16:creationId xmlns:a16="http://schemas.microsoft.com/office/drawing/2014/main" id="{1E1A9138-205F-4B7A-8E4D-495313CAAA7C}"/>
              </a:ext>
            </a:extLst>
          </p:cNvPr>
          <p:cNvPicPr>
            <a:picLocks noChangeAspect="1"/>
          </p:cNvPicPr>
          <p:nvPr/>
        </p:nvPicPr>
        <p:blipFill>
          <a:blip r:embed="rId2"/>
          <a:stretch>
            <a:fillRect/>
          </a:stretch>
        </p:blipFill>
        <p:spPr>
          <a:xfrm>
            <a:off x="947555" y="1570570"/>
            <a:ext cx="5791147" cy="537436"/>
          </a:xfrm>
          <a:prstGeom prst="rect">
            <a:avLst/>
          </a:prstGeom>
        </p:spPr>
      </p:pic>
      <p:sp>
        <p:nvSpPr>
          <p:cNvPr id="7" name="TextBox 6">
            <a:extLst>
              <a:ext uri="{FF2B5EF4-FFF2-40B4-BE49-F238E27FC236}">
                <a16:creationId xmlns:a16="http://schemas.microsoft.com/office/drawing/2014/main" id="{DDA14BC5-E68B-44F9-AF61-3F4A96899004}"/>
              </a:ext>
            </a:extLst>
          </p:cNvPr>
          <p:cNvSpPr txBox="1"/>
          <p:nvPr/>
        </p:nvSpPr>
        <p:spPr>
          <a:xfrm>
            <a:off x="2132117" y="2014781"/>
            <a:ext cx="5003026"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i="1" dirty="0">
                <a:solidFill>
                  <a:schemeClr val="bg2"/>
                </a:solidFill>
                <a:latin typeface="+mn-lt"/>
              </a:rPr>
              <a:t>a1, a2,a3,.. are the values and n being how many values</a:t>
            </a:r>
          </a:p>
        </p:txBody>
      </p:sp>
      <p:sp>
        <p:nvSpPr>
          <p:cNvPr id="9" name="TextBox 8">
            <a:extLst>
              <a:ext uri="{FF2B5EF4-FFF2-40B4-BE49-F238E27FC236}">
                <a16:creationId xmlns:a16="http://schemas.microsoft.com/office/drawing/2014/main" id="{E971881A-FAFB-4FE7-9BFB-69C4060B8AA2}"/>
              </a:ext>
            </a:extLst>
          </p:cNvPr>
          <p:cNvSpPr txBox="1"/>
          <p:nvPr/>
        </p:nvSpPr>
        <p:spPr>
          <a:xfrm>
            <a:off x="69800" y="2553863"/>
            <a:ext cx="8669351" cy="1200329"/>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Why Harmonic Mean ?</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Inter"/>
                <a:cs typeface="Arial" panose="020B0604020202020204" pitchFamily="34" charset="0"/>
              </a:rPr>
              <a:t>Ex : Example : A car is travelling at 80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for 20km and then a another 20km at 50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what is cars average speed? </a:t>
            </a:r>
          </a:p>
        </p:txBody>
      </p:sp>
    </p:spTree>
    <p:extLst>
      <p:ext uri="{BB962C8B-B14F-4D97-AF65-F5344CB8AC3E}">
        <p14:creationId xmlns:p14="http://schemas.microsoft.com/office/powerpoint/2010/main" val="3158841867"/>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FC01E-EA6B-43E8-BBC9-193147DFA0CA}"/>
              </a:ext>
            </a:extLst>
          </p:cNvPr>
          <p:cNvSpPr>
            <a:spLocks noGrp="1"/>
          </p:cNvSpPr>
          <p:nvPr>
            <p:ph type="title"/>
          </p:nvPr>
        </p:nvSpPr>
        <p:spPr>
          <a:xfrm>
            <a:off x="99816" y="27981"/>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E713E63C-EBD1-4963-862B-4E27D9C33808}"/>
              </a:ext>
            </a:extLst>
          </p:cNvPr>
          <p:cNvSpPr>
            <a:spLocks noGrp="1"/>
          </p:cNvSpPr>
          <p:nvPr>
            <p:ph sz="half" idx="1"/>
          </p:nvPr>
        </p:nvSpPr>
        <p:spPr>
          <a:xfrm>
            <a:off x="99816" y="640691"/>
            <a:ext cx="8967402" cy="3862118"/>
          </a:xfrm>
        </p:spPr>
        <p:txBody>
          <a:bodyPr/>
          <a:lstStyle/>
          <a:p>
            <a:pPr>
              <a:buFont typeface="Wingdings" panose="05000000000000000000" pitchFamily="2" charset="2"/>
              <a:buChar char="q"/>
            </a:pPr>
            <a:r>
              <a:rPr lang="en-US" sz="2000" b="1" dirty="0">
                <a:solidFill>
                  <a:schemeClr val="bg2">
                    <a:lumMod val="50000"/>
                    <a:lumOff val="50000"/>
                  </a:schemeClr>
                </a:solidFill>
                <a:latin typeface="Inter"/>
                <a:cs typeface="Arial" panose="020B0604020202020204" pitchFamily="34" charset="0"/>
              </a:rPr>
              <a:t>Find harmonic mean of 4, 6, 8, 100  </a:t>
            </a:r>
          </a:p>
          <a:p>
            <a:endParaRPr lang="en-US" dirty="0">
              <a:solidFill>
                <a:schemeClr val="bg2">
                  <a:lumMod val="50000"/>
                  <a:lumOff val="50000"/>
                </a:schemeClr>
              </a:solidFill>
              <a:latin typeface="Inter"/>
            </a:endParaRPr>
          </a:p>
        </p:txBody>
      </p:sp>
    </p:spTree>
    <p:extLst>
      <p:ext uri="{BB962C8B-B14F-4D97-AF65-F5344CB8AC3E}">
        <p14:creationId xmlns:p14="http://schemas.microsoft.com/office/powerpoint/2010/main" val="398321385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BCE88-F32A-46E6-B441-39E55F5DE739}"/>
              </a:ext>
            </a:extLst>
          </p:cNvPr>
          <p:cNvSpPr>
            <a:spLocks noGrp="1"/>
          </p:cNvSpPr>
          <p:nvPr>
            <p:ph type="title"/>
          </p:nvPr>
        </p:nvSpPr>
        <p:spPr>
          <a:xfrm>
            <a:off x="0" y="0"/>
            <a:ext cx="7955280" cy="640080"/>
          </a:xfrm>
        </p:spPr>
        <p:txBody>
          <a:bodyPr/>
          <a:lstStyle/>
          <a:p>
            <a:r>
              <a:rPr lang="en-US" dirty="0"/>
              <a:t>Conclusion : Mean, Median, Mode</a:t>
            </a:r>
          </a:p>
        </p:txBody>
      </p:sp>
      <p:sp>
        <p:nvSpPr>
          <p:cNvPr id="4" name="Content Placeholder 3">
            <a:extLst>
              <a:ext uri="{FF2B5EF4-FFF2-40B4-BE49-F238E27FC236}">
                <a16:creationId xmlns:a16="http://schemas.microsoft.com/office/drawing/2014/main" id="{0A4320CA-59D2-4476-A3FC-D912E3A0EBDE}"/>
              </a:ext>
            </a:extLst>
          </p:cNvPr>
          <p:cNvSpPr>
            <a:spLocks noGrp="1"/>
          </p:cNvSpPr>
          <p:nvPr>
            <p:ph sz="half" idx="1"/>
          </p:nvPr>
        </p:nvSpPr>
        <p:spPr>
          <a:xfrm>
            <a:off x="155657" y="744781"/>
            <a:ext cx="7955280" cy="3017520"/>
          </a:xfrm>
        </p:spPr>
        <p:txBody>
          <a:bodyPr>
            <a:normAutofit lnSpcReduction="10000"/>
          </a:bodyPr>
          <a:lstStyle/>
          <a:p>
            <a:r>
              <a:rPr lang="en-US" sz="2800" b="1" dirty="0">
                <a:solidFill>
                  <a:schemeClr val="bg2">
                    <a:lumMod val="50000"/>
                    <a:lumOff val="50000"/>
                  </a:schemeClr>
                </a:solidFill>
              </a:rPr>
              <a:t>A measure of central tendency is a measure that tells us where the middle of a bunch of data lies. The three most common measures of central tendency are the mean, the median, and the mode.</a:t>
            </a:r>
          </a:p>
          <a:p>
            <a:r>
              <a:rPr lang="en-US" sz="2800" b="1" dirty="0">
                <a:solidFill>
                  <a:schemeClr val="bg2">
                    <a:lumMod val="50000"/>
                    <a:lumOff val="50000"/>
                  </a:schemeClr>
                </a:solidFill>
              </a:rPr>
              <a:t>Use the one that best suits your data. Or better still use all three !</a:t>
            </a:r>
          </a:p>
        </p:txBody>
      </p:sp>
    </p:spTree>
    <p:extLst>
      <p:ext uri="{BB962C8B-B14F-4D97-AF65-F5344CB8AC3E}">
        <p14:creationId xmlns:p14="http://schemas.microsoft.com/office/powerpoint/2010/main" val="14290099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C462B2-9098-4F9E-B15A-40E3AA3A6352}"/>
              </a:ext>
            </a:extLst>
          </p:cNvPr>
          <p:cNvSpPr>
            <a:spLocks noGrp="1"/>
          </p:cNvSpPr>
          <p:nvPr>
            <p:ph type="title"/>
          </p:nvPr>
        </p:nvSpPr>
        <p:spPr>
          <a:xfrm>
            <a:off x="0" y="27981"/>
            <a:ext cx="7955280" cy="640080"/>
          </a:xfrm>
        </p:spPr>
        <p:txBody>
          <a:bodyPr/>
          <a:lstStyle/>
          <a:p>
            <a:r>
              <a:rPr lang="en-US" dirty="0"/>
              <a:t>The Mean from a Frequency Table</a:t>
            </a:r>
          </a:p>
        </p:txBody>
      </p:sp>
      <p:sp>
        <p:nvSpPr>
          <p:cNvPr id="4" name="Content Placeholder 3">
            <a:extLst>
              <a:ext uri="{FF2B5EF4-FFF2-40B4-BE49-F238E27FC236}">
                <a16:creationId xmlns:a16="http://schemas.microsoft.com/office/drawing/2014/main" id="{71B3E98E-0974-4A9D-8EB5-A9CB714EE14D}"/>
              </a:ext>
            </a:extLst>
          </p:cNvPr>
          <p:cNvSpPr>
            <a:spLocks noGrp="1"/>
          </p:cNvSpPr>
          <p:nvPr>
            <p:ph sz="half" idx="1"/>
          </p:nvPr>
        </p:nvSpPr>
        <p:spPr>
          <a:xfrm>
            <a:off x="48861" y="765783"/>
            <a:ext cx="6728867" cy="1251481"/>
          </a:xfrm>
        </p:spPr>
        <p:txBody>
          <a:bodyPr/>
          <a:lstStyle/>
          <a:p>
            <a:r>
              <a:rPr lang="en-US" dirty="0">
                <a:solidFill>
                  <a:schemeClr val="bg2">
                    <a:lumMod val="50000"/>
                    <a:lumOff val="50000"/>
                  </a:schemeClr>
                </a:solidFill>
                <a:latin typeface="Inter"/>
              </a:rPr>
              <a:t>It is easy to calculate Mean : Add up all the numbers, then divide by how many numbers there are. </a:t>
            </a:r>
          </a:p>
          <a:p>
            <a:pPr lvl="1"/>
            <a:r>
              <a:rPr lang="en-US" sz="1400" dirty="0">
                <a:solidFill>
                  <a:schemeClr val="bg2">
                    <a:lumMod val="50000"/>
                    <a:lumOff val="50000"/>
                  </a:schemeClr>
                </a:solidFill>
                <a:latin typeface="Inter"/>
              </a:rPr>
              <a:t>Ex : What is the Mean of these numbers?</a:t>
            </a:r>
          </a:p>
          <a:p>
            <a:pPr lvl="2"/>
            <a:r>
              <a:rPr lang="en-US" sz="1400" dirty="0">
                <a:solidFill>
                  <a:schemeClr val="bg2">
                    <a:lumMod val="50000"/>
                    <a:lumOff val="50000"/>
                  </a:schemeClr>
                </a:solidFill>
                <a:latin typeface="Inter"/>
              </a:rPr>
              <a:t>6, 11, 7</a:t>
            </a:r>
          </a:p>
          <a:p>
            <a:pPr lvl="2"/>
            <a:r>
              <a:rPr lang="en-US" sz="1400" dirty="0">
                <a:solidFill>
                  <a:schemeClr val="bg2">
                    <a:lumMod val="50000"/>
                    <a:lumOff val="50000"/>
                  </a:schemeClr>
                </a:solidFill>
                <a:latin typeface="Inter"/>
              </a:rPr>
              <a:t>Add the numbers &amp; Divide by 3 : (6 + 11 + 7) / 3. </a:t>
            </a:r>
            <a:r>
              <a:rPr lang="en-US" sz="1400" b="1" i="1" dirty="0">
                <a:solidFill>
                  <a:schemeClr val="bg2">
                    <a:lumMod val="50000"/>
                    <a:lumOff val="50000"/>
                  </a:schemeClr>
                </a:solidFill>
                <a:latin typeface="Inter"/>
              </a:rPr>
              <a:t>Mean is 8 </a:t>
            </a:r>
          </a:p>
          <a:p>
            <a:pPr lvl="2"/>
            <a:endParaRPr lang="en-US" sz="1400" b="1" i="1" dirty="0">
              <a:solidFill>
                <a:schemeClr val="bg2">
                  <a:lumMod val="50000"/>
                  <a:lumOff val="50000"/>
                </a:schemeClr>
              </a:solidFill>
              <a:latin typeface="Inter"/>
            </a:endParaRPr>
          </a:p>
          <a:p>
            <a:pPr lvl="2"/>
            <a:endParaRPr lang="en-US" sz="1400" b="1" i="1" dirty="0">
              <a:solidFill>
                <a:schemeClr val="bg2">
                  <a:lumMod val="50000"/>
                  <a:lumOff val="50000"/>
                </a:schemeClr>
              </a:solidFill>
              <a:latin typeface="Inter"/>
            </a:endParaRPr>
          </a:p>
        </p:txBody>
      </p:sp>
      <p:sp>
        <p:nvSpPr>
          <p:cNvPr id="7" name="TextBox 6">
            <a:extLst>
              <a:ext uri="{FF2B5EF4-FFF2-40B4-BE49-F238E27FC236}">
                <a16:creationId xmlns:a16="http://schemas.microsoft.com/office/drawing/2014/main" id="{CBFD15FC-B763-4689-A555-569FEEEBA5DC}"/>
              </a:ext>
            </a:extLst>
          </p:cNvPr>
          <p:cNvSpPr txBox="1"/>
          <p:nvPr/>
        </p:nvSpPr>
        <p:spPr>
          <a:xfrm>
            <a:off x="48860" y="2205512"/>
            <a:ext cx="6950779"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But sometimes we don't have a simple list of numbers, it might be a </a:t>
            </a:r>
            <a:r>
              <a:rPr lang="en-US" sz="1400" b="1" dirty="0">
                <a:solidFill>
                  <a:schemeClr val="bg2">
                    <a:lumMod val="50000"/>
                    <a:lumOff val="50000"/>
                  </a:schemeClr>
                </a:solidFill>
                <a:latin typeface="Inter"/>
                <a:cs typeface="Arial" panose="020B0604020202020204" pitchFamily="34" charset="0"/>
              </a:rPr>
              <a:t>frequency table </a:t>
            </a:r>
            <a:r>
              <a:rPr lang="en-US" sz="1400" dirty="0">
                <a:solidFill>
                  <a:schemeClr val="bg2">
                    <a:lumMod val="50000"/>
                    <a:lumOff val="50000"/>
                  </a:schemeClr>
                </a:solidFill>
                <a:latin typeface="Inter"/>
                <a:cs typeface="Arial" panose="020B0604020202020204" pitchFamily="34" charset="0"/>
              </a:rPr>
              <a:t>like this (the "frequency" says how often they occur):</a:t>
            </a: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05C3B33C-63E7-4CA8-AE9F-A05162C62A6E}"/>
              </a:ext>
            </a:extLst>
          </p:cNvPr>
          <p:cNvPicPr>
            <a:picLocks noChangeAspect="1"/>
          </p:cNvPicPr>
          <p:nvPr/>
        </p:nvPicPr>
        <p:blipFill>
          <a:blip r:embed="rId2"/>
          <a:stretch>
            <a:fillRect/>
          </a:stretch>
        </p:blipFill>
        <p:spPr>
          <a:xfrm>
            <a:off x="6924311" y="1689362"/>
            <a:ext cx="2219689" cy="1878713"/>
          </a:xfrm>
          <a:prstGeom prst="rect">
            <a:avLst/>
          </a:prstGeom>
        </p:spPr>
      </p:pic>
      <p:sp>
        <p:nvSpPr>
          <p:cNvPr id="13" name="TextBox 12">
            <a:extLst>
              <a:ext uri="{FF2B5EF4-FFF2-40B4-BE49-F238E27FC236}">
                <a16:creationId xmlns:a16="http://schemas.microsoft.com/office/drawing/2014/main" id="{0A0536CE-DB43-41F4-904B-13D49F0C36A6}"/>
              </a:ext>
            </a:extLst>
          </p:cNvPr>
          <p:cNvSpPr txBox="1"/>
          <p:nvPr/>
        </p:nvSpPr>
        <p:spPr>
          <a:xfrm>
            <a:off x="160543" y="2916980"/>
            <a:ext cx="7063915"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rgbClr val="007DB8"/>
                </a:solidFill>
                <a:latin typeface="Arial" panose="020B0604020202020204" pitchFamily="34" charset="0"/>
                <a:cs typeface="Arial" panose="020B0604020202020204" pitchFamily="34" charset="0"/>
              </a:rPr>
              <a:t>Method 1 : </a:t>
            </a:r>
            <a:r>
              <a:rPr lang="en-US" sz="1800" b="1" dirty="0">
                <a:solidFill>
                  <a:schemeClr val="bg2">
                    <a:lumMod val="50000"/>
                    <a:lumOff val="50000"/>
                  </a:schemeClr>
                </a:solidFill>
                <a:latin typeface="Arial" panose="020B0604020202020204" pitchFamily="34" charset="0"/>
                <a:cs typeface="Arial" panose="020B0604020202020204" pitchFamily="34" charset="0"/>
              </a:rPr>
              <a:t>We can list all the numbers</a:t>
            </a:r>
          </a:p>
        </p:txBody>
      </p:sp>
    </p:spTree>
    <p:extLst>
      <p:ext uri="{BB962C8B-B14F-4D97-AF65-F5344CB8AC3E}">
        <p14:creationId xmlns:p14="http://schemas.microsoft.com/office/powerpoint/2010/main" val="407731109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47FCC-648D-405D-B74C-DC5AA1A2FA39}"/>
              </a:ext>
            </a:extLst>
          </p:cNvPr>
          <p:cNvSpPr>
            <a:spLocks noGrp="1"/>
          </p:cNvSpPr>
          <p:nvPr>
            <p:ph type="title"/>
          </p:nvPr>
        </p:nvSpPr>
        <p:spPr>
          <a:xfrm>
            <a:off x="0" y="0"/>
            <a:ext cx="7955280" cy="640080"/>
          </a:xfrm>
        </p:spPr>
        <p:txBody>
          <a:bodyPr/>
          <a:lstStyle/>
          <a:p>
            <a:r>
              <a:rPr lang="en-US" dirty="0"/>
              <a:t>The Mean from a Frequency Table - </a:t>
            </a:r>
            <a:r>
              <a:rPr lang="en-US" b="1" dirty="0">
                <a:solidFill>
                  <a:schemeClr val="bg2">
                    <a:lumMod val="50000"/>
                    <a:lumOff val="50000"/>
                  </a:schemeClr>
                </a:solidFill>
              </a:rPr>
              <a:t>Continued</a:t>
            </a:r>
          </a:p>
        </p:txBody>
      </p:sp>
      <p:sp>
        <p:nvSpPr>
          <p:cNvPr id="5" name="Content Placeholder 4">
            <a:extLst>
              <a:ext uri="{FF2B5EF4-FFF2-40B4-BE49-F238E27FC236}">
                <a16:creationId xmlns:a16="http://schemas.microsoft.com/office/drawing/2014/main" id="{CF1C8607-03FF-4056-8357-79E38FF403FC}"/>
              </a:ext>
            </a:extLst>
          </p:cNvPr>
          <p:cNvSpPr txBox="1">
            <a:spLocks noGrp="1"/>
          </p:cNvSpPr>
          <p:nvPr>
            <p:ph sz="half" idx="1"/>
          </p:nvPr>
        </p:nvSpPr>
        <p:spPr>
          <a:xfrm>
            <a:off x="121305" y="697773"/>
            <a:ext cx="7954963" cy="276999"/>
          </a:xfrm>
          <a:prstGeom prst="rect">
            <a:avLst/>
          </a:prstGeom>
          <a:noFill/>
        </p:spPr>
        <p:txBody>
          <a:bodyPr wrap="square" rtlCol="0">
            <a:spAutoFit/>
          </a:bodyPr>
          <a:lstStyle/>
          <a:p>
            <a:pPr marL="0" indent="0">
              <a:spcBef>
                <a:spcPts val="0"/>
              </a:spcBef>
              <a:spcAft>
                <a:spcPts val="0"/>
              </a:spcAft>
              <a:buClr>
                <a:schemeClr val="bg1"/>
              </a:buClr>
              <a:buNone/>
            </a:pPr>
            <a:r>
              <a:rPr lang="en-US" sz="1800" b="1" dirty="0">
                <a:solidFill>
                  <a:srgbClr val="007DB8"/>
                </a:solidFill>
                <a:latin typeface="Arial" panose="020B0604020202020204" pitchFamily="34" charset="0"/>
                <a:cs typeface="Arial" panose="020B0604020202020204" pitchFamily="34" charset="0"/>
              </a:rPr>
              <a:t>Method </a:t>
            </a:r>
            <a:r>
              <a:rPr lang="en-US" sz="1800" b="1" dirty="0">
                <a:solidFill>
                  <a:srgbClr val="007DB8"/>
                </a:solidFill>
              </a:rPr>
              <a:t>2</a:t>
            </a:r>
            <a:r>
              <a:rPr lang="en-US" sz="1800" b="1" dirty="0">
                <a:solidFill>
                  <a:srgbClr val="007DB8"/>
                </a:solidFill>
                <a:latin typeface="Arial" panose="020B0604020202020204" pitchFamily="34" charset="0"/>
                <a:cs typeface="Arial" panose="020B0604020202020204" pitchFamily="34" charset="0"/>
              </a:rPr>
              <a:t> : </a:t>
            </a:r>
            <a:r>
              <a:rPr lang="en-US" sz="1800" b="1" dirty="0">
                <a:solidFill>
                  <a:schemeClr val="bg2">
                    <a:lumMod val="50000"/>
                    <a:lumOff val="50000"/>
                  </a:schemeClr>
                </a:solidFill>
              </a:rPr>
              <a:t>It is easier to use multiplication: </a:t>
            </a:r>
            <a:endParaRPr lang="en-US" sz="1800" b="1" dirty="0">
              <a:solidFill>
                <a:schemeClr val="bg2">
                  <a:lumMod val="50000"/>
                  <a:lumOff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12F7D83-572C-4B8E-B64D-C75A5FADBC65}"/>
              </a:ext>
            </a:extLst>
          </p:cNvPr>
          <p:cNvPicPr>
            <a:picLocks noChangeAspect="1"/>
          </p:cNvPicPr>
          <p:nvPr/>
        </p:nvPicPr>
        <p:blipFill>
          <a:blip r:embed="rId2"/>
          <a:stretch>
            <a:fillRect/>
          </a:stretch>
        </p:blipFill>
        <p:spPr>
          <a:xfrm>
            <a:off x="6845435" y="751822"/>
            <a:ext cx="2219689" cy="1878713"/>
          </a:xfrm>
          <a:prstGeom prst="rect">
            <a:avLst/>
          </a:prstGeom>
        </p:spPr>
      </p:pic>
      <p:pic>
        <p:nvPicPr>
          <p:cNvPr id="8" name="Picture 7">
            <a:extLst>
              <a:ext uri="{FF2B5EF4-FFF2-40B4-BE49-F238E27FC236}">
                <a16:creationId xmlns:a16="http://schemas.microsoft.com/office/drawing/2014/main" id="{C513CFDB-808F-4A44-B1A6-71130FF08E65}"/>
              </a:ext>
            </a:extLst>
          </p:cNvPr>
          <p:cNvPicPr>
            <a:picLocks noChangeAspect="1"/>
          </p:cNvPicPr>
          <p:nvPr/>
        </p:nvPicPr>
        <p:blipFill>
          <a:blip r:embed="rId3"/>
          <a:stretch>
            <a:fillRect/>
          </a:stretch>
        </p:blipFill>
        <p:spPr>
          <a:xfrm>
            <a:off x="1719262" y="3832562"/>
            <a:ext cx="3431381" cy="1039474"/>
          </a:xfrm>
          <a:prstGeom prst="rect">
            <a:avLst/>
          </a:prstGeom>
        </p:spPr>
      </p:pic>
      <p:sp>
        <p:nvSpPr>
          <p:cNvPr id="9" name="TextBox 8">
            <a:extLst>
              <a:ext uri="{FF2B5EF4-FFF2-40B4-BE49-F238E27FC236}">
                <a16:creationId xmlns:a16="http://schemas.microsoft.com/office/drawing/2014/main" id="{45E930DC-77C7-4B7D-8DBE-B633640ED210}"/>
              </a:ext>
            </a:extLst>
          </p:cNvPr>
          <p:cNvSpPr txBox="1"/>
          <p:nvPr/>
        </p:nvSpPr>
        <p:spPr>
          <a:xfrm>
            <a:off x="309769" y="4167633"/>
            <a:ext cx="1336020"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Notation : </a:t>
            </a:r>
            <a:endParaRPr lang="en-US" sz="1400" b="1" dirty="0">
              <a:solidFill>
                <a:schemeClr val="accent1"/>
              </a:solidFill>
              <a:latin typeface="+mn-lt"/>
            </a:endParaRPr>
          </a:p>
        </p:txBody>
      </p:sp>
    </p:spTree>
    <p:extLst>
      <p:ext uri="{BB962C8B-B14F-4D97-AF65-F5344CB8AC3E}">
        <p14:creationId xmlns:p14="http://schemas.microsoft.com/office/powerpoint/2010/main" val="149027676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F4E04-8B25-441E-9B3E-D8CC37F76D72}"/>
              </a:ext>
            </a:extLst>
          </p:cNvPr>
          <p:cNvSpPr>
            <a:spLocks noGrp="1"/>
          </p:cNvSpPr>
          <p:nvPr>
            <p:ph type="title"/>
          </p:nvPr>
        </p:nvSpPr>
        <p:spPr>
          <a:xfrm>
            <a:off x="0" y="62480"/>
            <a:ext cx="7955280" cy="640080"/>
          </a:xfrm>
        </p:spPr>
        <p:txBody>
          <a:bodyPr/>
          <a:lstStyle/>
          <a:p>
            <a:r>
              <a:rPr lang="en-US" dirty="0"/>
              <a:t>Another example of Mean from a Freq Table</a:t>
            </a:r>
          </a:p>
        </p:txBody>
      </p:sp>
      <p:sp>
        <p:nvSpPr>
          <p:cNvPr id="4" name="Content Placeholder 3">
            <a:extLst>
              <a:ext uri="{FF2B5EF4-FFF2-40B4-BE49-F238E27FC236}">
                <a16:creationId xmlns:a16="http://schemas.microsoft.com/office/drawing/2014/main" id="{29F6A6DF-D96F-4002-BBEA-EFA3FFF52633}"/>
              </a:ext>
            </a:extLst>
          </p:cNvPr>
          <p:cNvSpPr>
            <a:spLocks noGrp="1"/>
          </p:cNvSpPr>
          <p:nvPr>
            <p:ph sz="half" idx="1"/>
          </p:nvPr>
        </p:nvSpPr>
        <p:spPr>
          <a:xfrm>
            <a:off x="85856" y="821564"/>
            <a:ext cx="7955280" cy="3017520"/>
          </a:xfrm>
        </p:spPr>
        <p:txBody>
          <a:bodyPr/>
          <a:lstStyle/>
          <a:p>
            <a:pPr marL="0" indent="0">
              <a:buNone/>
            </a:pPr>
            <a:r>
              <a:rPr lang="en-US" dirty="0">
                <a:solidFill>
                  <a:schemeClr val="bg2">
                    <a:lumMod val="50000"/>
                    <a:lumOff val="50000"/>
                  </a:schemeClr>
                </a:solidFill>
                <a:latin typeface="Inter"/>
              </a:rPr>
              <a:t>Isabella went up and down the street to find out how many parking spaces each house has. Here are her results:</a:t>
            </a:r>
          </a:p>
          <a:p>
            <a:endParaRPr lang="en-US" dirty="0">
              <a:solidFill>
                <a:srgbClr val="333333"/>
              </a:solidFill>
              <a:latin typeface="Verdana" panose="020B0604030504040204" pitchFamily="34" charset="0"/>
            </a:endParaRPr>
          </a:p>
          <a:p>
            <a:pPr marL="0" indent="0">
              <a:buNone/>
            </a:pPr>
            <a:r>
              <a:rPr lang="en-US" dirty="0">
                <a:solidFill>
                  <a:schemeClr val="bg2">
                    <a:lumMod val="50000"/>
                    <a:lumOff val="50000"/>
                  </a:schemeClr>
                </a:solidFill>
                <a:latin typeface="Inter"/>
              </a:rPr>
              <a:t>What is the mean number of Parking Spaces?</a:t>
            </a:r>
          </a:p>
        </p:txBody>
      </p:sp>
      <p:pic>
        <p:nvPicPr>
          <p:cNvPr id="6" name="Picture 5">
            <a:extLst>
              <a:ext uri="{FF2B5EF4-FFF2-40B4-BE49-F238E27FC236}">
                <a16:creationId xmlns:a16="http://schemas.microsoft.com/office/drawing/2014/main" id="{56085063-4095-4C3B-B988-BF3C9872C324}"/>
              </a:ext>
            </a:extLst>
          </p:cNvPr>
          <p:cNvPicPr>
            <a:picLocks noChangeAspect="1"/>
          </p:cNvPicPr>
          <p:nvPr/>
        </p:nvPicPr>
        <p:blipFill>
          <a:blip r:embed="rId2"/>
          <a:stretch>
            <a:fillRect/>
          </a:stretch>
        </p:blipFill>
        <p:spPr>
          <a:xfrm>
            <a:off x="6878768" y="1114905"/>
            <a:ext cx="2179375" cy="1732997"/>
          </a:xfrm>
          <a:prstGeom prst="rect">
            <a:avLst/>
          </a:prstGeom>
        </p:spPr>
      </p:pic>
    </p:spTree>
    <p:extLst>
      <p:ext uri="{BB962C8B-B14F-4D97-AF65-F5344CB8AC3E}">
        <p14:creationId xmlns:p14="http://schemas.microsoft.com/office/powerpoint/2010/main" val="8321445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65CC-6FD4-40D5-ABD5-0BE485707A80}"/>
              </a:ext>
            </a:extLst>
          </p:cNvPr>
          <p:cNvSpPr>
            <a:spLocks noGrp="1"/>
          </p:cNvSpPr>
          <p:nvPr>
            <p:ph type="title"/>
          </p:nvPr>
        </p:nvSpPr>
        <p:spPr>
          <a:xfrm>
            <a:off x="0"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51F75A8C-3E42-4490-9BF3-6D0824C8CED9}"/>
              </a:ext>
            </a:extLst>
          </p:cNvPr>
          <p:cNvSpPr>
            <a:spLocks noGrp="1"/>
          </p:cNvSpPr>
          <p:nvPr>
            <p:ph sz="half" idx="1"/>
          </p:nvPr>
        </p:nvSpPr>
        <p:spPr>
          <a:xfrm>
            <a:off x="0" y="779086"/>
            <a:ext cx="7754950" cy="3771377"/>
          </a:xfrm>
        </p:spPr>
        <p:txBody>
          <a:bodyPr/>
          <a:lstStyle/>
          <a:p>
            <a:pPr algn="l"/>
            <a:r>
              <a:rPr lang="en-US" dirty="0">
                <a:solidFill>
                  <a:schemeClr val="bg2">
                    <a:lumMod val="50000"/>
                    <a:lumOff val="50000"/>
                  </a:schemeClr>
                </a:solidFill>
                <a:latin typeface="Inter"/>
              </a:rPr>
              <a:t>When we do a simple </a:t>
            </a:r>
            <a:r>
              <a:rPr lang="en-US" dirty="0">
                <a:solidFill>
                  <a:schemeClr val="bg2">
                    <a:lumMod val="50000"/>
                    <a:lumOff val="50000"/>
                  </a:schemeClr>
                </a:solidFill>
                <a:latin typeface="Inter"/>
                <a:hlinkClick r:id="rId2">
                  <a:extLst>
                    <a:ext uri="{A12FA001-AC4F-418D-AE19-62706E023703}">
                      <ahyp:hlinkClr xmlns:ahyp="http://schemas.microsoft.com/office/drawing/2018/hyperlinkcolor" val="tx"/>
                    </a:ext>
                  </a:extLst>
                </a:hlinkClick>
              </a:rPr>
              <a:t>mean</a:t>
            </a:r>
            <a:r>
              <a:rPr lang="en-US" dirty="0">
                <a:solidFill>
                  <a:schemeClr val="bg2">
                    <a:lumMod val="50000"/>
                    <a:lumOff val="50000"/>
                  </a:schemeClr>
                </a:solidFill>
                <a:latin typeface="Inter"/>
              </a:rPr>
              <a:t> (or average), we give equal weight to each number.</a:t>
            </a:r>
          </a:p>
          <a:p>
            <a:pPr algn="l"/>
            <a:r>
              <a:rPr lang="en-US" dirty="0">
                <a:solidFill>
                  <a:schemeClr val="bg2">
                    <a:lumMod val="50000"/>
                    <a:lumOff val="50000"/>
                  </a:schemeClr>
                </a:solidFill>
                <a:latin typeface="Inter"/>
              </a:rPr>
              <a:t>What is the mean of 1, 2, 3 and 4 ? </a:t>
            </a:r>
          </a:p>
          <a:p>
            <a:endParaRPr lang="en-US" dirty="0"/>
          </a:p>
        </p:txBody>
      </p:sp>
      <p:pic>
        <p:nvPicPr>
          <p:cNvPr id="6" name="Picture 5">
            <a:extLst>
              <a:ext uri="{FF2B5EF4-FFF2-40B4-BE49-F238E27FC236}">
                <a16:creationId xmlns:a16="http://schemas.microsoft.com/office/drawing/2014/main" id="{37AAEF72-07AA-4AF0-B6D5-AC806A1EAAEA}"/>
              </a:ext>
            </a:extLst>
          </p:cNvPr>
          <p:cNvPicPr>
            <a:picLocks noChangeAspect="1"/>
          </p:cNvPicPr>
          <p:nvPr/>
        </p:nvPicPr>
        <p:blipFill>
          <a:blip r:embed="rId3"/>
          <a:stretch>
            <a:fillRect/>
          </a:stretch>
        </p:blipFill>
        <p:spPr>
          <a:xfrm>
            <a:off x="7586231" y="779086"/>
            <a:ext cx="1557769" cy="1077635"/>
          </a:xfrm>
          <a:prstGeom prst="rect">
            <a:avLst/>
          </a:prstGeom>
        </p:spPr>
      </p:pic>
    </p:spTree>
    <p:extLst>
      <p:ext uri="{BB962C8B-B14F-4D97-AF65-F5344CB8AC3E}">
        <p14:creationId xmlns:p14="http://schemas.microsoft.com/office/powerpoint/2010/main" val="421686646"/>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07897-F972-49B5-A559-CC66DAECA555}"/>
              </a:ext>
            </a:extLst>
          </p:cNvPr>
          <p:cNvSpPr>
            <a:spLocks noGrp="1"/>
          </p:cNvSpPr>
          <p:nvPr>
            <p:ph type="title"/>
          </p:nvPr>
        </p:nvSpPr>
        <p:spPr>
          <a:xfrm>
            <a:off x="71894"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8B99626D-700C-462B-8E1D-46027AF50B0A}"/>
              </a:ext>
            </a:extLst>
          </p:cNvPr>
          <p:cNvSpPr>
            <a:spLocks noGrp="1"/>
          </p:cNvSpPr>
          <p:nvPr>
            <p:ph sz="half" idx="1"/>
          </p:nvPr>
        </p:nvSpPr>
        <p:spPr>
          <a:xfrm>
            <a:off x="71894" y="758742"/>
            <a:ext cx="8255428" cy="3017520"/>
          </a:xfrm>
        </p:spPr>
        <p:txBody>
          <a:bodyPr/>
          <a:lstStyle/>
          <a:p>
            <a:r>
              <a:rPr lang="en-US" dirty="0">
                <a:solidFill>
                  <a:schemeClr val="bg2">
                    <a:lumMod val="50000"/>
                    <a:lumOff val="50000"/>
                  </a:schemeClr>
                </a:solidFill>
                <a:latin typeface="Inter"/>
              </a:rPr>
              <a:t>Now let's change the weight of 3 to 0.7, and the weights of the other numbers to 0.1 </a:t>
            </a:r>
            <a:r>
              <a:rPr lang="en-US" sz="1800" b="1" dirty="0">
                <a:solidFill>
                  <a:schemeClr val="bg2">
                    <a:lumMod val="50000"/>
                    <a:lumOff val="50000"/>
                  </a:schemeClr>
                </a:solidFill>
                <a:latin typeface="Inter"/>
              </a:rPr>
              <a:t>so the total of the weights is still 1:</a:t>
            </a:r>
            <a:endParaRPr lang="en-US" b="1" dirty="0">
              <a:solidFill>
                <a:schemeClr val="bg2">
                  <a:lumMod val="50000"/>
                  <a:lumOff val="50000"/>
                </a:schemeClr>
              </a:solidFill>
              <a:latin typeface="Inter"/>
            </a:endParaRPr>
          </a:p>
        </p:txBody>
      </p:sp>
      <p:pic>
        <p:nvPicPr>
          <p:cNvPr id="6" name="Picture 5">
            <a:extLst>
              <a:ext uri="{FF2B5EF4-FFF2-40B4-BE49-F238E27FC236}">
                <a16:creationId xmlns:a16="http://schemas.microsoft.com/office/drawing/2014/main" id="{0A5A856D-0F57-43ED-9EC3-EAA12B3858F9}"/>
              </a:ext>
            </a:extLst>
          </p:cNvPr>
          <p:cNvPicPr>
            <a:picLocks noChangeAspect="1"/>
          </p:cNvPicPr>
          <p:nvPr/>
        </p:nvPicPr>
        <p:blipFill>
          <a:blip r:embed="rId2"/>
          <a:stretch>
            <a:fillRect/>
          </a:stretch>
        </p:blipFill>
        <p:spPr>
          <a:xfrm>
            <a:off x="7217079" y="1356077"/>
            <a:ext cx="1926921" cy="1589548"/>
          </a:xfrm>
          <a:prstGeom prst="rect">
            <a:avLst/>
          </a:prstGeom>
        </p:spPr>
      </p:pic>
      <p:sp>
        <p:nvSpPr>
          <p:cNvPr id="7" name="TextBox 6">
            <a:extLst>
              <a:ext uri="{FF2B5EF4-FFF2-40B4-BE49-F238E27FC236}">
                <a16:creationId xmlns:a16="http://schemas.microsoft.com/office/drawing/2014/main" id="{586C4650-B4D2-4078-9665-6627666C6CB4}"/>
              </a:ext>
            </a:extLst>
          </p:cNvPr>
          <p:cNvSpPr txBox="1"/>
          <p:nvPr/>
        </p:nvSpPr>
        <p:spPr>
          <a:xfrm>
            <a:off x="1383115" y="4481258"/>
            <a:ext cx="5332837"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When should I use Weighted mean ? </a:t>
            </a:r>
          </a:p>
        </p:txBody>
      </p:sp>
      <p:pic>
        <p:nvPicPr>
          <p:cNvPr id="9" name="Picture 8">
            <a:extLst>
              <a:ext uri="{FF2B5EF4-FFF2-40B4-BE49-F238E27FC236}">
                <a16:creationId xmlns:a16="http://schemas.microsoft.com/office/drawing/2014/main" id="{515CA4EC-C0A9-4FF0-B09F-3C87F72A000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359" y="4054287"/>
            <a:ext cx="1716720" cy="1015010"/>
          </a:xfrm>
          <a:prstGeom prst="rect">
            <a:avLst/>
          </a:prstGeom>
        </p:spPr>
      </p:pic>
    </p:spTree>
    <p:extLst>
      <p:ext uri="{BB962C8B-B14F-4D97-AF65-F5344CB8AC3E}">
        <p14:creationId xmlns:p14="http://schemas.microsoft.com/office/powerpoint/2010/main" val="3603259149"/>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651A-6ED4-4C8B-8D44-5EDBA939BABF}"/>
              </a:ext>
            </a:extLst>
          </p:cNvPr>
          <p:cNvSpPr>
            <a:spLocks noGrp="1"/>
          </p:cNvSpPr>
          <p:nvPr>
            <p:ph type="title"/>
          </p:nvPr>
        </p:nvSpPr>
        <p:spPr/>
        <p:txBody>
          <a:bodyPr/>
          <a:lstStyle/>
          <a:p>
            <a:r>
              <a:rPr lang="en-US" dirty="0"/>
              <a:t>What is Statistics ? </a:t>
            </a:r>
          </a:p>
        </p:txBody>
      </p:sp>
      <p:sp>
        <p:nvSpPr>
          <p:cNvPr id="3" name="Content Placeholder 2">
            <a:extLst>
              <a:ext uri="{FF2B5EF4-FFF2-40B4-BE49-F238E27FC236}">
                <a16:creationId xmlns:a16="http://schemas.microsoft.com/office/drawing/2014/main" id="{E8A42226-9FEF-40B1-B486-27D94ECAAFDE}"/>
              </a:ext>
            </a:extLst>
          </p:cNvPr>
          <p:cNvSpPr>
            <a:spLocks noGrp="1"/>
          </p:cNvSpPr>
          <p:nvPr>
            <p:ph sz="half" idx="1"/>
          </p:nvPr>
        </p:nvSpPr>
        <p:spPr/>
        <p:txBody>
          <a:bodyPr/>
          <a:lstStyle/>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Uncertainty is rampant ! we use statistics to answer questions about things that are unknown (e.g. : number of cars in Bangalore ?) , but just as importantly, we use statistics to get an idea of how sure we are of our answers. Sometimes it is useful to know that you don’t know.!! </a:t>
            </a: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Statistical tools are used to make most out of limited information!! </a:t>
            </a:r>
          </a:p>
          <a:p>
            <a:endParaRPr lang="en-US" dirty="0"/>
          </a:p>
        </p:txBody>
      </p:sp>
      <p:pic>
        <p:nvPicPr>
          <p:cNvPr id="5" name="Picture 4" descr="Text, whiteboard&#10;&#10;Description automatically generated">
            <a:extLst>
              <a:ext uri="{FF2B5EF4-FFF2-40B4-BE49-F238E27FC236}">
                <a16:creationId xmlns:a16="http://schemas.microsoft.com/office/drawing/2014/main" id="{51F1782B-1A57-4E62-8628-08331F40875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1911" y="174424"/>
            <a:ext cx="1465548" cy="977032"/>
          </a:xfrm>
          <a:prstGeom prst="rect">
            <a:avLst/>
          </a:prstGeom>
        </p:spPr>
      </p:pic>
    </p:spTree>
    <p:extLst>
      <p:ext uri="{BB962C8B-B14F-4D97-AF65-F5344CB8AC3E}">
        <p14:creationId xmlns:p14="http://schemas.microsoft.com/office/powerpoint/2010/main" val="297696656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8170F-5441-4F00-8D1A-03BC63DB25FC}"/>
              </a:ext>
            </a:extLst>
          </p:cNvPr>
          <p:cNvSpPr>
            <a:spLocks noGrp="1"/>
          </p:cNvSpPr>
          <p:nvPr>
            <p:ph type="title"/>
          </p:nvPr>
        </p:nvSpPr>
        <p:spPr>
          <a:xfrm>
            <a:off x="0" y="0"/>
            <a:ext cx="7955280" cy="640080"/>
          </a:xfrm>
        </p:spPr>
        <p:txBody>
          <a:bodyPr/>
          <a:lstStyle/>
          <a:p>
            <a:r>
              <a:rPr lang="en-US" dirty="0"/>
              <a:t>Weighted Mean – Example </a:t>
            </a:r>
          </a:p>
        </p:txBody>
      </p:sp>
      <p:pic>
        <p:nvPicPr>
          <p:cNvPr id="6" name="Content Placeholder 5" descr="A camera on a tripod&#10;&#10;Description automatically generated">
            <a:extLst>
              <a:ext uri="{FF2B5EF4-FFF2-40B4-BE49-F238E27FC236}">
                <a16:creationId xmlns:a16="http://schemas.microsoft.com/office/drawing/2014/main" id="{5FA604C4-BA58-4823-9F14-A808A90C361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28594" y="1281936"/>
            <a:ext cx="2631645" cy="2026655"/>
          </a:xfrm>
        </p:spPr>
      </p:pic>
      <p:sp>
        <p:nvSpPr>
          <p:cNvPr id="7" name="TextBox 6">
            <a:extLst>
              <a:ext uri="{FF2B5EF4-FFF2-40B4-BE49-F238E27FC236}">
                <a16:creationId xmlns:a16="http://schemas.microsoft.com/office/drawing/2014/main" id="{9BE58714-D8FF-4A6D-B0FC-0DB2E076BB69}"/>
              </a:ext>
            </a:extLst>
          </p:cNvPr>
          <p:cNvSpPr txBox="1"/>
          <p:nvPr/>
        </p:nvSpPr>
        <p:spPr>
          <a:xfrm>
            <a:off x="0" y="640080"/>
            <a:ext cx="6428594" cy="215443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Weighted means can help with decisions where some things are more important than others: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Question : </a:t>
            </a:r>
            <a:r>
              <a:rPr lang="en-US" sz="1400" dirty="0">
                <a:solidFill>
                  <a:schemeClr val="bg2">
                    <a:lumMod val="50000"/>
                    <a:lumOff val="50000"/>
                  </a:schemeClr>
                </a:solidFill>
                <a:latin typeface="Inter"/>
                <a:cs typeface="Arial" panose="020B0604020202020204" pitchFamily="34" charset="0"/>
              </a:rPr>
              <a:t>Mike wants to buy a new camera, and decides on the following rating system:</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Image Quality </a:t>
            </a:r>
            <a:r>
              <a:rPr lang="en-US" sz="1400" b="1" dirty="0">
                <a:solidFill>
                  <a:schemeClr val="bg2">
                    <a:lumMod val="50000"/>
                    <a:lumOff val="50000"/>
                  </a:schemeClr>
                </a:solidFill>
                <a:latin typeface="Inter"/>
                <a:cs typeface="Arial" panose="020B0604020202020204" pitchFamily="34" charset="0"/>
              </a:rPr>
              <a:t>50%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Battery Life     </a:t>
            </a:r>
            <a:r>
              <a:rPr lang="en-US" sz="1400" b="1" dirty="0">
                <a:solidFill>
                  <a:schemeClr val="bg2">
                    <a:lumMod val="50000"/>
                    <a:lumOff val="50000"/>
                  </a:schemeClr>
                </a:solidFill>
                <a:latin typeface="Inter"/>
                <a:cs typeface="Arial" panose="020B0604020202020204" pitchFamily="34" charset="0"/>
              </a:rPr>
              <a:t>30%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Zoom Range   </a:t>
            </a:r>
            <a:r>
              <a:rPr lang="en-US" sz="1400" b="1" dirty="0">
                <a:solidFill>
                  <a:schemeClr val="bg2">
                    <a:lumMod val="50000"/>
                    <a:lumOff val="50000"/>
                  </a:schemeClr>
                </a:solidFill>
                <a:latin typeface="Inter"/>
                <a:cs typeface="Arial" panose="020B0604020202020204" pitchFamily="34" charset="0"/>
              </a:rPr>
              <a:t>20%</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2701245991"/>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E4DC-81E1-4BC8-9DB3-611736E8964A}"/>
              </a:ext>
            </a:extLst>
          </p:cNvPr>
          <p:cNvSpPr>
            <a:spLocks noGrp="1"/>
          </p:cNvSpPr>
          <p:nvPr>
            <p:ph type="title"/>
          </p:nvPr>
        </p:nvSpPr>
        <p:spPr>
          <a:xfrm>
            <a:off x="302240" y="232918"/>
            <a:ext cx="7955280" cy="640080"/>
          </a:xfrm>
        </p:spPr>
        <p:txBody>
          <a:bodyPr/>
          <a:lstStyle/>
          <a:p>
            <a:r>
              <a:rPr lang="en-US" dirty="0"/>
              <a:t>What if the weights don’t add to 1 ?</a:t>
            </a:r>
          </a:p>
        </p:txBody>
      </p:sp>
      <p:pic>
        <p:nvPicPr>
          <p:cNvPr id="6" name="Content Placeholder 5" descr="A yellow hat with black text&#10;&#10;Description automatically generated with low confidence">
            <a:extLst>
              <a:ext uri="{FF2B5EF4-FFF2-40B4-BE49-F238E27FC236}">
                <a16:creationId xmlns:a16="http://schemas.microsoft.com/office/drawing/2014/main" id="{B1B54872-4DCF-42B3-BC9A-C2750AC2AF5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6173" y="90401"/>
            <a:ext cx="921701" cy="925115"/>
          </a:xfrm>
        </p:spPr>
      </p:pic>
      <p:sp>
        <p:nvSpPr>
          <p:cNvPr id="2" name="TextBox 1">
            <a:extLst>
              <a:ext uri="{FF2B5EF4-FFF2-40B4-BE49-F238E27FC236}">
                <a16:creationId xmlns:a16="http://schemas.microsoft.com/office/drawing/2014/main" id="{AE6428D7-E78E-45E0-A9C6-6B3B8B9B4A7E}"/>
              </a:ext>
            </a:extLst>
          </p:cNvPr>
          <p:cNvSpPr txBox="1"/>
          <p:nvPr/>
        </p:nvSpPr>
        <p:spPr>
          <a:xfrm>
            <a:off x="181484" y="1015515"/>
            <a:ext cx="6728867" cy="30623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When the weights don't add to 1, divide by the sum of weights.</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Example: Adrian usually eats lunch 7 times a week, but some weeks only gets 1, 2, or 5 lunches.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lgn="l"/>
            <a:r>
              <a:rPr lang="en-US" sz="1400" dirty="0">
                <a:solidFill>
                  <a:schemeClr val="bg2">
                    <a:lumMod val="50000"/>
                    <a:lumOff val="50000"/>
                  </a:schemeClr>
                </a:solidFill>
                <a:latin typeface="Inter"/>
                <a:cs typeface="Arial" panose="020B0604020202020204" pitchFamily="34" charset="0"/>
              </a:rPr>
              <a:t>Alex had lunch:</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2 weeks: only one lunch for the whole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14 weeks: 2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8 weeks: 5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32 weeks: 7 lunches each week</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What is the mean number of lunches Alex having each week?</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154117169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463494-2B80-433F-975F-08D7A84349CD}"/>
              </a:ext>
            </a:extLst>
          </p:cNvPr>
          <p:cNvSpPr>
            <a:spLocks noGrp="1"/>
          </p:cNvSpPr>
          <p:nvPr>
            <p:ph type="title"/>
          </p:nvPr>
        </p:nvSpPr>
        <p:spPr>
          <a:xfrm>
            <a:off x="0" y="83421"/>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4EB52728-6157-4065-A402-BCEDE421A61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1269" y="0"/>
            <a:ext cx="1688223" cy="998162"/>
          </a:xfrm>
        </p:spPr>
      </p:pic>
      <p:sp>
        <p:nvSpPr>
          <p:cNvPr id="8" name="TextBox 7">
            <a:extLst>
              <a:ext uri="{FF2B5EF4-FFF2-40B4-BE49-F238E27FC236}">
                <a16:creationId xmlns:a16="http://schemas.microsoft.com/office/drawing/2014/main" id="{9B2D573D-0295-44A9-AEDB-1A984B1AD36C}"/>
              </a:ext>
            </a:extLst>
          </p:cNvPr>
          <p:cNvSpPr txBox="1"/>
          <p:nvPr/>
        </p:nvSpPr>
        <p:spPr>
          <a:xfrm>
            <a:off x="104702" y="1081583"/>
            <a:ext cx="6428594" cy="1338828"/>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dirty="0">
                <a:solidFill>
                  <a:schemeClr val="bg2">
                    <a:lumMod val="50000"/>
                    <a:lumOff val="50000"/>
                  </a:schemeClr>
                </a:solidFill>
                <a:latin typeface="Inter"/>
                <a:cs typeface="Arial" panose="020B0604020202020204" pitchFamily="34" charset="0"/>
              </a:rPr>
              <a:t>Use “Weeks” as the weighting</a:t>
            </a: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Solution : </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4E664255-7746-4696-9615-CC824F9301BD}"/>
              </a:ext>
            </a:extLst>
          </p:cNvPr>
          <p:cNvPicPr>
            <a:picLocks noChangeAspect="1"/>
          </p:cNvPicPr>
          <p:nvPr/>
        </p:nvPicPr>
        <p:blipFill>
          <a:blip r:embed="rId4"/>
          <a:stretch>
            <a:fillRect/>
          </a:stretch>
        </p:blipFill>
        <p:spPr>
          <a:xfrm>
            <a:off x="5752099" y="3070904"/>
            <a:ext cx="3233429" cy="1619759"/>
          </a:xfrm>
          <a:prstGeom prst="rect">
            <a:avLst/>
          </a:prstGeom>
        </p:spPr>
      </p:pic>
    </p:spTree>
    <p:extLst>
      <p:ext uri="{BB962C8B-B14F-4D97-AF65-F5344CB8AC3E}">
        <p14:creationId xmlns:p14="http://schemas.microsoft.com/office/powerpoint/2010/main" val="221612651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D7890-7B45-4CAF-9C2B-2740282A16C3}"/>
              </a:ext>
            </a:extLst>
          </p:cNvPr>
          <p:cNvSpPr>
            <a:spLocks noGrp="1"/>
          </p:cNvSpPr>
          <p:nvPr>
            <p:ph type="title"/>
          </p:nvPr>
        </p:nvSpPr>
        <p:spPr>
          <a:xfrm>
            <a:off x="0" y="27981"/>
            <a:ext cx="7955280" cy="640080"/>
          </a:xfrm>
        </p:spPr>
        <p:txBody>
          <a:bodyPr/>
          <a:lstStyle/>
          <a:p>
            <a:r>
              <a:rPr lang="en-US" dirty="0"/>
              <a:t>What if the weights don’t add to 1 ?</a:t>
            </a:r>
          </a:p>
        </p:txBody>
      </p:sp>
      <p:sp>
        <p:nvSpPr>
          <p:cNvPr id="4" name="Content Placeholder 3">
            <a:extLst>
              <a:ext uri="{FF2B5EF4-FFF2-40B4-BE49-F238E27FC236}">
                <a16:creationId xmlns:a16="http://schemas.microsoft.com/office/drawing/2014/main" id="{C00C7600-583F-4D5F-8694-F5771CA467EA}"/>
              </a:ext>
            </a:extLst>
          </p:cNvPr>
          <p:cNvSpPr>
            <a:spLocks noGrp="1"/>
          </p:cNvSpPr>
          <p:nvPr>
            <p:ph sz="half" idx="1"/>
          </p:nvPr>
        </p:nvSpPr>
        <p:spPr>
          <a:xfrm>
            <a:off x="99816" y="856465"/>
            <a:ext cx="7955280" cy="3017520"/>
          </a:xfrm>
        </p:spPr>
        <p:txBody>
          <a:bodyPr/>
          <a:lstStyle/>
          <a:p>
            <a:r>
              <a:rPr lang="en-US" sz="2000" kern="1200" dirty="0">
                <a:solidFill>
                  <a:schemeClr val="bg2">
                    <a:lumMod val="50000"/>
                    <a:lumOff val="50000"/>
                  </a:schemeClr>
                </a:solidFill>
                <a:latin typeface="Inter"/>
                <a:ea typeface="+mn-ea"/>
              </a:rPr>
              <a:t>But it is often better to use a table to make sure you have all the numbers correct:</a:t>
            </a:r>
          </a:p>
          <a:p>
            <a:pPr marL="0" indent="0" algn="l">
              <a:buNone/>
            </a:pPr>
            <a:r>
              <a:rPr lang="en-US" sz="2000" b="1" kern="1200" dirty="0">
                <a:solidFill>
                  <a:schemeClr val="bg2">
                    <a:lumMod val="50000"/>
                    <a:lumOff val="50000"/>
                  </a:schemeClr>
                </a:solidFill>
                <a:latin typeface="Inter"/>
                <a:ea typeface="+mn-ea"/>
              </a:rPr>
              <a:t>Example (continued):</a:t>
            </a:r>
          </a:p>
          <a:p>
            <a:pPr algn="l"/>
            <a:r>
              <a:rPr lang="en-US" sz="2000" kern="1200" dirty="0">
                <a:solidFill>
                  <a:schemeClr val="bg2">
                    <a:lumMod val="50000"/>
                    <a:lumOff val="50000"/>
                  </a:schemeClr>
                </a:solidFill>
                <a:latin typeface="Inter"/>
                <a:ea typeface="+mn-ea"/>
              </a:rPr>
              <a:t>Let's use:</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for the number of weeks (the weight)</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for lunches (the value we want the mean of)</a:t>
            </a:r>
          </a:p>
          <a:p>
            <a:pPr algn="l"/>
            <a:r>
              <a:rPr lang="en-US" sz="2000" kern="1200" dirty="0">
                <a:solidFill>
                  <a:schemeClr val="bg2">
                    <a:lumMod val="50000"/>
                    <a:lumOff val="50000"/>
                  </a:schemeClr>
                </a:solidFill>
                <a:latin typeface="Inter"/>
                <a:ea typeface="+mn-ea"/>
              </a:rPr>
              <a:t>Multiply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by </a:t>
            </a: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sum up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and sum up </a:t>
            </a:r>
            <a:r>
              <a:rPr lang="en-US" sz="2000" b="1" kern="1200" dirty="0" err="1">
                <a:solidFill>
                  <a:schemeClr val="bg2">
                    <a:lumMod val="50000"/>
                    <a:lumOff val="50000"/>
                  </a:schemeClr>
                </a:solidFill>
                <a:latin typeface="Inter"/>
                <a:ea typeface="+mn-ea"/>
              </a:rPr>
              <a:t>wx</a:t>
            </a:r>
            <a:endParaRPr lang="en-US" sz="2000" kern="1200" dirty="0">
              <a:solidFill>
                <a:schemeClr val="bg2">
                  <a:lumMod val="50000"/>
                  <a:lumOff val="50000"/>
                </a:schemeClr>
              </a:solidFill>
              <a:latin typeface="Inter"/>
              <a:ea typeface="+mn-ea"/>
            </a:endParaRPr>
          </a:p>
          <a:p>
            <a:pPr marL="0" indent="0">
              <a:buNone/>
            </a:pPr>
            <a:endParaRPr lang="en-US" dirty="0"/>
          </a:p>
        </p:txBody>
      </p:sp>
    </p:spTree>
    <p:extLst>
      <p:ext uri="{BB962C8B-B14F-4D97-AF65-F5344CB8AC3E}">
        <p14:creationId xmlns:p14="http://schemas.microsoft.com/office/powerpoint/2010/main" val="2167338885"/>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02489-34AB-4B78-A9F8-548C875B7302}"/>
              </a:ext>
            </a:extLst>
          </p:cNvPr>
          <p:cNvSpPr>
            <a:spLocks noGrp="1"/>
          </p:cNvSpPr>
          <p:nvPr>
            <p:ph type="title"/>
          </p:nvPr>
        </p:nvSpPr>
        <p:spPr>
          <a:xfrm>
            <a:off x="0" y="0"/>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D782ECDC-620D-4681-B615-F5287CCEE213}"/>
              </a:ext>
            </a:extLst>
          </p:cNvPr>
          <p:cNvPicPr>
            <a:picLocks noGrp="1" noChangeAspect="1"/>
          </p:cNvPicPr>
          <p:nvPr>
            <p:ph sz="half" idx="1"/>
          </p:nvPr>
        </p:nvPicPr>
        <p:blipFill>
          <a:blip r:embed="rId2"/>
          <a:stretch>
            <a:fillRect/>
          </a:stretch>
        </p:blipFill>
        <p:spPr>
          <a:xfrm>
            <a:off x="369948" y="755247"/>
            <a:ext cx="3395776" cy="2463603"/>
          </a:xfrm>
        </p:spPr>
      </p:pic>
      <p:sp>
        <p:nvSpPr>
          <p:cNvPr id="7" name="TextBox 6">
            <a:extLst>
              <a:ext uri="{FF2B5EF4-FFF2-40B4-BE49-F238E27FC236}">
                <a16:creationId xmlns:a16="http://schemas.microsoft.com/office/drawing/2014/main" id="{D6C86B2D-9211-4100-BBC8-0EF99C9983B8}"/>
              </a:ext>
            </a:extLst>
          </p:cNvPr>
          <p:cNvSpPr txBox="1"/>
          <p:nvPr/>
        </p:nvSpPr>
        <p:spPr>
          <a:xfrm>
            <a:off x="4213395" y="808998"/>
            <a:ext cx="420466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Divide </a:t>
            </a:r>
            <a:r>
              <a:rPr lang="el-GR" sz="1100" b="1" i="0" dirty="0">
                <a:solidFill>
                  <a:srgbClr val="333333"/>
                </a:solidFill>
                <a:effectLst/>
                <a:latin typeface="Verdana" panose="020B0604030504040204" pitchFamily="34" charset="0"/>
              </a:rPr>
              <a:t>Σ</a:t>
            </a:r>
            <a:r>
              <a:rPr lang="en-US" sz="1100" b="1" i="0" dirty="0" err="1">
                <a:solidFill>
                  <a:srgbClr val="333333"/>
                </a:solidFill>
                <a:effectLst/>
                <a:latin typeface="Verdana" panose="020B0604030504040204" pitchFamily="34" charset="0"/>
              </a:rPr>
              <a:t>wx</a:t>
            </a:r>
            <a:r>
              <a:rPr lang="en-US" sz="1100" b="0" i="0" dirty="0">
                <a:solidFill>
                  <a:srgbClr val="333333"/>
                </a:solidFill>
                <a:effectLst/>
                <a:latin typeface="Verdana" panose="020B0604030504040204" pitchFamily="34" charset="0"/>
              </a:rPr>
              <a:t> by </a:t>
            </a:r>
            <a:r>
              <a:rPr lang="el-GR" sz="1100" b="1" i="0" dirty="0">
                <a:solidFill>
                  <a:srgbClr val="333333"/>
                </a:solidFill>
                <a:effectLst/>
                <a:latin typeface="Verdana" panose="020B0604030504040204" pitchFamily="34" charset="0"/>
              </a:rPr>
              <a:t>Σ</a:t>
            </a:r>
            <a:r>
              <a:rPr lang="en-US" sz="1100" b="1" i="0" dirty="0">
                <a:solidFill>
                  <a:srgbClr val="333333"/>
                </a:solidFill>
                <a:effectLst/>
                <a:latin typeface="Verdana" panose="020B0604030504040204" pitchFamily="34" charset="0"/>
              </a:rPr>
              <a:t>w</a:t>
            </a:r>
            <a:r>
              <a:rPr lang="en-US" sz="1100" b="0" i="0" dirty="0">
                <a:solidFill>
                  <a:srgbClr val="333333"/>
                </a:solidFill>
                <a:effectLst/>
                <a:latin typeface="Verdana" panose="020B0604030504040204" pitchFamily="34" charset="0"/>
              </a:rPr>
              <a:t>:</a:t>
            </a:r>
            <a:endParaRPr lang="en-US" sz="1400" dirty="0">
              <a:solidFill>
                <a:schemeClr val="bg2"/>
              </a:solidFill>
              <a:latin typeface="+mn-lt"/>
            </a:endParaRPr>
          </a:p>
        </p:txBody>
      </p:sp>
    </p:spTree>
    <p:extLst>
      <p:ext uri="{BB962C8B-B14F-4D97-AF65-F5344CB8AC3E}">
        <p14:creationId xmlns:p14="http://schemas.microsoft.com/office/powerpoint/2010/main" val="2987937793"/>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A6EC3-9EEB-4520-A0E7-3537EBC315EA}"/>
              </a:ext>
            </a:extLst>
          </p:cNvPr>
          <p:cNvSpPr>
            <a:spLocks noGrp="1"/>
          </p:cNvSpPr>
          <p:nvPr>
            <p:ph type="title"/>
          </p:nvPr>
        </p:nvSpPr>
        <p:spPr>
          <a:xfrm>
            <a:off x="0" y="0"/>
            <a:ext cx="7955280" cy="640080"/>
          </a:xfrm>
        </p:spPr>
        <p:txBody>
          <a:bodyPr/>
          <a:lstStyle/>
          <a:p>
            <a:r>
              <a:rPr lang="en-US" dirty="0"/>
              <a:t>Weighted Mean : Summary</a:t>
            </a:r>
          </a:p>
        </p:txBody>
      </p:sp>
      <p:sp>
        <p:nvSpPr>
          <p:cNvPr id="4" name="Content Placeholder 3">
            <a:extLst>
              <a:ext uri="{FF2B5EF4-FFF2-40B4-BE49-F238E27FC236}">
                <a16:creationId xmlns:a16="http://schemas.microsoft.com/office/drawing/2014/main" id="{CF701619-2E8D-4182-BCFA-D371984D8E07}"/>
              </a:ext>
            </a:extLst>
          </p:cNvPr>
          <p:cNvSpPr>
            <a:spLocks noGrp="1"/>
          </p:cNvSpPr>
          <p:nvPr>
            <p:ph sz="half" idx="1"/>
          </p:nvPr>
        </p:nvSpPr>
        <p:spPr>
          <a:xfrm>
            <a:off x="62822" y="711976"/>
            <a:ext cx="8229600" cy="4020568"/>
          </a:xfrm>
        </p:spPr>
        <p:txBody>
          <a:bodyPr>
            <a:normAutofit/>
          </a:bodyPr>
          <a:lstStyle/>
          <a:p>
            <a:pPr>
              <a:buFont typeface="Arial" panose="020B0604020202020204" pitchFamily="34" charset="0"/>
              <a:buChar char="•"/>
            </a:pPr>
            <a:r>
              <a:rPr lang="en-US" sz="2400" b="1" kern="1200" dirty="0">
                <a:solidFill>
                  <a:schemeClr val="bg2">
                    <a:lumMod val="50000"/>
                    <a:lumOff val="50000"/>
                  </a:schemeClr>
                </a:solidFill>
                <a:latin typeface="Inter"/>
                <a:ea typeface="+mn-ea"/>
              </a:rPr>
              <a:t>Weighted Mean: </a:t>
            </a:r>
            <a:r>
              <a:rPr lang="en-US" sz="2400" kern="1200" dirty="0">
                <a:solidFill>
                  <a:schemeClr val="bg2">
                    <a:lumMod val="50000"/>
                    <a:lumOff val="50000"/>
                  </a:schemeClr>
                </a:solidFill>
                <a:latin typeface="Inter"/>
                <a:ea typeface="+mn-ea"/>
              </a:rPr>
              <a:t>A mean where some values contribute more than others.</a:t>
            </a:r>
          </a:p>
          <a:p>
            <a:pPr>
              <a:buFont typeface="Arial" panose="020B0604020202020204" pitchFamily="34" charset="0"/>
              <a:buChar char="•"/>
            </a:pPr>
            <a:r>
              <a:rPr lang="en-US" sz="2400" kern="1200" dirty="0">
                <a:solidFill>
                  <a:schemeClr val="bg2">
                    <a:lumMod val="50000"/>
                    <a:lumOff val="50000"/>
                  </a:schemeClr>
                </a:solidFill>
                <a:latin typeface="Inter"/>
                <a:ea typeface="+mn-ea"/>
              </a:rPr>
              <a:t>When the weights add to 1: just multiply each weight by the matching value and sum it all up</a:t>
            </a:r>
          </a:p>
          <a:p>
            <a:pPr>
              <a:buFont typeface="Arial" panose="020B0604020202020204" pitchFamily="34" charset="0"/>
              <a:buChar char="•"/>
            </a:pPr>
            <a:r>
              <a:rPr lang="en-US" sz="2400" kern="1200" dirty="0">
                <a:solidFill>
                  <a:schemeClr val="bg2">
                    <a:lumMod val="50000"/>
                    <a:lumOff val="50000"/>
                  </a:schemeClr>
                </a:solidFill>
                <a:latin typeface="Inter"/>
                <a:ea typeface="+mn-ea"/>
              </a:rPr>
              <a:t>Otherwise, multiply each weight </a:t>
            </a:r>
            <a:r>
              <a:rPr lang="en-US" sz="2400" b="1" kern="1200" dirty="0">
                <a:solidFill>
                  <a:schemeClr val="bg2">
                    <a:lumMod val="50000"/>
                    <a:lumOff val="50000"/>
                  </a:schemeClr>
                </a:solidFill>
                <a:latin typeface="Inter"/>
                <a:ea typeface="+mn-ea"/>
              </a:rPr>
              <a:t>w</a:t>
            </a:r>
            <a:r>
              <a:rPr lang="en-US" sz="2400" kern="1200" dirty="0">
                <a:solidFill>
                  <a:schemeClr val="bg2">
                    <a:lumMod val="50000"/>
                    <a:lumOff val="50000"/>
                  </a:schemeClr>
                </a:solidFill>
                <a:latin typeface="Inter"/>
                <a:ea typeface="+mn-ea"/>
              </a:rPr>
              <a:t> by its matching value </a:t>
            </a:r>
            <a:r>
              <a:rPr lang="en-US" sz="2400" b="1" kern="1200" dirty="0">
                <a:solidFill>
                  <a:schemeClr val="bg2">
                    <a:lumMod val="50000"/>
                    <a:lumOff val="50000"/>
                  </a:schemeClr>
                </a:solidFill>
                <a:latin typeface="Inter"/>
                <a:ea typeface="+mn-ea"/>
              </a:rPr>
              <a:t>x</a:t>
            </a:r>
            <a:r>
              <a:rPr lang="en-US" sz="2400" kern="1200" dirty="0">
                <a:solidFill>
                  <a:schemeClr val="bg2">
                    <a:lumMod val="50000"/>
                    <a:lumOff val="50000"/>
                  </a:schemeClr>
                </a:solidFill>
                <a:latin typeface="Inter"/>
                <a:ea typeface="+mn-ea"/>
              </a:rPr>
              <a:t>, sum that all up, and divide by the sum of weights:</a:t>
            </a:r>
          </a:p>
        </p:txBody>
      </p:sp>
      <p:pic>
        <p:nvPicPr>
          <p:cNvPr id="5" name="Picture 4">
            <a:extLst>
              <a:ext uri="{FF2B5EF4-FFF2-40B4-BE49-F238E27FC236}">
                <a16:creationId xmlns:a16="http://schemas.microsoft.com/office/drawing/2014/main" id="{0D4ADD21-A252-44ED-9CF5-2BCC2F3D1F9E}"/>
              </a:ext>
            </a:extLst>
          </p:cNvPr>
          <p:cNvPicPr>
            <a:picLocks noChangeAspect="1"/>
          </p:cNvPicPr>
          <p:nvPr/>
        </p:nvPicPr>
        <p:blipFill>
          <a:blip r:embed="rId2"/>
          <a:stretch>
            <a:fillRect/>
          </a:stretch>
        </p:blipFill>
        <p:spPr>
          <a:xfrm>
            <a:off x="2463122" y="3393299"/>
            <a:ext cx="3429000" cy="1038225"/>
          </a:xfrm>
          <a:prstGeom prst="rect">
            <a:avLst/>
          </a:prstGeom>
        </p:spPr>
      </p:pic>
    </p:spTree>
    <p:extLst>
      <p:ext uri="{BB962C8B-B14F-4D97-AF65-F5344CB8AC3E}">
        <p14:creationId xmlns:p14="http://schemas.microsoft.com/office/powerpoint/2010/main" val="2486453715"/>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4230"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Variability</a:t>
            </a:r>
            <a:br>
              <a:rPr lang="en-US" dirty="0"/>
            </a:br>
            <a:br>
              <a:rPr lang="en-US" dirty="0"/>
            </a:br>
            <a:r>
              <a:rPr lang="en-US" dirty="0"/>
              <a:t> </a:t>
            </a:r>
          </a:p>
        </p:txBody>
      </p:sp>
    </p:spTree>
    <p:extLst>
      <p:ext uri="{BB962C8B-B14F-4D97-AF65-F5344CB8AC3E}">
        <p14:creationId xmlns:p14="http://schemas.microsoft.com/office/powerpoint/2010/main" val="2675433104"/>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D5C2-409B-4595-BFEF-49120103B5E7}"/>
              </a:ext>
            </a:extLst>
          </p:cNvPr>
          <p:cNvSpPr>
            <a:spLocks noGrp="1"/>
          </p:cNvSpPr>
          <p:nvPr>
            <p:ph type="title"/>
          </p:nvPr>
        </p:nvSpPr>
        <p:spPr>
          <a:xfrm>
            <a:off x="0" y="49589"/>
            <a:ext cx="8229600" cy="637794"/>
          </a:xfrm>
        </p:spPr>
        <p:txBody>
          <a:bodyPr/>
          <a:lstStyle/>
          <a:p>
            <a:r>
              <a:rPr lang="en-US" dirty="0"/>
              <a:t>Measure of Variability </a:t>
            </a:r>
          </a:p>
        </p:txBody>
      </p:sp>
      <p:sp>
        <p:nvSpPr>
          <p:cNvPr id="3" name="TextBox 2">
            <a:extLst>
              <a:ext uri="{FF2B5EF4-FFF2-40B4-BE49-F238E27FC236}">
                <a16:creationId xmlns:a16="http://schemas.microsoft.com/office/drawing/2014/main" id="{8B0A8520-70DC-4944-9F76-6EF1C18E6612}"/>
              </a:ext>
            </a:extLst>
          </p:cNvPr>
          <p:cNvSpPr txBox="1"/>
          <p:nvPr/>
        </p:nvSpPr>
        <p:spPr>
          <a:xfrm>
            <a:off x="104701" y="687383"/>
            <a:ext cx="8732171" cy="3862596"/>
          </a:xfrm>
          <a:prstGeom prst="rect">
            <a:avLst/>
          </a:prstGeom>
          <a:noFill/>
        </p:spPr>
        <p:txBody>
          <a:bodyPr wrap="square" rtlCol="0">
            <a:spAutoFit/>
          </a:bodyPr>
          <a:lstStyle/>
          <a:p>
            <a:pPr>
              <a:spcBef>
                <a:spcPts val="0"/>
              </a:spcBef>
              <a:spcAft>
                <a:spcPts val="0"/>
              </a:spcAft>
              <a:buClr>
                <a:schemeClr val="bg1"/>
              </a:buClr>
            </a:pPr>
            <a:r>
              <a:rPr lang="en-US" sz="2000" b="1" dirty="0">
                <a:solidFill>
                  <a:schemeClr val="bg2">
                    <a:lumMod val="50000"/>
                    <a:lumOff val="50000"/>
                  </a:schemeClr>
                </a:solidFill>
                <a:latin typeface="Inter"/>
                <a:cs typeface="Arial" panose="020B0604020202020204" pitchFamily="34" charset="0"/>
              </a:rPr>
              <a:t>Variability</a:t>
            </a:r>
            <a:r>
              <a:rPr lang="en-US" sz="2000" dirty="0">
                <a:solidFill>
                  <a:schemeClr val="bg2">
                    <a:lumMod val="50000"/>
                    <a:lumOff val="50000"/>
                  </a:schemeClr>
                </a:solidFill>
                <a:latin typeface="Inter"/>
                <a:cs typeface="Arial" panose="020B0604020202020204" pitchFamily="34" charset="0"/>
              </a:rPr>
              <a:t> describes how </a:t>
            </a:r>
            <a:r>
              <a:rPr lang="en-US" sz="2000" b="1" i="1" dirty="0">
                <a:solidFill>
                  <a:schemeClr val="bg2">
                    <a:lumMod val="50000"/>
                    <a:lumOff val="50000"/>
                  </a:schemeClr>
                </a:solidFill>
                <a:latin typeface="Inter"/>
                <a:cs typeface="Arial" panose="020B0604020202020204" pitchFamily="34" charset="0"/>
              </a:rPr>
              <a:t>far apart data points lie from each other </a:t>
            </a:r>
            <a:r>
              <a:rPr lang="en-US" sz="2000" dirty="0">
                <a:solidFill>
                  <a:schemeClr val="bg2">
                    <a:lumMod val="50000"/>
                    <a:lumOff val="50000"/>
                  </a:schemeClr>
                </a:solidFill>
                <a:latin typeface="Inter"/>
                <a:cs typeface="Arial" panose="020B0604020202020204" pitchFamily="34" charset="0"/>
              </a:rPr>
              <a:t>and from the center of a distribution. Along with measures of central tendency, measures of variability give you descriptive statistics that summarize your data.</a:t>
            </a:r>
          </a:p>
          <a:p>
            <a:pPr>
              <a:spcBef>
                <a:spcPts val="0"/>
              </a:spcBef>
              <a:spcAft>
                <a:spcPts val="0"/>
              </a:spcAft>
              <a:buClr>
                <a:schemeClr val="bg1"/>
              </a:buClr>
            </a:pPr>
            <a:endParaRPr lang="en-US" sz="1100" b="1" dirty="0">
              <a:solidFill>
                <a:srgbClr val="000000"/>
              </a:solidFill>
              <a:latin typeface="Lato" panose="020F0502020204030203"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Variability is also referred to as </a:t>
            </a:r>
            <a:r>
              <a:rPr lang="en-US" sz="2000" b="1" dirty="0">
                <a:solidFill>
                  <a:schemeClr val="bg2">
                    <a:lumMod val="50000"/>
                    <a:lumOff val="50000"/>
                  </a:schemeClr>
                </a:solidFill>
                <a:latin typeface="Inter"/>
                <a:cs typeface="Arial" panose="020B0604020202020204" pitchFamily="34" charset="0"/>
              </a:rPr>
              <a:t>spread</a:t>
            </a:r>
            <a:r>
              <a:rPr lang="en-US" sz="2000" dirty="0">
                <a:solidFill>
                  <a:schemeClr val="bg2">
                    <a:lumMod val="50000"/>
                    <a:lumOff val="50000"/>
                  </a:schemeClr>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scatter</a:t>
            </a:r>
            <a:r>
              <a:rPr lang="en-US" sz="2000" dirty="0">
                <a:solidFill>
                  <a:schemeClr val="bg2">
                    <a:lumMod val="50000"/>
                    <a:lumOff val="50000"/>
                  </a:schemeClr>
                </a:solidFill>
                <a:latin typeface="Inter"/>
                <a:cs typeface="Arial" panose="020B0604020202020204" pitchFamily="34" charset="0"/>
              </a:rPr>
              <a:t> or </a:t>
            </a:r>
            <a:r>
              <a:rPr lang="en-US" sz="2000" b="1" dirty="0">
                <a:solidFill>
                  <a:schemeClr val="bg2">
                    <a:lumMod val="50000"/>
                    <a:lumOff val="50000"/>
                  </a:schemeClr>
                </a:solidFill>
                <a:latin typeface="Inter"/>
                <a:cs typeface="Arial" panose="020B0604020202020204" pitchFamily="34" charset="0"/>
              </a:rPr>
              <a:t>dispersion</a:t>
            </a:r>
            <a:r>
              <a:rPr lang="en-US" sz="2000" dirty="0">
                <a:solidFill>
                  <a:schemeClr val="bg2">
                    <a:lumMod val="50000"/>
                    <a:lumOff val="50000"/>
                  </a:schemeClr>
                </a:solidFill>
                <a:latin typeface="Inter"/>
                <a:cs typeface="Arial" panose="020B0604020202020204" pitchFamily="34" charset="0"/>
              </a:rPr>
              <a:t>. It is most commonly measured with the following:</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Range</a:t>
            </a:r>
            <a:r>
              <a:rPr lang="en-US" sz="2000" b="1" dirty="0">
                <a:solidFill>
                  <a:schemeClr val="accent1"/>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difference between the highest and lowest values</a:t>
            </a:r>
          </a:p>
          <a:p>
            <a:pPr>
              <a:spcBef>
                <a:spcPts val="0"/>
              </a:spcBef>
              <a:spcAft>
                <a:spcPts val="0"/>
              </a:spcAft>
              <a:buClr>
                <a:schemeClr val="bg1"/>
              </a:buClr>
            </a:pPr>
            <a:r>
              <a:rPr lang="en-US" sz="2000" b="1" u="sng" dirty="0">
                <a:solidFill>
                  <a:schemeClr val="accent1"/>
                </a:solidFill>
                <a:latin typeface="Inter"/>
                <a:cs typeface="Arial" panose="020B0604020202020204" pitchFamily="34" charset="0"/>
              </a:rPr>
              <a:t>Quartile:</a:t>
            </a:r>
            <a:r>
              <a:rPr lang="en-US" sz="2000" dirty="0">
                <a:solidFill>
                  <a:schemeClr val="bg2">
                    <a:lumMod val="50000"/>
                    <a:lumOff val="50000"/>
                  </a:schemeClr>
                </a:solidFill>
                <a:latin typeface="Inter"/>
                <a:cs typeface="Arial" panose="020B0604020202020204" pitchFamily="34" charset="0"/>
              </a:rPr>
              <a:t> 		that divide a list of numbers into quarters</a:t>
            </a:r>
            <a:endParaRPr lang="en-US" sz="2000" b="1" u="sng" dirty="0">
              <a:solidFill>
                <a:schemeClr val="accent1"/>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Interquartile range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range of the middle half of a distribution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Standard deviation</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distance from the mean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5">
                  <a:extLst>
                    <a:ext uri="{A12FA001-AC4F-418D-AE19-62706E023703}">
                      <ahyp:hlinkClr xmlns:ahyp="http://schemas.microsoft.com/office/drawing/2018/hyperlinkcolor" val="tx"/>
                    </a:ext>
                  </a:extLst>
                </a:hlinkClick>
              </a:rPr>
              <a:t>Variance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of squared distances from the mean</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89146181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8BA4-EE20-4594-86BE-1831B7FC5366}"/>
              </a:ext>
            </a:extLst>
          </p:cNvPr>
          <p:cNvSpPr>
            <a:spLocks noGrp="1"/>
          </p:cNvSpPr>
          <p:nvPr>
            <p:ph type="title"/>
          </p:nvPr>
        </p:nvSpPr>
        <p:spPr>
          <a:xfrm>
            <a:off x="0" y="0"/>
            <a:ext cx="8229600" cy="637794"/>
          </a:xfrm>
        </p:spPr>
        <p:txBody>
          <a:bodyPr/>
          <a:lstStyle/>
          <a:p>
            <a:r>
              <a:rPr lang="en-US" dirty="0"/>
              <a:t>Why does variability matters? </a:t>
            </a:r>
          </a:p>
        </p:txBody>
      </p:sp>
      <p:pic>
        <p:nvPicPr>
          <p:cNvPr id="4" name="Picture 3">
            <a:extLst>
              <a:ext uri="{FF2B5EF4-FFF2-40B4-BE49-F238E27FC236}">
                <a16:creationId xmlns:a16="http://schemas.microsoft.com/office/drawing/2014/main" id="{B28A3692-9C0A-4265-A9CA-4E9ADB430840}"/>
              </a:ext>
            </a:extLst>
          </p:cNvPr>
          <p:cNvPicPr>
            <a:picLocks noChangeAspect="1"/>
          </p:cNvPicPr>
          <p:nvPr/>
        </p:nvPicPr>
        <p:blipFill>
          <a:blip r:embed="rId2"/>
          <a:stretch>
            <a:fillRect/>
          </a:stretch>
        </p:blipFill>
        <p:spPr>
          <a:xfrm>
            <a:off x="5535261" y="832512"/>
            <a:ext cx="3280672" cy="2508493"/>
          </a:xfrm>
          <a:prstGeom prst="rect">
            <a:avLst/>
          </a:prstGeom>
        </p:spPr>
      </p:pic>
      <p:sp>
        <p:nvSpPr>
          <p:cNvPr id="5" name="TextBox 4">
            <a:extLst>
              <a:ext uri="{FF2B5EF4-FFF2-40B4-BE49-F238E27FC236}">
                <a16:creationId xmlns:a16="http://schemas.microsoft.com/office/drawing/2014/main" id="{C16DED31-9843-4D58-962A-5B07E801B359}"/>
              </a:ext>
            </a:extLst>
          </p:cNvPr>
          <p:cNvSpPr txBox="1"/>
          <p:nvPr/>
        </p:nvSpPr>
        <p:spPr>
          <a:xfrm>
            <a:off x="-1" y="481631"/>
            <a:ext cx="5349651" cy="4170372"/>
          </a:xfrm>
          <a:prstGeom prst="rect">
            <a:avLst/>
          </a:prstGeom>
          <a:noFill/>
        </p:spPr>
        <p:txBody>
          <a:bodyPr wrap="square" rtlCol="0">
            <a:spAutoFit/>
          </a:bodyPr>
          <a:lstStyle/>
          <a:p>
            <a:pPr>
              <a:spcBef>
                <a:spcPts val="0"/>
              </a:spcBef>
              <a:spcAft>
                <a:spcPts val="0"/>
              </a:spcAft>
              <a:buClr>
                <a:schemeClr val="bg1"/>
              </a:buClr>
            </a:pPr>
            <a:r>
              <a:rPr lang="en-US" dirty="0">
                <a:solidFill>
                  <a:schemeClr val="bg2">
                    <a:lumMod val="50000"/>
                    <a:lumOff val="50000"/>
                  </a:schemeClr>
                </a:solidFill>
                <a:latin typeface="Inter"/>
                <a:cs typeface="Arial" panose="020B0604020202020204" pitchFamily="34" charset="0"/>
              </a:rPr>
              <a:t>Ex : Variability in normal distribution </a:t>
            </a:r>
          </a:p>
          <a:p>
            <a:pPr>
              <a:spcBef>
                <a:spcPts val="0"/>
              </a:spcBef>
              <a:spcAft>
                <a:spcPts val="0"/>
              </a:spcAft>
              <a:buClr>
                <a:schemeClr val="bg1"/>
              </a:buClr>
            </a:pPr>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bg2">
                    <a:lumMod val="50000"/>
                    <a:lumOff val="50000"/>
                  </a:schemeClr>
                </a:solidFill>
                <a:latin typeface="Inter"/>
                <a:cs typeface="Arial" panose="020B0604020202020204" pitchFamily="34" charset="0"/>
              </a:rPr>
              <a:t>Using </a:t>
            </a:r>
            <a:r>
              <a:rPr lang="en-US" dirty="0">
                <a:solidFill>
                  <a:schemeClr val="bg2">
                    <a:lumMod val="50000"/>
                    <a:lumOff val="50000"/>
                  </a:schemeClr>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simple random samples</a:t>
            </a:r>
            <a:r>
              <a:rPr lang="en-US" dirty="0">
                <a:solidFill>
                  <a:schemeClr val="bg2">
                    <a:lumMod val="50000"/>
                    <a:lumOff val="50000"/>
                  </a:schemeClr>
                </a:solidFill>
                <a:latin typeface="Inter"/>
                <a:cs typeface="Arial" panose="020B0604020202020204" pitchFamily="34" charset="0"/>
              </a:rPr>
              <a:t>, you collect data from 3 groups:</a:t>
            </a:r>
          </a:p>
          <a:p>
            <a:pPr algn="l"/>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accent1"/>
                </a:solidFill>
                <a:latin typeface="Inter"/>
                <a:cs typeface="Arial" panose="020B0604020202020204" pitchFamily="34" charset="0"/>
              </a:rPr>
              <a:t>Sample A: </a:t>
            </a:r>
            <a:r>
              <a:rPr lang="en-US" dirty="0">
                <a:solidFill>
                  <a:schemeClr val="bg2">
                    <a:lumMod val="50000"/>
                    <a:lumOff val="50000"/>
                  </a:schemeClr>
                </a:solidFill>
                <a:latin typeface="Inter"/>
                <a:cs typeface="Arial" panose="020B0604020202020204" pitchFamily="34" charset="0"/>
              </a:rPr>
              <a:t>high school students,</a:t>
            </a:r>
          </a:p>
          <a:p>
            <a:pPr algn="l"/>
            <a:r>
              <a:rPr lang="en-US" dirty="0">
                <a:solidFill>
                  <a:schemeClr val="accent1"/>
                </a:solidFill>
                <a:latin typeface="Inter"/>
                <a:cs typeface="Arial" panose="020B0604020202020204" pitchFamily="34" charset="0"/>
              </a:rPr>
              <a:t>Sample B: </a:t>
            </a:r>
            <a:r>
              <a:rPr lang="en-US" dirty="0">
                <a:solidFill>
                  <a:schemeClr val="bg2">
                    <a:lumMod val="50000"/>
                    <a:lumOff val="50000"/>
                  </a:schemeClr>
                </a:solidFill>
                <a:latin typeface="Inter"/>
                <a:cs typeface="Arial" panose="020B0604020202020204" pitchFamily="34" charset="0"/>
              </a:rPr>
              <a:t>college students,</a:t>
            </a:r>
          </a:p>
          <a:p>
            <a:pPr algn="l"/>
            <a:r>
              <a:rPr lang="en-US" dirty="0">
                <a:solidFill>
                  <a:schemeClr val="accent1"/>
                </a:solidFill>
                <a:latin typeface="Inter"/>
                <a:cs typeface="Arial" panose="020B0604020202020204" pitchFamily="34" charset="0"/>
              </a:rPr>
              <a:t>Sample C: </a:t>
            </a:r>
            <a:r>
              <a:rPr lang="en-US" dirty="0">
                <a:solidFill>
                  <a:schemeClr val="bg2">
                    <a:lumMod val="50000"/>
                    <a:lumOff val="50000"/>
                  </a:schemeClr>
                </a:solidFill>
                <a:latin typeface="Inter"/>
                <a:cs typeface="Arial" panose="020B0604020202020204" pitchFamily="34" charset="0"/>
              </a:rPr>
              <a:t>adult full-time employees.</a:t>
            </a: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sz="1100" b="0" i="0" dirty="0">
              <a:solidFill>
                <a:srgbClr val="0D405F"/>
              </a:solidFill>
              <a:effectLst/>
              <a:latin typeface="Inter"/>
            </a:endParaRP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DA648542-B575-4307-A4F5-A40FCCDE0A16}"/>
              </a:ext>
            </a:extLst>
          </p:cNvPr>
          <p:cNvSpPr txBox="1"/>
          <p:nvPr/>
        </p:nvSpPr>
        <p:spPr>
          <a:xfrm>
            <a:off x="62821" y="3657600"/>
            <a:ext cx="8829894" cy="1384995"/>
          </a:xfrm>
          <a:prstGeom prst="rect">
            <a:avLst/>
          </a:prstGeom>
          <a:noFill/>
        </p:spPr>
        <p:txBody>
          <a:bodyPr wrap="square" rtlCol="0">
            <a:spAutoFit/>
          </a:bodyPr>
          <a:lstStyle/>
          <a:p>
            <a:pPr algn="l"/>
            <a:r>
              <a:rPr lang="en-US" sz="1400" dirty="0">
                <a:solidFill>
                  <a:schemeClr val="bg2">
                    <a:lumMod val="50000"/>
                    <a:lumOff val="50000"/>
                  </a:schemeClr>
                </a:solidFill>
                <a:latin typeface="Inter"/>
                <a:cs typeface="Arial" panose="020B0604020202020204" pitchFamily="34" charset="0"/>
              </a:rPr>
              <a:t>All three of your samples have the same average phone use, at 195 minutes or 3 hours and 15 minutes. This is the x-axis value where the peak of the curves are.</a:t>
            </a:r>
          </a:p>
          <a:p>
            <a:pPr algn="l"/>
            <a:endParaRPr lang="en-US" sz="1400" dirty="0">
              <a:solidFill>
                <a:schemeClr val="bg2">
                  <a:lumMod val="50000"/>
                  <a:lumOff val="50000"/>
                </a:schemeClr>
              </a:solidFill>
              <a:latin typeface="Inter"/>
              <a:cs typeface="Arial" panose="020B0604020202020204" pitchFamily="34" charset="0"/>
            </a:endParaRPr>
          </a:p>
          <a:p>
            <a:pPr algn="l"/>
            <a:r>
              <a:rPr lang="en-US" sz="1400" dirty="0">
                <a:solidFill>
                  <a:schemeClr val="bg2">
                    <a:lumMod val="50000"/>
                    <a:lumOff val="50000"/>
                  </a:schemeClr>
                </a:solidFill>
                <a:latin typeface="Inter"/>
                <a:cs typeface="Arial" panose="020B0604020202020204" pitchFamily="34" charset="0"/>
              </a:rPr>
              <a:t>Although the data follows a </a:t>
            </a:r>
            <a:r>
              <a:rPr lang="en-US" sz="1400" dirty="0">
                <a:solidFill>
                  <a:schemeClr val="bg2">
                    <a:lumMod val="50000"/>
                    <a:lumOff val="50000"/>
                  </a:schemeClr>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normal distribution</a:t>
            </a:r>
            <a:r>
              <a:rPr lang="en-US" sz="1400" dirty="0">
                <a:solidFill>
                  <a:schemeClr val="bg2">
                    <a:lumMod val="50000"/>
                    <a:lumOff val="50000"/>
                  </a:schemeClr>
                </a:solidFill>
                <a:latin typeface="Inter"/>
                <a:cs typeface="Arial" panose="020B0604020202020204" pitchFamily="34" charset="0"/>
              </a:rPr>
              <a:t>, each sample has different spreads. Sample A has the largest variability while Sample C has the smallest variability.</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306192768"/>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F18-BDD0-4811-8BF9-7AA8D82CBE88}"/>
              </a:ext>
            </a:extLst>
          </p:cNvPr>
          <p:cNvSpPr>
            <a:spLocks noGrp="1"/>
          </p:cNvSpPr>
          <p:nvPr>
            <p:ph type="title"/>
          </p:nvPr>
        </p:nvSpPr>
        <p:spPr>
          <a:xfrm>
            <a:off x="101213" y="77509"/>
            <a:ext cx="8229600" cy="637794"/>
          </a:xfrm>
        </p:spPr>
        <p:txBody>
          <a:bodyPr/>
          <a:lstStyle/>
          <a:p>
            <a:r>
              <a:rPr lang="en-US" dirty="0"/>
              <a:t>Range</a:t>
            </a:r>
          </a:p>
        </p:txBody>
      </p:sp>
      <p:sp>
        <p:nvSpPr>
          <p:cNvPr id="3" name="TextBox 2">
            <a:extLst>
              <a:ext uri="{FF2B5EF4-FFF2-40B4-BE49-F238E27FC236}">
                <a16:creationId xmlns:a16="http://schemas.microsoft.com/office/drawing/2014/main" id="{B75B9029-80C6-49D8-8997-614ABF93772C}"/>
              </a:ext>
            </a:extLst>
          </p:cNvPr>
          <p:cNvSpPr txBox="1"/>
          <p:nvPr/>
        </p:nvSpPr>
        <p:spPr>
          <a:xfrm>
            <a:off x="41881" y="663114"/>
            <a:ext cx="8885734" cy="2277547"/>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The range tells you the spread of your data from the lowest to the highest value in the distribution. It’s the easiest measure of variability to calculate.</a:t>
            </a:r>
          </a:p>
          <a:p>
            <a:pPr marL="342900" indent="-342900">
              <a:spcBef>
                <a:spcPts val="0"/>
              </a:spcBef>
              <a:spcAft>
                <a:spcPts val="0"/>
              </a:spcAft>
              <a:buClr>
                <a:schemeClr val="bg1"/>
              </a:buClr>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To </a:t>
            </a:r>
            <a:r>
              <a:rPr lang="en-US" sz="2000" b="1" i="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find the range</a:t>
            </a:r>
            <a:r>
              <a:rPr lang="en-US" sz="2000" dirty="0">
                <a:solidFill>
                  <a:schemeClr val="bg2">
                    <a:lumMod val="50000"/>
                    <a:lumOff val="50000"/>
                  </a:schemeClr>
                </a:solidFill>
                <a:latin typeface="Inter"/>
                <a:cs typeface="Arial" panose="020B0604020202020204" pitchFamily="34" charset="0"/>
              </a:rPr>
              <a:t>, simply subtract the lowest value from the highest value in the data set.</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100" dirty="0">
              <a:solidFill>
                <a:srgbClr val="0D405F"/>
              </a:solidFill>
              <a:latin typeface="Inter"/>
            </a:endParaRPr>
          </a:p>
          <a:p>
            <a:pPr>
              <a:spcBef>
                <a:spcPts val="0"/>
              </a:spcBef>
              <a:spcAft>
                <a:spcPts val="0"/>
              </a:spcAft>
              <a:buClr>
                <a:schemeClr val="bg1"/>
              </a:buClr>
            </a:pPr>
            <a:r>
              <a:rPr lang="en-US" sz="1100" b="1" dirty="0">
                <a:solidFill>
                  <a:schemeClr val="accent1"/>
                </a:solidFill>
                <a:latin typeface="Inter"/>
              </a:rPr>
              <a:t>Data (Minutes) 		72	110	134	190	238	287	305	324</a:t>
            </a:r>
            <a:endParaRPr lang="en-US" sz="1400" b="1" dirty="0">
              <a:solidFill>
                <a:schemeClr val="accent1"/>
              </a:solidFill>
              <a:latin typeface="+mn-lt"/>
            </a:endParaRPr>
          </a:p>
        </p:txBody>
      </p:sp>
    </p:spTree>
    <p:extLst>
      <p:ext uri="{BB962C8B-B14F-4D97-AF65-F5344CB8AC3E}">
        <p14:creationId xmlns:p14="http://schemas.microsoft.com/office/powerpoint/2010/main" val="301265840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1809-55AB-431A-963D-57F0E70BE161}"/>
              </a:ext>
            </a:extLst>
          </p:cNvPr>
          <p:cNvSpPr>
            <a:spLocks noGrp="1"/>
          </p:cNvSpPr>
          <p:nvPr>
            <p:ph type="title"/>
          </p:nvPr>
        </p:nvSpPr>
        <p:spPr>
          <a:xfrm>
            <a:off x="73902" y="52680"/>
            <a:ext cx="7955280" cy="640080"/>
          </a:xfrm>
        </p:spPr>
        <p:txBody>
          <a:bodyPr/>
          <a:lstStyle/>
          <a:p>
            <a:r>
              <a:rPr lang="en-US" dirty="0"/>
              <a:t>Terminology </a:t>
            </a:r>
            <a:r>
              <a:rPr lang="en-US" sz="1600" b="1" dirty="0">
                <a:solidFill>
                  <a:schemeClr val="bg2">
                    <a:lumMod val="50000"/>
                    <a:lumOff val="50000"/>
                  </a:schemeClr>
                </a:solidFill>
              </a:rPr>
              <a:t>commonly used terminology in the discipline of statistics</a:t>
            </a:r>
            <a:br>
              <a:rPr lang="en-US" dirty="0"/>
            </a:br>
            <a:endParaRPr lang="en-US" dirty="0"/>
          </a:p>
        </p:txBody>
      </p:sp>
      <p:sp>
        <p:nvSpPr>
          <p:cNvPr id="3" name="Content Placeholder 2">
            <a:extLst>
              <a:ext uri="{FF2B5EF4-FFF2-40B4-BE49-F238E27FC236}">
                <a16:creationId xmlns:a16="http://schemas.microsoft.com/office/drawing/2014/main" id="{3F6397B1-9B77-4F28-B578-85539A60E080}"/>
              </a:ext>
            </a:extLst>
          </p:cNvPr>
          <p:cNvSpPr>
            <a:spLocks noGrp="1"/>
          </p:cNvSpPr>
          <p:nvPr>
            <p:ph sz="half" idx="1"/>
          </p:nvPr>
        </p:nvSpPr>
        <p:spPr>
          <a:xfrm>
            <a:off x="73903" y="692760"/>
            <a:ext cx="7898914" cy="2351065"/>
          </a:xfrm>
        </p:spPr>
        <p:txBody>
          <a:bodyPr/>
          <a:lstStyle/>
          <a:p>
            <a:r>
              <a:rPr lang="en-US" b="1" dirty="0">
                <a:solidFill>
                  <a:schemeClr val="bg1"/>
                </a:solidFill>
              </a:rPr>
              <a:t>Variable : </a:t>
            </a:r>
            <a:r>
              <a:rPr lang="en-US" dirty="0">
                <a:solidFill>
                  <a:schemeClr val="bg2">
                    <a:lumMod val="50000"/>
                    <a:lumOff val="50000"/>
                  </a:schemeClr>
                </a:solidFill>
              </a:rPr>
              <a:t>A variable is defined as an attribute of an object of study. Choosing which variables to measure is central to good experimental design.</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Ex : You are collecting data of weight of adults of male living in Australia, here our variable is weight</a:t>
            </a:r>
          </a:p>
          <a:p>
            <a:pPr lvl="1"/>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B4B84EB2-DAE0-4A07-91E6-E8997FB9F357}"/>
              </a:ext>
            </a:extLst>
          </p:cNvPr>
          <p:cNvPicPr>
            <a:picLocks noChangeAspect="1"/>
          </p:cNvPicPr>
          <p:nvPr/>
        </p:nvPicPr>
        <p:blipFill>
          <a:blip r:embed="rId2"/>
          <a:stretch>
            <a:fillRect/>
          </a:stretch>
        </p:blipFill>
        <p:spPr>
          <a:xfrm>
            <a:off x="73902" y="1730931"/>
            <a:ext cx="7427934" cy="702642"/>
          </a:xfrm>
          <a:prstGeom prst="rect">
            <a:avLst/>
          </a:prstGeom>
        </p:spPr>
      </p:pic>
      <p:sp>
        <p:nvSpPr>
          <p:cNvPr id="6" name="TextBox 5">
            <a:extLst>
              <a:ext uri="{FF2B5EF4-FFF2-40B4-BE49-F238E27FC236}">
                <a16:creationId xmlns:a16="http://schemas.microsoft.com/office/drawing/2014/main" id="{9D05D184-28F2-4052-BB33-D236DFC4C405}"/>
              </a:ext>
            </a:extLst>
          </p:cNvPr>
          <p:cNvSpPr txBox="1"/>
          <p:nvPr/>
        </p:nvSpPr>
        <p:spPr>
          <a:xfrm>
            <a:off x="73902" y="2863869"/>
            <a:ext cx="8575320" cy="1766446"/>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a:t>
            </a:r>
            <a:r>
              <a:rPr lang="en-US" sz="1400" dirty="0">
                <a:solidFill>
                  <a:schemeClr val="bg1"/>
                </a:solidFill>
                <a:latin typeface="Arial" panose="020B0604020202020204" pitchFamily="34" charset="0"/>
                <a:cs typeface="Arial" panose="020B0604020202020204" pitchFamily="34" charset="0"/>
              </a:rPr>
              <a:t>Variables</a:t>
            </a:r>
            <a:r>
              <a:rPr lang="en-US" sz="1400" dirty="0">
                <a:solidFill>
                  <a:schemeClr val="bg2">
                    <a:lumMod val="50000"/>
                    <a:lumOff val="50000"/>
                  </a:schemeClr>
                </a:solidFill>
                <a:latin typeface="Arial" panose="020B0604020202020204" pitchFamily="34" charset="0"/>
                <a:cs typeface="Arial" panose="020B0604020202020204" pitchFamily="34" charset="0"/>
              </a:rPr>
              <a:t> are things you measure, manipulate and control in statistics and research.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All studies analyze a variable, which can describe a person, place, thing or idea. A variable's value can change between groups or over time.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variable can also be called as a data item</a:t>
            </a:r>
          </a:p>
          <a:p>
            <a:pPr marL="742950" lvl="1" indent="-285750">
              <a:lnSpc>
                <a:spcPct val="107000"/>
              </a:lnSpc>
              <a:spcBef>
                <a:spcPts val="0"/>
              </a:spcBef>
              <a:spcAft>
                <a:spcPts val="800"/>
              </a:spcAft>
              <a:buFont typeface="Arial" panose="020B0604020202020204" pitchFamily="34" charset="0"/>
              <a:buChar char="•"/>
            </a:pPr>
            <a:r>
              <a:rPr lang="en-US" sz="1400" i="1" dirty="0">
                <a:solidFill>
                  <a:schemeClr val="bg2">
                    <a:lumMod val="50000"/>
                    <a:lumOff val="50000"/>
                  </a:schemeClr>
                </a:solidFill>
                <a:latin typeface="Arial" panose="020B0604020202020204" pitchFamily="34" charset="0"/>
                <a:cs typeface="Arial" panose="020B0604020202020204" pitchFamily="34" charset="0"/>
              </a:rPr>
              <a:t>Another example :  if the variable in an experiment is a person's eye color, its value can change from brown to blue to green from person to person</a:t>
            </a:r>
            <a:r>
              <a:rPr lang="en-US" sz="1400" dirty="0">
                <a:solidFill>
                  <a:schemeClr val="bg2">
                    <a:lumMod val="50000"/>
                    <a:lumOff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0853257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71A17D-7635-493B-AB43-E07EB5D146FF}"/>
              </a:ext>
            </a:extLst>
          </p:cNvPr>
          <p:cNvSpPr/>
          <p:nvPr/>
        </p:nvSpPr>
        <p:spPr>
          <a:xfrm>
            <a:off x="614252" y="2968157"/>
            <a:ext cx="7915493" cy="459098"/>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1E17F21F-77D2-498D-ACC0-34D5250C6951}"/>
              </a:ext>
            </a:extLst>
          </p:cNvPr>
          <p:cNvSpPr>
            <a:spLocks noGrp="1"/>
          </p:cNvSpPr>
          <p:nvPr>
            <p:ph type="title"/>
          </p:nvPr>
        </p:nvSpPr>
        <p:spPr>
          <a:xfrm>
            <a:off x="66311" y="0"/>
            <a:ext cx="8229600" cy="637794"/>
          </a:xfrm>
        </p:spPr>
        <p:txBody>
          <a:bodyPr/>
          <a:lstStyle/>
          <a:p>
            <a:r>
              <a:rPr lang="en-US" dirty="0"/>
              <a:t>Range can be misleading</a:t>
            </a:r>
          </a:p>
        </p:txBody>
      </p:sp>
      <p:sp>
        <p:nvSpPr>
          <p:cNvPr id="3" name="TextBox 2">
            <a:extLst>
              <a:ext uri="{FF2B5EF4-FFF2-40B4-BE49-F238E27FC236}">
                <a16:creationId xmlns:a16="http://schemas.microsoft.com/office/drawing/2014/main" id="{82F50FE0-C1C2-4BB0-B826-A9131CC07860}"/>
              </a:ext>
            </a:extLst>
          </p:cNvPr>
          <p:cNvSpPr txBox="1"/>
          <p:nvPr/>
        </p:nvSpPr>
        <p:spPr>
          <a:xfrm>
            <a:off x="160544" y="704996"/>
            <a:ext cx="8592567" cy="1323439"/>
          </a:xfrm>
          <a:prstGeom prst="rect">
            <a:avLst/>
          </a:prstGeom>
          <a:noFill/>
        </p:spPr>
        <p:txBody>
          <a:bodyPr wrap="square" rtlCol="0">
            <a:spAutoFit/>
          </a:bodyPr>
          <a:lstStyle/>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Because only 2 numbers are used, the range is influenced by </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outliers</a:t>
            </a:r>
            <a:r>
              <a:rPr lang="en-US" sz="2000" dirty="0">
                <a:solidFill>
                  <a:schemeClr val="bg2">
                    <a:lumMod val="50000"/>
                    <a:lumOff val="50000"/>
                  </a:schemeClr>
                </a:solidFill>
                <a:latin typeface="Inter"/>
                <a:cs typeface="Arial" panose="020B0604020202020204" pitchFamily="34" charset="0"/>
              </a:rPr>
              <a:t> and doesn’t give you any information about the distribution of values. </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It’s best used in combination with other measures.</a:t>
            </a:r>
          </a:p>
        </p:txBody>
      </p:sp>
      <p:sp>
        <p:nvSpPr>
          <p:cNvPr id="4" name="TextBox 3">
            <a:extLst>
              <a:ext uri="{FF2B5EF4-FFF2-40B4-BE49-F238E27FC236}">
                <a16:creationId xmlns:a16="http://schemas.microsoft.com/office/drawing/2014/main" id="{85E3C32C-D87E-4DEA-9465-5133B118800A}"/>
              </a:ext>
            </a:extLst>
          </p:cNvPr>
          <p:cNvSpPr txBox="1"/>
          <p:nvPr/>
        </p:nvSpPr>
        <p:spPr>
          <a:xfrm>
            <a:off x="614253" y="2968157"/>
            <a:ext cx="7915493" cy="400110"/>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 we may be better off using </a:t>
            </a:r>
            <a:r>
              <a:rPr lang="en-US" sz="2000" b="1" dirty="0">
                <a:solidFill>
                  <a:schemeClr val="accent1"/>
                </a:solidFill>
                <a:latin typeface="Inter"/>
                <a:cs typeface="Arial" panose="020B0604020202020204" pitchFamily="34" charset="0"/>
              </a:rPr>
              <a:t>Interquartile Range </a:t>
            </a:r>
            <a:r>
              <a:rPr lang="en-US" sz="2000" dirty="0">
                <a:solidFill>
                  <a:schemeClr val="bg2">
                    <a:lumMod val="50000"/>
                    <a:lumOff val="50000"/>
                  </a:schemeClr>
                </a:solidFill>
                <a:latin typeface="Inter"/>
                <a:cs typeface="Arial" panose="020B0604020202020204" pitchFamily="34" charset="0"/>
              </a:rPr>
              <a:t>or </a:t>
            </a:r>
            <a:r>
              <a:rPr lang="en-US" sz="2000" b="1" dirty="0">
                <a:solidFill>
                  <a:schemeClr val="accent1"/>
                </a:solidFill>
                <a:latin typeface="Inter"/>
                <a:cs typeface="Arial" panose="020B0604020202020204" pitchFamily="34" charset="0"/>
              </a:rPr>
              <a:t>Standard Deviation</a:t>
            </a:r>
          </a:p>
        </p:txBody>
      </p:sp>
    </p:spTree>
    <p:extLst>
      <p:ext uri="{BB962C8B-B14F-4D97-AF65-F5344CB8AC3E}">
        <p14:creationId xmlns:p14="http://schemas.microsoft.com/office/powerpoint/2010/main" val="1368213410"/>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BF71-DFC5-427E-A65C-107910B8233F}"/>
              </a:ext>
            </a:extLst>
          </p:cNvPr>
          <p:cNvSpPr>
            <a:spLocks noGrp="1"/>
          </p:cNvSpPr>
          <p:nvPr>
            <p:ph type="title"/>
          </p:nvPr>
        </p:nvSpPr>
        <p:spPr>
          <a:xfrm>
            <a:off x="73291" y="98450"/>
            <a:ext cx="8229600" cy="637794"/>
          </a:xfrm>
        </p:spPr>
        <p:txBody>
          <a:bodyPr/>
          <a:lstStyle/>
          <a:p>
            <a:r>
              <a:rPr lang="en-US" dirty="0"/>
              <a:t>Quartiles</a:t>
            </a:r>
          </a:p>
        </p:txBody>
      </p:sp>
      <p:sp>
        <p:nvSpPr>
          <p:cNvPr id="3" name="TextBox 2">
            <a:extLst>
              <a:ext uri="{FF2B5EF4-FFF2-40B4-BE49-F238E27FC236}">
                <a16:creationId xmlns:a16="http://schemas.microsoft.com/office/drawing/2014/main" id="{BB64782E-BA76-46E6-BA36-C05EB80808B3}"/>
              </a:ext>
            </a:extLst>
          </p:cNvPr>
          <p:cNvSpPr txBox="1"/>
          <p:nvPr/>
        </p:nvSpPr>
        <p:spPr>
          <a:xfrm>
            <a:off x="125643" y="795736"/>
            <a:ext cx="8055096" cy="2246769"/>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Quartiles are the values that divide a list of numbers into quarters: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Put the list of numbers in order</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Then cut the list into four equal parts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 Quartiles are at the "cuts"</a:t>
            </a:r>
          </a:p>
        </p:txBody>
      </p:sp>
      <p:pic>
        <p:nvPicPr>
          <p:cNvPr id="5" name="Picture 4" descr="Icon&#10;&#10;Description automatically generated">
            <a:extLst>
              <a:ext uri="{FF2B5EF4-FFF2-40B4-BE49-F238E27FC236}">
                <a16:creationId xmlns:a16="http://schemas.microsoft.com/office/drawing/2014/main" id="{C0D2230B-C88E-42F0-8B61-73C227906A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15823" y="1919120"/>
            <a:ext cx="3046400" cy="3046400"/>
          </a:xfrm>
          <a:prstGeom prst="rect">
            <a:avLst/>
          </a:prstGeom>
        </p:spPr>
      </p:pic>
    </p:spTree>
    <p:extLst>
      <p:ext uri="{BB962C8B-B14F-4D97-AF65-F5344CB8AC3E}">
        <p14:creationId xmlns:p14="http://schemas.microsoft.com/office/powerpoint/2010/main" val="3035897662"/>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6CD2-A218-41FD-81FB-068327F9D7E8}"/>
              </a:ext>
            </a:extLst>
          </p:cNvPr>
          <p:cNvSpPr>
            <a:spLocks noGrp="1"/>
          </p:cNvSpPr>
          <p:nvPr>
            <p:ph type="title"/>
          </p:nvPr>
        </p:nvSpPr>
        <p:spPr>
          <a:xfrm>
            <a:off x="0" y="0"/>
            <a:ext cx="8229600" cy="637794"/>
          </a:xfrm>
        </p:spPr>
        <p:txBody>
          <a:bodyPr/>
          <a:lstStyle/>
          <a:p>
            <a:r>
              <a:rPr lang="en-US" dirty="0"/>
              <a:t>Quartile</a:t>
            </a:r>
          </a:p>
        </p:txBody>
      </p:sp>
      <p:sp>
        <p:nvSpPr>
          <p:cNvPr id="4" name="TextBox 3">
            <a:extLst>
              <a:ext uri="{FF2B5EF4-FFF2-40B4-BE49-F238E27FC236}">
                <a16:creationId xmlns:a16="http://schemas.microsoft.com/office/drawing/2014/main" id="{51564A6B-0B9B-4B53-869D-F275C99CECAC}"/>
              </a:ext>
            </a:extLst>
          </p:cNvPr>
          <p:cNvSpPr txBox="1"/>
          <p:nvPr/>
        </p:nvSpPr>
        <p:spPr>
          <a:xfrm>
            <a:off x="55841" y="540425"/>
            <a:ext cx="8173759"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Ex : 5, 7, 4, 4, 6, 2,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Put them in order </a:t>
            </a:r>
            <a:r>
              <a:rPr lang="en-US" sz="1800" dirty="0">
                <a:solidFill>
                  <a:schemeClr val="bg2">
                    <a:lumMod val="50000"/>
                    <a:lumOff val="50000"/>
                  </a:schemeClr>
                </a:solidFill>
                <a:latin typeface="Inter"/>
                <a:cs typeface="Arial" panose="020B0604020202020204" pitchFamily="34" charset="0"/>
              </a:rPr>
              <a:t>: 2, 4, 4, 5, 6, 7,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Cut the List into Quarters : </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800" b="1" dirty="0">
              <a:solidFill>
                <a:schemeClr val="bg2"/>
              </a:solidFill>
              <a:latin typeface="+mn-lt"/>
            </a:endParaRPr>
          </a:p>
        </p:txBody>
      </p:sp>
      <p:pic>
        <p:nvPicPr>
          <p:cNvPr id="6" name="Picture 5">
            <a:extLst>
              <a:ext uri="{FF2B5EF4-FFF2-40B4-BE49-F238E27FC236}">
                <a16:creationId xmlns:a16="http://schemas.microsoft.com/office/drawing/2014/main" id="{1B565FA1-179B-418E-89CE-CB7A5FE56550}"/>
              </a:ext>
            </a:extLst>
          </p:cNvPr>
          <p:cNvPicPr>
            <a:picLocks noChangeAspect="1"/>
          </p:cNvPicPr>
          <p:nvPr/>
        </p:nvPicPr>
        <p:blipFill>
          <a:blip r:embed="rId2"/>
          <a:stretch>
            <a:fillRect/>
          </a:stretch>
        </p:blipFill>
        <p:spPr>
          <a:xfrm>
            <a:off x="2272803" y="2132338"/>
            <a:ext cx="3080974" cy="1440083"/>
          </a:xfrm>
          <a:prstGeom prst="rect">
            <a:avLst/>
          </a:prstGeom>
        </p:spPr>
      </p:pic>
    </p:spTree>
    <p:extLst>
      <p:ext uri="{BB962C8B-B14F-4D97-AF65-F5344CB8AC3E}">
        <p14:creationId xmlns:p14="http://schemas.microsoft.com/office/powerpoint/2010/main" val="610422850"/>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B1DF-923A-42F7-BB0D-328499793335}"/>
              </a:ext>
            </a:extLst>
          </p:cNvPr>
          <p:cNvSpPr>
            <a:spLocks noGrp="1"/>
          </p:cNvSpPr>
          <p:nvPr>
            <p:ph type="title"/>
          </p:nvPr>
        </p:nvSpPr>
        <p:spPr>
          <a:xfrm>
            <a:off x="0" y="56569"/>
            <a:ext cx="8229600" cy="637794"/>
          </a:xfrm>
        </p:spPr>
        <p:txBody>
          <a:bodyPr/>
          <a:lstStyle/>
          <a:p>
            <a:r>
              <a:rPr lang="en-US" dirty="0"/>
              <a:t>Quartile</a:t>
            </a:r>
          </a:p>
        </p:txBody>
      </p:sp>
      <p:sp>
        <p:nvSpPr>
          <p:cNvPr id="3" name="TextBox 2">
            <a:extLst>
              <a:ext uri="{FF2B5EF4-FFF2-40B4-BE49-F238E27FC236}">
                <a16:creationId xmlns:a16="http://schemas.microsoft.com/office/drawing/2014/main" id="{6D6F2D4B-88D4-4088-AF08-0BC82059D804}"/>
              </a:ext>
            </a:extLst>
          </p:cNvPr>
          <p:cNvSpPr txBox="1"/>
          <p:nvPr/>
        </p:nvSpPr>
        <p:spPr>
          <a:xfrm>
            <a:off x="0" y="459033"/>
            <a:ext cx="9018357" cy="4909036"/>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Sometimes a "cut" is between two numbers ... the Quartile is the average of the two numbers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lgn="l"/>
            <a:r>
              <a:rPr lang="en-US" sz="1800" b="1" dirty="0">
                <a:solidFill>
                  <a:schemeClr val="bg2">
                    <a:lumMod val="50000"/>
                    <a:lumOff val="50000"/>
                  </a:schemeClr>
                </a:solidFill>
                <a:latin typeface="Inter"/>
                <a:cs typeface="Arial" panose="020B0604020202020204" pitchFamily="34" charset="0"/>
              </a:rPr>
              <a:t>Example: 1, 3, 3, 4, 5, 6, 6, 7, 8, 8</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The numbers are already in order</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Cut the list into quarters:</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lgn="l"/>
            <a:endParaRPr lang="en-US" sz="1800" dirty="0">
              <a:solidFill>
                <a:schemeClr val="bg2">
                  <a:lumMod val="50000"/>
                  <a:lumOff val="50000"/>
                </a:schemeClr>
              </a:solidFill>
              <a:latin typeface="Inter"/>
              <a:cs typeface="Arial" panose="020B0604020202020204" pitchFamily="34" charset="0"/>
            </a:endParaRPr>
          </a:p>
          <a:p>
            <a:pPr algn="l"/>
            <a:r>
              <a:rPr lang="en-US" sz="2000" dirty="0">
                <a:solidFill>
                  <a:schemeClr val="bg2">
                    <a:lumMod val="50000"/>
                    <a:lumOff val="50000"/>
                  </a:schemeClr>
                </a:solidFill>
                <a:latin typeface="Inter"/>
                <a:cs typeface="Arial" panose="020B0604020202020204" pitchFamily="34" charset="0"/>
              </a:rPr>
              <a:t>In this case Quartile 2 is halfway between 5 and 6:</a:t>
            </a:r>
          </a:p>
          <a:p>
            <a:pPr algn="l"/>
            <a:r>
              <a:rPr lang="en-US" sz="2000" dirty="0">
                <a:solidFill>
                  <a:schemeClr val="bg2">
                    <a:lumMod val="50000"/>
                    <a:lumOff val="50000"/>
                  </a:schemeClr>
                </a:solidFill>
                <a:latin typeface="Inter"/>
                <a:cs typeface="Arial" panose="020B0604020202020204" pitchFamily="34" charset="0"/>
              </a:rPr>
              <a:t>		Q2 = (5+6)/2 = 5.5</a:t>
            </a:r>
          </a:p>
          <a:p>
            <a:pPr algn="l"/>
            <a:r>
              <a:rPr lang="en-US" sz="2000" b="1" i="1" dirty="0">
                <a:solidFill>
                  <a:schemeClr val="bg2">
                    <a:lumMod val="50000"/>
                    <a:lumOff val="50000"/>
                  </a:schemeClr>
                </a:solidFill>
                <a:latin typeface="Inter"/>
                <a:cs typeface="Arial" panose="020B0604020202020204" pitchFamily="34" charset="0"/>
              </a:rPr>
              <a:t>And the result is:</a:t>
            </a:r>
          </a:p>
          <a:p>
            <a:pPr algn="l"/>
            <a:r>
              <a:rPr lang="en-US" sz="2000" dirty="0">
                <a:solidFill>
                  <a:schemeClr val="bg2">
                    <a:lumMod val="50000"/>
                    <a:lumOff val="50000"/>
                  </a:schemeClr>
                </a:solidFill>
                <a:latin typeface="Inter"/>
                <a:cs typeface="Arial" panose="020B0604020202020204" pitchFamily="34" charset="0"/>
              </a:rPr>
              <a:t>Quartile 1 (Q1) = 3</a:t>
            </a:r>
          </a:p>
          <a:p>
            <a:pPr algn="l"/>
            <a:r>
              <a:rPr lang="en-US" sz="2000" dirty="0">
                <a:solidFill>
                  <a:schemeClr val="bg2">
                    <a:lumMod val="50000"/>
                    <a:lumOff val="50000"/>
                  </a:schemeClr>
                </a:solidFill>
                <a:latin typeface="Inter"/>
                <a:cs typeface="Arial" panose="020B0604020202020204" pitchFamily="34" charset="0"/>
              </a:rPr>
              <a:t>Quartile 2 (Q2) = 5.5</a:t>
            </a:r>
          </a:p>
          <a:p>
            <a:pPr algn="l"/>
            <a:r>
              <a:rPr lang="en-US" sz="2000" dirty="0">
                <a:solidFill>
                  <a:schemeClr val="bg2">
                    <a:lumMod val="50000"/>
                    <a:lumOff val="50000"/>
                  </a:schemeClr>
                </a:solidFill>
                <a:latin typeface="Inter"/>
                <a:cs typeface="Arial" panose="020B0604020202020204" pitchFamily="34" charset="0"/>
              </a:rPr>
              <a:t>Quartile 3 (Q3) = 7</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B8D3FA8A-E1F8-48C3-893C-09F0E75760C3}"/>
              </a:ext>
            </a:extLst>
          </p:cNvPr>
          <p:cNvPicPr>
            <a:picLocks noChangeAspect="1"/>
          </p:cNvPicPr>
          <p:nvPr/>
        </p:nvPicPr>
        <p:blipFill>
          <a:blip r:embed="rId2"/>
          <a:stretch>
            <a:fillRect/>
          </a:stretch>
        </p:blipFill>
        <p:spPr>
          <a:xfrm>
            <a:off x="4114800" y="1155395"/>
            <a:ext cx="4204561" cy="1515671"/>
          </a:xfrm>
          <a:prstGeom prst="rect">
            <a:avLst/>
          </a:prstGeom>
        </p:spPr>
      </p:pic>
    </p:spTree>
    <p:extLst>
      <p:ext uri="{BB962C8B-B14F-4D97-AF65-F5344CB8AC3E}">
        <p14:creationId xmlns:p14="http://schemas.microsoft.com/office/powerpoint/2010/main" val="480427111"/>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9C6A-64C3-4584-B1ED-A04DC1EC1D56}"/>
              </a:ext>
            </a:extLst>
          </p:cNvPr>
          <p:cNvSpPr>
            <a:spLocks noGrp="1"/>
          </p:cNvSpPr>
          <p:nvPr>
            <p:ph type="title"/>
          </p:nvPr>
        </p:nvSpPr>
        <p:spPr>
          <a:xfrm>
            <a:off x="0" y="0"/>
            <a:ext cx="9144000" cy="637794"/>
          </a:xfrm>
        </p:spPr>
        <p:txBody>
          <a:bodyPr/>
          <a:lstStyle/>
          <a:p>
            <a:r>
              <a:rPr lang="en-US" dirty="0"/>
              <a:t>How to find Q1, Q2, Q3 ? lets do a small example to get the understanding</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p:spTree>
    <p:extLst>
      <p:ext uri="{BB962C8B-B14F-4D97-AF65-F5344CB8AC3E}">
        <p14:creationId xmlns:p14="http://schemas.microsoft.com/office/powerpoint/2010/main" val="770549809"/>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DDF7-9977-4F1F-89F2-D84EB59C0B3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EC723DC2-7B90-4304-AAC3-E683C7BC140B}"/>
              </a:ext>
            </a:extLst>
          </p:cNvPr>
          <p:cNvSpPr txBox="1"/>
          <p:nvPr/>
        </p:nvSpPr>
        <p:spPr>
          <a:xfrm>
            <a:off x="0" y="637794"/>
            <a:ext cx="9060238" cy="1846659"/>
          </a:xfrm>
          <a:prstGeom prst="rect">
            <a:avLst/>
          </a:prstGeom>
          <a:noFill/>
        </p:spPr>
        <p:txBody>
          <a:bodyPr wrap="square" rtlCol="0">
            <a:spAutoFit/>
          </a:bodyPr>
          <a:lstStyle/>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The</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000" b="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interquartile range</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gives you the spread of the middle of your distribution.</a:t>
            </a:r>
          </a:p>
          <a:p>
            <a:pPr marL="342900" indent="-342900" algn="l">
              <a:buFont typeface="Wingdings" panose="05000000000000000000" pitchFamily="2" charset="2"/>
              <a:buChar char="Ø"/>
            </a:pPr>
            <a:endParaRPr lang="en-US" sz="2000" dirty="0">
              <a:solidFill>
                <a:schemeClr val="bg2">
                  <a:lumMod val="50000"/>
                  <a:lumOff val="50000"/>
                </a:schemeClr>
              </a:solidFill>
              <a:latin typeface="Inter"/>
              <a:cs typeface="Arial" panose="020B0604020202020204" pitchFamily="34" charset="0"/>
            </a:endParaRPr>
          </a:p>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For any distribution that’s ordered from low to high, the interquartile range contains half of the values. While the first quartile (Q1) contains the first 25% of values, the fourth quartile (Q4) contains the last 25% of values.</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D92FD61A-25F3-4C72-BB82-FCCE08F21D34}"/>
              </a:ext>
            </a:extLst>
          </p:cNvPr>
          <p:cNvPicPr>
            <a:picLocks noChangeAspect="1"/>
          </p:cNvPicPr>
          <p:nvPr/>
        </p:nvPicPr>
        <p:blipFill>
          <a:blip r:embed="rId3"/>
          <a:stretch>
            <a:fillRect/>
          </a:stretch>
        </p:blipFill>
        <p:spPr>
          <a:xfrm>
            <a:off x="2287928" y="2661167"/>
            <a:ext cx="4043392" cy="2032355"/>
          </a:xfrm>
          <a:prstGeom prst="rect">
            <a:avLst/>
          </a:prstGeom>
        </p:spPr>
      </p:pic>
    </p:spTree>
    <p:extLst>
      <p:ext uri="{BB962C8B-B14F-4D97-AF65-F5344CB8AC3E}">
        <p14:creationId xmlns:p14="http://schemas.microsoft.com/office/powerpoint/2010/main" val="1056268501"/>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D149-A19F-47BE-87C4-806F1BF7BC68}"/>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C999203-3FC5-457B-83C4-A1677B14ED3D}"/>
              </a:ext>
            </a:extLst>
          </p:cNvPr>
          <p:cNvSpPr txBox="1"/>
          <p:nvPr/>
        </p:nvSpPr>
        <p:spPr>
          <a:xfrm>
            <a:off x="0" y="725937"/>
            <a:ext cx="9144000" cy="1169551"/>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400" dirty="0">
              <a:solidFill>
                <a:srgbClr val="0D405F"/>
              </a:solidFill>
              <a:latin typeface="Inter"/>
            </a:endParaRPr>
          </a:p>
          <a:p>
            <a:pPr>
              <a:spcBef>
                <a:spcPts val="0"/>
              </a:spcBef>
              <a:spcAft>
                <a:spcPts val="0"/>
              </a:spcAft>
              <a:buClr>
                <a:schemeClr val="bg1"/>
              </a:buClr>
            </a:pPr>
            <a:r>
              <a:rPr lang="en-US" sz="1400" b="1" dirty="0">
                <a:solidFill>
                  <a:schemeClr val="accent1"/>
                </a:solidFill>
                <a:latin typeface="Inter"/>
              </a:rPr>
              <a:t>Data (Minutes) 	72	110	134	190	238	287	305	324</a:t>
            </a:r>
            <a:endParaRPr lang="en-US" sz="1800" b="1" dirty="0">
              <a:solidFill>
                <a:schemeClr val="accent1"/>
              </a:solidFill>
              <a:latin typeface="+mn-lt"/>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015857233"/>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6A2A-E07A-42CE-BF96-41BC3D022BD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B8E5736-46E3-4A0C-8877-A0E746A30E1C}"/>
              </a:ext>
            </a:extLst>
          </p:cNvPr>
          <p:cNvSpPr txBox="1"/>
          <p:nvPr/>
        </p:nvSpPr>
        <p:spPr>
          <a:xfrm>
            <a:off x="56087" y="582111"/>
            <a:ext cx="8117426" cy="954107"/>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 To calculate it just subtract Quartile 1 from Quartile 3, like this:</a:t>
            </a:r>
          </a:p>
        </p:txBody>
      </p:sp>
      <p:pic>
        <p:nvPicPr>
          <p:cNvPr id="5" name="Picture 4">
            <a:extLst>
              <a:ext uri="{FF2B5EF4-FFF2-40B4-BE49-F238E27FC236}">
                <a16:creationId xmlns:a16="http://schemas.microsoft.com/office/drawing/2014/main" id="{88C503D7-DF26-4859-ABAA-04EB3D0015F5}"/>
              </a:ext>
            </a:extLst>
          </p:cNvPr>
          <p:cNvPicPr>
            <a:picLocks noChangeAspect="1"/>
          </p:cNvPicPr>
          <p:nvPr/>
        </p:nvPicPr>
        <p:blipFill>
          <a:blip r:embed="rId2"/>
          <a:stretch>
            <a:fillRect/>
          </a:stretch>
        </p:blipFill>
        <p:spPr>
          <a:xfrm>
            <a:off x="1571517" y="1726261"/>
            <a:ext cx="4166170" cy="1881022"/>
          </a:xfrm>
          <a:prstGeom prst="rect">
            <a:avLst/>
          </a:prstGeom>
        </p:spPr>
      </p:pic>
      <p:sp>
        <p:nvSpPr>
          <p:cNvPr id="6" name="TextBox 5">
            <a:extLst>
              <a:ext uri="{FF2B5EF4-FFF2-40B4-BE49-F238E27FC236}">
                <a16:creationId xmlns:a16="http://schemas.microsoft.com/office/drawing/2014/main" id="{F8E18E6A-F867-4A4B-A86D-75A83FA49F2F}"/>
              </a:ext>
            </a:extLst>
          </p:cNvPr>
          <p:cNvSpPr txBox="1"/>
          <p:nvPr/>
        </p:nvSpPr>
        <p:spPr>
          <a:xfrm>
            <a:off x="237325" y="3869546"/>
            <a:ext cx="6707927" cy="646331"/>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The </a:t>
            </a:r>
            <a:r>
              <a:rPr lang="en-US" sz="1100" b="1" i="0" dirty="0">
                <a:solidFill>
                  <a:schemeClr val="bg2">
                    <a:lumMod val="50000"/>
                    <a:lumOff val="50000"/>
                  </a:schemeClr>
                </a:solidFill>
                <a:effectLst/>
                <a:latin typeface="Verdana" panose="020B0604030504040204" pitchFamily="34" charset="0"/>
              </a:rPr>
              <a:t>Interquartile Range</a:t>
            </a:r>
            <a:r>
              <a:rPr lang="en-US" sz="1100" b="0" i="0" dirty="0">
                <a:solidFill>
                  <a:schemeClr val="bg2">
                    <a:lumMod val="50000"/>
                    <a:lumOff val="50000"/>
                  </a:schemeClr>
                </a:solidFill>
                <a:effectLst/>
                <a:latin typeface="Verdana" panose="020B0604030504040204" pitchFamily="34" charset="0"/>
              </a:rPr>
              <a:t> is:</a:t>
            </a:r>
          </a:p>
          <a:p>
            <a:pPr algn="ctr"/>
            <a:r>
              <a:rPr lang="en-US" sz="1100" b="0" i="0" dirty="0">
                <a:solidFill>
                  <a:schemeClr val="bg2">
                    <a:lumMod val="50000"/>
                    <a:lumOff val="50000"/>
                  </a:schemeClr>
                </a:solidFill>
                <a:effectLst/>
                <a:latin typeface="Verdana" panose="020B0604030504040204" pitchFamily="34" charset="0"/>
              </a:rPr>
              <a:t>Q3 − Q1 = 7 − 4 = </a:t>
            </a:r>
            <a:r>
              <a:rPr lang="en-US" sz="1100" b="1" i="0" dirty="0">
                <a:solidFill>
                  <a:schemeClr val="bg2">
                    <a:lumMod val="50000"/>
                    <a:lumOff val="50000"/>
                  </a:schemeClr>
                </a:solidFill>
                <a:effectLst/>
                <a:latin typeface="Verdana" panose="020B0604030504040204" pitchFamily="34" charset="0"/>
              </a:rPr>
              <a:t>3</a:t>
            </a:r>
            <a:endParaRPr lang="en-US" sz="11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97251860"/>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06E-BE1F-4177-844F-8FEA64AD4A0C}"/>
              </a:ext>
            </a:extLst>
          </p:cNvPr>
          <p:cNvSpPr>
            <a:spLocks noGrp="1"/>
          </p:cNvSpPr>
          <p:nvPr>
            <p:ph type="title"/>
          </p:nvPr>
        </p:nvSpPr>
        <p:spPr>
          <a:xfrm>
            <a:off x="143093" y="105430"/>
            <a:ext cx="8229600" cy="637794"/>
          </a:xfrm>
        </p:spPr>
        <p:txBody>
          <a:bodyPr/>
          <a:lstStyle/>
          <a:p>
            <a:r>
              <a:rPr lang="en-US" dirty="0"/>
              <a:t>Worksheet</a:t>
            </a:r>
          </a:p>
        </p:txBody>
      </p:sp>
    </p:spTree>
    <p:extLst>
      <p:ext uri="{BB962C8B-B14F-4D97-AF65-F5344CB8AC3E}">
        <p14:creationId xmlns:p14="http://schemas.microsoft.com/office/powerpoint/2010/main" val="2405108307"/>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B98-D68B-4822-8A33-AA6F189B8061}"/>
              </a:ext>
            </a:extLst>
          </p:cNvPr>
          <p:cNvSpPr>
            <a:spLocks noGrp="1"/>
          </p:cNvSpPr>
          <p:nvPr>
            <p:ph type="title"/>
          </p:nvPr>
        </p:nvSpPr>
        <p:spPr>
          <a:xfrm>
            <a:off x="0" y="56569"/>
            <a:ext cx="8229600" cy="637794"/>
          </a:xfrm>
        </p:spPr>
        <p:txBody>
          <a:bodyPr/>
          <a:lstStyle/>
          <a:p>
            <a:r>
              <a:rPr lang="en-US" dirty="0"/>
              <a:t>Box and Whiskers Plot</a:t>
            </a:r>
          </a:p>
        </p:txBody>
      </p:sp>
      <p:sp>
        <p:nvSpPr>
          <p:cNvPr id="3" name="TextBox 2">
            <a:extLst>
              <a:ext uri="{FF2B5EF4-FFF2-40B4-BE49-F238E27FC236}">
                <a16:creationId xmlns:a16="http://schemas.microsoft.com/office/drawing/2014/main" id="{5CE3D9A2-4611-47A0-ADFC-F45B7CD82AC5}"/>
              </a:ext>
            </a:extLst>
          </p:cNvPr>
          <p:cNvSpPr txBox="1"/>
          <p:nvPr/>
        </p:nvSpPr>
        <p:spPr>
          <a:xfrm>
            <a:off x="181482" y="694363"/>
            <a:ext cx="7664209"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We can show all the important values in a "Box and Whisker Plot", like this:</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CFC2D9A-0771-4355-9746-A1CDB752DECD}"/>
              </a:ext>
            </a:extLst>
          </p:cNvPr>
          <p:cNvPicPr>
            <a:picLocks noChangeAspect="1"/>
          </p:cNvPicPr>
          <p:nvPr/>
        </p:nvPicPr>
        <p:blipFill>
          <a:blip r:embed="rId2"/>
          <a:stretch>
            <a:fillRect/>
          </a:stretch>
        </p:blipFill>
        <p:spPr>
          <a:xfrm>
            <a:off x="1771177" y="1639934"/>
            <a:ext cx="4280615" cy="1314520"/>
          </a:xfrm>
          <a:prstGeom prst="rect">
            <a:avLst/>
          </a:prstGeom>
        </p:spPr>
      </p:pic>
    </p:spTree>
    <p:extLst>
      <p:ext uri="{BB962C8B-B14F-4D97-AF65-F5344CB8AC3E}">
        <p14:creationId xmlns:p14="http://schemas.microsoft.com/office/powerpoint/2010/main" val="47765115"/>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DF89-A4C5-4804-873A-9C2CF1B53371}"/>
              </a:ext>
            </a:extLst>
          </p:cNvPr>
          <p:cNvSpPr>
            <a:spLocks noGrp="1"/>
          </p:cNvSpPr>
          <p:nvPr>
            <p:ph type="title"/>
          </p:nvPr>
        </p:nvSpPr>
        <p:spPr>
          <a:xfrm>
            <a:off x="0" y="22860"/>
            <a:ext cx="7955280" cy="640080"/>
          </a:xfrm>
        </p:spPr>
        <p:txBody>
          <a:bodyPr/>
          <a:lstStyle/>
          <a:p>
            <a:r>
              <a:rPr lang="en-US" dirty="0"/>
              <a:t>Types of Variables</a:t>
            </a:r>
          </a:p>
        </p:txBody>
      </p:sp>
      <p:sp>
        <p:nvSpPr>
          <p:cNvPr id="4" name="Rectangle: Rounded Corners 3">
            <a:extLst>
              <a:ext uri="{FF2B5EF4-FFF2-40B4-BE49-F238E27FC236}">
                <a16:creationId xmlns:a16="http://schemas.microsoft.com/office/drawing/2014/main" id="{BECC6AA8-F4E3-4A94-9BD8-274D67D0E341}"/>
              </a:ext>
            </a:extLst>
          </p:cNvPr>
          <p:cNvSpPr/>
          <p:nvPr/>
        </p:nvSpPr>
        <p:spPr>
          <a:xfrm>
            <a:off x="3846931" y="544882"/>
            <a:ext cx="1484335"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Variable</a:t>
            </a:r>
          </a:p>
        </p:txBody>
      </p:sp>
      <p:sp>
        <p:nvSpPr>
          <p:cNvPr id="5" name="Rectangle: Rounded Corners 4">
            <a:extLst>
              <a:ext uri="{FF2B5EF4-FFF2-40B4-BE49-F238E27FC236}">
                <a16:creationId xmlns:a16="http://schemas.microsoft.com/office/drawing/2014/main" id="{B64A9950-C095-4508-A8D1-BCDB18FD97C6}"/>
              </a:ext>
            </a:extLst>
          </p:cNvPr>
          <p:cNvSpPr/>
          <p:nvPr/>
        </p:nvSpPr>
        <p:spPr>
          <a:xfrm>
            <a:off x="1025045"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Quantitative</a:t>
            </a:r>
          </a:p>
        </p:txBody>
      </p:sp>
      <p:sp>
        <p:nvSpPr>
          <p:cNvPr id="6" name="Rectangle: Rounded Corners 5">
            <a:extLst>
              <a:ext uri="{FF2B5EF4-FFF2-40B4-BE49-F238E27FC236}">
                <a16:creationId xmlns:a16="http://schemas.microsoft.com/office/drawing/2014/main" id="{EBE4729C-1083-4C4B-A47A-5656FE677822}"/>
              </a:ext>
            </a:extLst>
          </p:cNvPr>
          <p:cNvSpPr/>
          <p:nvPr/>
        </p:nvSpPr>
        <p:spPr>
          <a:xfrm>
            <a:off x="5697256"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Qualitative</a:t>
            </a:r>
          </a:p>
        </p:txBody>
      </p:sp>
      <p:sp>
        <p:nvSpPr>
          <p:cNvPr id="7" name="Rectangle: Rounded Corners 6">
            <a:extLst>
              <a:ext uri="{FF2B5EF4-FFF2-40B4-BE49-F238E27FC236}">
                <a16:creationId xmlns:a16="http://schemas.microsoft.com/office/drawing/2014/main" id="{61D08891-F878-4FDF-B9A0-8D80D90B40A7}"/>
              </a:ext>
            </a:extLst>
          </p:cNvPr>
          <p:cNvSpPr/>
          <p:nvPr/>
        </p:nvSpPr>
        <p:spPr>
          <a:xfrm>
            <a:off x="62629"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Discrete</a:t>
            </a:r>
          </a:p>
        </p:txBody>
      </p:sp>
      <p:sp>
        <p:nvSpPr>
          <p:cNvPr id="8" name="Rectangle: Rounded Corners 7">
            <a:extLst>
              <a:ext uri="{FF2B5EF4-FFF2-40B4-BE49-F238E27FC236}">
                <a16:creationId xmlns:a16="http://schemas.microsoft.com/office/drawing/2014/main" id="{F4AC69C5-E593-414D-A1C2-B3A0A0562FEC}"/>
              </a:ext>
            </a:extLst>
          </p:cNvPr>
          <p:cNvSpPr/>
          <p:nvPr/>
        </p:nvSpPr>
        <p:spPr>
          <a:xfrm>
            <a:off x="1889341"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Continuous</a:t>
            </a:r>
          </a:p>
        </p:txBody>
      </p:sp>
      <p:sp>
        <p:nvSpPr>
          <p:cNvPr id="9" name="Rectangle: Rounded Corners 8">
            <a:extLst>
              <a:ext uri="{FF2B5EF4-FFF2-40B4-BE49-F238E27FC236}">
                <a16:creationId xmlns:a16="http://schemas.microsoft.com/office/drawing/2014/main" id="{CEBE0F36-E7A6-4554-AC12-BB9D6401B2AD}"/>
              </a:ext>
            </a:extLst>
          </p:cNvPr>
          <p:cNvSpPr/>
          <p:nvPr/>
        </p:nvSpPr>
        <p:spPr>
          <a:xfrm>
            <a:off x="3907079"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Nominal</a:t>
            </a:r>
          </a:p>
        </p:txBody>
      </p:sp>
      <p:sp>
        <p:nvSpPr>
          <p:cNvPr id="10" name="Rectangle: Rounded Corners 9">
            <a:extLst>
              <a:ext uri="{FF2B5EF4-FFF2-40B4-BE49-F238E27FC236}">
                <a16:creationId xmlns:a16="http://schemas.microsoft.com/office/drawing/2014/main" id="{9BF4BCFE-0120-4B93-9D0A-C9340569D1E9}"/>
              </a:ext>
            </a:extLst>
          </p:cNvPr>
          <p:cNvSpPr/>
          <p:nvPr/>
        </p:nvSpPr>
        <p:spPr>
          <a:xfrm>
            <a:off x="5733791"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Ordinal</a:t>
            </a:r>
          </a:p>
        </p:txBody>
      </p:sp>
      <p:cxnSp>
        <p:nvCxnSpPr>
          <p:cNvPr id="12" name="Straight Arrow Connector 11">
            <a:extLst>
              <a:ext uri="{FF2B5EF4-FFF2-40B4-BE49-F238E27FC236}">
                <a16:creationId xmlns:a16="http://schemas.microsoft.com/office/drawing/2014/main" id="{323013C9-7B22-4459-8F28-57188F3D6C86}"/>
              </a:ext>
            </a:extLst>
          </p:cNvPr>
          <p:cNvCxnSpPr>
            <a:stCxn id="4" idx="2"/>
            <a:endCxn id="5" idx="0"/>
          </p:cNvCxnSpPr>
          <p:nvPr/>
        </p:nvCxnSpPr>
        <p:spPr>
          <a:xfrm flipH="1">
            <a:off x="1889341" y="926926"/>
            <a:ext cx="2699758"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DFC0C-56EA-44CD-A6EF-93B7072AA5E3}"/>
              </a:ext>
            </a:extLst>
          </p:cNvPr>
          <p:cNvCxnSpPr>
            <a:stCxn id="4" idx="2"/>
            <a:endCxn id="6" idx="0"/>
          </p:cNvCxnSpPr>
          <p:nvPr/>
        </p:nvCxnSpPr>
        <p:spPr>
          <a:xfrm>
            <a:off x="4589099" y="926926"/>
            <a:ext cx="1972453"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D531C1-8606-4599-84EB-2A76929B7660}"/>
              </a:ext>
            </a:extLst>
          </p:cNvPr>
          <p:cNvCxnSpPr>
            <a:stCxn id="5" idx="2"/>
            <a:endCxn id="7" idx="0"/>
          </p:cNvCxnSpPr>
          <p:nvPr/>
        </p:nvCxnSpPr>
        <p:spPr>
          <a:xfrm flipH="1">
            <a:off x="890391" y="1818361"/>
            <a:ext cx="998950"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09B3A31-CC3D-40E6-9F48-2572EFF66818}"/>
              </a:ext>
            </a:extLst>
          </p:cNvPr>
          <p:cNvCxnSpPr>
            <a:stCxn id="5" idx="2"/>
            <a:endCxn id="8" idx="0"/>
          </p:cNvCxnSpPr>
          <p:nvPr/>
        </p:nvCxnSpPr>
        <p:spPr>
          <a:xfrm>
            <a:off x="1889341" y="1818361"/>
            <a:ext cx="827762"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4F81249-C776-473E-A656-690BABC69384}"/>
              </a:ext>
            </a:extLst>
          </p:cNvPr>
          <p:cNvCxnSpPr>
            <a:stCxn id="6" idx="2"/>
            <a:endCxn id="9" idx="0"/>
          </p:cNvCxnSpPr>
          <p:nvPr/>
        </p:nvCxnSpPr>
        <p:spPr>
          <a:xfrm flipH="1">
            <a:off x="4734841" y="1818361"/>
            <a:ext cx="182671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A44C45-020F-4EC0-9ABC-F2019CABD76E}"/>
              </a:ext>
            </a:extLst>
          </p:cNvPr>
          <p:cNvCxnSpPr>
            <a:stCxn id="6" idx="2"/>
            <a:endCxn id="10" idx="0"/>
          </p:cNvCxnSpPr>
          <p:nvPr/>
        </p:nvCxnSpPr>
        <p:spPr>
          <a:xfrm>
            <a:off x="6561552" y="1818361"/>
            <a:ext cx="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3415D3D-289F-475B-8CC7-72AF925B85AF}"/>
              </a:ext>
            </a:extLst>
          </p:cNvPr>
          <p:cNvSpPr txBox="1"/>
          <p:nvPr/>
        </p:nvSpPr>
        <p:spPr>
          <a:xfrm>
            <a:off x="104702" y="3329533"/>
            <a:ext cx="59331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a:t>
            </a:r>
          </a:p>
        </p:txBody>
      </p:sp>
      <p:sp>
        <p:nvSpPr>
          <p:cNvPr id="36" name="Rectangle: Rounded Corners 35">
            <a:extLst>
              <a:ext uri="{FF2B5EF4-FFF2-40B4-BE49-F238E27FC236}">
                <a16:creationId xmlns:a16="http://schemas.microsoft.com/office/drawing/2014/main" id="{D1006B51-EEAC-497A-B4E7-A2CD7FFAAEF9}"/>
              </a:ext>
            </a:extLst>
          </p:cNvPr>
          <p:cNvSpPr/>
          <p:nvPr/>
        </p:nvSpPr>
        <p:spPr>
          <a:xfrm>
            <a:off x="7425848"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Binary</a:t>
            </a:r>
          </a:p>
        </p:txBody>
      </p:sp>
      <p:cxnSp>
        <p:nvCxnSpPr>
          <p:cNvPr id="40" name="Straight Arrow Connector 39">
            <a:extLst>
              <a:ext uri="{FF2B5EF4-FFF2-40B4-BE49-F238E27FC236}">
                <a16:creationId xmlns:a16="http://schemas.microsoft.com/office/drawing/2014/main" id="{7B8FE297-E963-4754-B22F-8F1EFC3DF06E}"/>
              </a:ext>
            </a:extLst>
          </p:cNvPr>
          <p:cNvCxnSpPr>
            <a:cxnSpLocks/>
            <a:stCxn id="6" idx="2"/>
            <a:endCxn id="36" idx="0"/>
          </p:cNvCxnSpPr>
          <p:nvPr/>
        </p:nvCxnSpPr>
        <p:spPr>
          <a:xfrm>
            <a:off x="6561552" y="1818361"/>
            <a:ext cx="1692058"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912247"/>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826E-42FE-413B-94F5-930FD1324A21}"/>
              </a:ext>
            </a:extLst>
          </p:cNvPr>
          <p:cNvSpPr>
            <a:spLocks noGrp="1"/>
          </p:cNvSpPr>
          <p:nvPr>
            <p:ph type="title"/>
          </p:nvPr>
        </p:nvSpPr>
        <p:spPr>
          <a:xfrm>
            <a:off x="0" y="0"/>
            <a:ext cx="9144000" cy="637794"/>
          </a:xfrm>
        </p:spPr>
        <p:txBody>
          <a:bodyPr/>
          <a:lstStyle/>
          <a:p>
            <a:r>
              <a:rPr lang="en-US" dirty="0"/>
              <a:t>Putting it all together – Quartiles &amp; Box and Whisker Plot</a:t>
            </a:r>
          </a:p>
        </p:txBody>
      </p:sp>
      <p:sp>
        <p:nvSpPr>
          <p:cNvPr id="3" name="TextBox 2">
            <a:extLst>
              <a:ext uri="{FF2B5EF4-FFF2-40B4-BE49-F238E27FC236}">
                <a16:creationId xmlns:a16="http://schemas.microsoft.com/office/drawing/2014/main" id="{732EC174-2DD3-4269-88F1-B18EC6E5775D}"/>
              </a:ext>
            </a:extLst>
          </p:cNvPr>
          <p:cNvSpPr txBox="1"/>
          <p:nvPr/>
        </p:nvSpPr>
        <p:spPr>
          <a:xfrm>
            <a:off x="69801" y="401925"/>
            <a:ext cx="8550687" cy="4508927"/>
          </a:xfrm>
          <a:prstGeom prst="rect">
            <a:avLst/>
          </a:prstGeom>
          <a:noFill/>
        </p:spPr>
        <p:txBody>
          <a:bodyPr wrap="square" rtlCol="0">
            <a:spAutoFit/>
          </a:bodyPr>
          <a:lstStyle/>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Example: </a:t>
            </a:r>
            <a:r>
              <a:rPr lang="en-US" sz="1100" b="1" i="0" dirty="0">
                <a:solidFill>
                  <a:schemeClr val="bg2">
                    <a:lumMod val="50000"/>
                    <a:lumOff val="50000"/>
                  </a:schemeClr>
                </a:solidFill>
                <a:effectLst/>
                <a:latin typeface="Verdana" panose="020B0604030504040204" pitchFamily="34" charset="0"/>
              </a:rPr>
              <a:t>Box and Whisker Plot and Interquartile Range</a:t>
            </a:r>
            <a:r>
              <a:rPr lang="en-US" sz="1100" b="0" i="0" dirty="0">
                <a:solidFill>
                  <a:schemeClr val="bg2">
                    <a:lumMod val="50000"/>
                    <a:lumOff val="50000"/>
                  </a:schemeClr>
                </a:solidFill>
                <a:effectLst/>
                <a:latin typeface="Verdana" panose="020B0604030504040204" pitchFamily="34" charset="0"/>
              </a:rPr>
              <a:t> for</a:t>
            </a:r>
          </a:p>
          <a:p>
            <a:pPr algn="l"/>
            <a:endParaRPr lang="en-US" sz="1100" dirty="0">
              <a:solidFill>
                <a:schemeClr val="bg2">
                  <a:lumMod val="50000"/>
                  <a:lumOff val="50000"/>
                </a:schemeClr>
              </a:solidFill>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4, 17, 7, 14, 18, 12, 3, 16, 10, 4, 4, 11</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Put them in order:   </a:t>
            </a:r>
            <a:r>
              <a:rPr lang="en-US" sz="1100" b="0" i="0" dirty="0">
                <a:solidFill>
                  <a:schemeClr val="bg2">
                    <a:lumMod val="50000"/>
                    <a:lumOff val="50000"/>
                  </a:schemeClr>
                </a:solidFill>
                <a:effectLst/>
                <a:latin typeface="Verdana" panose="020B0604030504040204" pitchFamily="34" charset="0"/>
              </a:rPr>
              <a:t>3, 4, 4, 4, 7, 10, 11, 12, 14, 16, 17, 18</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Cut it into quarters:  </a:t>
            </a:r>
            <a:r>
              <a:rPr lang="en-US" sz="1100" b="0" i="0" dirty="0">
                <a:solidFill>
                  <a:schemeClr val="bg2">
                    <a:lumMod val="50000"/>
                    <a:lumOff val="50000"/>
                  </a:schemeClr>
                </a:solidFill>
                <a:effectLst/>
                <a:latin typeface="Verdana" panose="020B0604030504040204" pitchFamily="34" charset="0"/>
              </a:rPr>
              <a:t>3, 4, 4 | 4, 7, 10 | 11, 12, 14 | 16, 17, 18</a:t>
            </a:r>
          </a:p>
          <a:p>
            <a:pPr algn="l"/>
            <a:endParaRPr lang="en-US" sz="1100" b="0" i="0" dirty="0">
              <a:solidFill>
                <a:schemeClr val="bg2">
                  <a:lumMod val="50000"/>
                  <a:lumOff val="50000"/>
                </a:schemeClr>
              </a:solidFill>
              <a:effectLst/>
              <a:latin typeface="Verdana" panose="020B0604030504040204" pitchFamily="34" charset="0"/>
            </a:endParaRP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In this case all the quartiles are between numbers:</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1 (Q1) = (4+4)/2 = </a:t>
            </a:r>
            <a:r>
              <a:rPr lang="en-US" sz="1100" b="1" i="0" dirty="0">
                <a:solidFill>
                  <a:schemeClr val="bg2">
                    <a:lumMod val="50000"/>
                    <a:lumOff val="50000"/>
                  </a:schemeClr>
                </a:solidFill>
                <a:effectLst/>
                <a:latin typeface="Verdana" panose="020B0604030504040204" pitchFamily="34" charset="0"/>
              </a:rPr>
              <a:t>4</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2 (Q2) = (10+11)/2 = </a:t>
            </a:r>
            <a:r>
              <a:rPr lang="en-US" sz="1100" b="1" i="0" dirty="0">
                <a:solidFill>
                  <a:schemeClr val="bg2">
                    <a:lumMod val="50000"/>
                    <a:lumOff val="50000"/>
                  </a:schemeClr>
                </a:solidFill>
                <a:effectLst/>
                <a:latin typeface="Verdana" panose="020B0604030504040204" pitchFamily="34" charset="0"/>
              </a:rPr>
              <a:t>10.5</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3 (Q3) = (14+16)/2 = </a:t>
            </a:r>
            <a:r>
              <a:rPr lang="en-US" sz="1100" b="1" i="0" dirty="0">
                <a:solidFill>
                  <a:schemeClr val="bg2">
                    <a:lumMod val="50000"/>
                    <a:lumOff val="50000"/>
                  </a:schemeClr>
                </a:solidFill>
                <a:effectLst/>
                <a:latin typeface="Verdana" panose="020B0604030504040204" pitchFamily="34" charset="0"/>
              </a:rPr>
              <a:t>15</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Also:</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Lowest Value is </a:t>
            </a:r>
            <a:r>
              <a:rPr lang="en-US" sz="1100" b="1" i="0" dirty="0">
                <a:solidFill>
                  <a:schemeClr val="bg2">
                    <a:lumMod val="50000"/>
                    <a:lumOff val="50000"/>
                  </a:schemeClr>
                </a:solidFill>
                <a:effectLst/>
                <a:latin typeface="Verdana" panose="020B0604030504040204" pitchFamily="34" charset="0"/>
              </a:rPr>
              <a:t>3</a:t>
            </a:r>
            <a:r>
              <a:rPr lang="en-US" sz="1100" b="0" i="0" dirty="0">
                <a:solidFill>
                  <a:schemeClr val="bg2">
                    <a:lumMod val="50000"/>
                    <a:lumOff val="50000"/>
                  </a:schemeClr>
                </a:solidFill>
                <a:effectLst/>
                <a:latin typeface="Verdana" panose="020B0604030504040204" pitchFamily="34" charset="0"/>
              </a:rPr>
              <a:t>,</a:t>
            </a:r>
          </a:p>
          <a:p>
            <a:pPr algn="l"/>
            <a:r>
              <a:rPr lang="en-US" sz="1100" b="0" i="0" dirty="0">
                <a:solidFill>
                  <a:schemeClr val="bg2">
                    <a:lumMod val="50000"/>
                    <a:lumOff val="50000"/>
                  </a:schemeClr>
                </a:solidFill>
                <a:effectLst/>
                <a:latin typeface="Verdana" panose="020B0604030504040204" pitchFamily="34" charset="0"/>
              </a:rPr>
              <a:t>The Highest Value is </a:t>
            </a:r>
            <a:r>
              <a:rPr lang="en-US" sz="1100" b="1" i="0" dirty="0">
                <a:solidFill>
                  <a:schemeClr val="bg2">
                    <a:lumMod val="50000"/>
                    <a:lumOff val="50000"/>
                  </a:schemeClr>
                </a:solidFill>
                <a:effectLst/>
                <a:latin typeface="Verdana" panose="020B0604030504040204" pitchFamily="34" charset="0"/>
              </a:rPr>
              <a:t>18</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endParaRPr lang="en-US" sz="1000" b="0" i="0" dirty="0">
              <a:solidFill>
                <a:schemeClr val="bg2">
                  <a:lumMod val="50000"/>
                  <a:lumOff val="50000"/>
                </a:schemeClr>
              </a:solidFill>
              <a:effectLst/>
              <a:latin typeface="Verdana" panose="020B0604030504040204" pitchFamily="34" charset="0"/>
            </a:endParaRPr>
          </a:p>
          <a:p>
            <a:pPr algn="l"/>
            <a:r>
              <a:rPr lang="en-US" sz="1000" b="0" i="0" dirty="0">
                <a:solidFill>
                  <a:schemeClr val="bg2">
                    <a:lumMod val="50000"/>
                    <a:lumOff val="50000"/>
                  </a:schemeClr>
                </a:solidFill>
                <a:effectLst/>
                <a:latin typeface="Verdana" panose="020B0604030504040204" pitchFamily="34" charset="0"/>
              </a:rPr>
              <a:t>And the </a:t>
            </a:r>
            <a:r>
              <a:rPr lang="en-US" sz="1000" b="1" i="0" dirty="0">
                <a:solidFill>
                  <a:schemeClr val="bg2">
                    <a:lumMod val="50000"/>
                    <a:lumOff val="50000"/>
                  </a:schemeClr>
                </a:solidFill>
                <a:effectLst/>
                <a:latin typeface="Verdana" panose="020B0604030504040204" pitchFamily="34" charset="0"/>
              </a:rPr>
              <a:t>Interquartile Range</a:t>
            </a:r>
            <a:r>
              <a:rPr lang="en-US" sz="1000" b="0" i="0" dirty="0">
                <a:solidFill>
                  <a:schemeClr val="bg2">
                    <a:lumMod val="50000"/>
                    <a:lumOff val="50000"/>
                  </a:schemeClr>
                </a:solidFill>
                <a:effectLst/>
                <a:latin typeface="Verdana" panose="020B0604030504040204" pitchFamily="34" charset="0"/>
              </a:rPr>
              <a:t> is:  Q3 − Q1 = 15 − 4 = </a:t>
            </a:r>
            <a:r>
              <a:rPr lang="en-US" sz="1000" b="1" i="0" dirty="0">
                <a:solidFill>
                  <a:schemeClr val="bg2">
                    <a:lumMod val="50000"/>
                    <a:lumOff val="50000"/>
                  </a:schemeClr>
                </a:solidFill>
                <a:effectLst/>
                <a:latin typeface="Verdana" panose="020B0604030504040204" pitchFamily="34" charset="0"/>
              </a:rPr>
              <a:t>11</a:t>
            </a:r>
            <a:endParaRPr lang="en-US" sz="1000" b="0" i="0" dirty="0">
              <a:solidFill>
                <a:schemeClr val="bg2">
                  <a:lumMod val="50000"/>
                  <a:lumOff val="50000"/>
                </a:schemeClr>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855912B2-43D3-466B-8818-DA5069B7543D}"/>
              </a:ext>
            </a:extLst>
          </p:cNvPr>
          <p:cNvPicPr>
            <a:picLocks noChangeAspect="1"/>
          </p:cNvPicPr>
          <p:nvPr/>
        </p:nvPicPr>
        <p:blipFill>
          <a:blip r:embed="rId2"/>
          <a:stretch>
            <a:fillRect/>
          </a:stretch>
        </p:blipFill>
        <p:spPr>
          <a:xfrm>
            <a:off x="2563059" y="3011718"/>
            <a:ext cx="6388986" cy="1080553"/>
          </a:xfrm>
          <a:prstGeom prst="rect">
            <a:avLst/>
          </a:prstGeom>
        </p:spPr>
      </p:pic>
      <p:sp>
        <p:nvSpPr>
          <p:cNvPr id="6" name="Rectangle 5">
            <a:extLst>
              <a:ext uri="{FF2B5EF4-FFF2-40B4-BE49-F238E27FC236}">
                <a16:creationId xmlns:a16="http://schemas.microsoft.com/office/drawing/2014/main" id="{78A0F166-87FB-4E04-AA2E-A971A56754AB}"/>
              </a:ext>
            </a:extLst>
          </p:cNvPr>
          <p:cNvSpPr/>
          <p:nvPr/>
        </p:nvSpPr>
        <p:spPr>
          <a:xfrm>
            <a:off x="69801" y="4174131"/>
            <a:ext cx="4020568" cy="432770"/>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1053432518"/>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FB37-7364-4C6E-8104-4B3F120F068C}"/>
              </a:ext>
            </a:extLst>
          </p:cNvPr>
          <p:cNvSpPr>
            <a:spLocks noGrp="1"/>
          </p:cNvSpPr>
          <p:nvPr>
            <p:ph type="title"/>
          </p:nvPr>
        </p:nvSpPr>
        <p:spPr>
          <a:xfrm>
            <a:off x="0" y="0"/>
            <a:ext cx="8229600" cy="637794"/>
          </a:xfrm>
        </p:spPr>
        <p:txBody>
          <a:bodyPr/>
          <a:lstStyle/>
          <a:p>
            <a:r>
              <a:rPr lang="en-US" dirty="0"/>
              <a:t>Quartile – Five-number summary</a:t>
            </a:r>
          </a:p>
        </p:txBody>
      </p:sp>
      <p:sp>
        <p:nvSpPr>
          <p:cNvPr id="3" name="TextBox 2">
            <a:extLst>
              <a:ext uri="{FF2B5EF4-FFF2-40B4-BE49-F238E27FC236}">
                <a16:creationId xmlns:a16="http://schemas.microsoft.com/office/drawing/2014/main" id="{6AA95D92-9A44-4080-BA36-19FFE96B6405}"/>
              </a:ext>
            </a:extLst>
          </p:cNvPr>
          <p:cNvSpPr txBox="1"/>
          <p:nvPr/>
        </p:nvSpPr>
        <p:spPr>
          <a:xfrm>
            <a:off x="0" y="809698"/>
            <a:ext cx="8927615" cy="286232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Every distribution can be organized using a five-number summary:</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Lowest value</a:t>
            </a:r>
          </a:p>
          <a:p>
            <a:pPr>
              <a:spcBef>
                <a:spcPts val="0"/>
              </a:spcBef>
              <a:spcAft>
                <a:spcPts val="0"/>
              </a:spcAft>
              <a:buClr>
                <a:schemeClr val="bg1"/>
              </a:buClr>
            </a:pPr>
            <a:r>
              <a:rPr lang="en-US" sz="1800" dirty="0">
                <a:solidFill>
                  <a:schemeClr val="bg2">
                    <a:lumMod val="50000"/>
                    <a:lumOff val="50000"/>
                  </a:schemeClr>
                </a:solidFill>
                <a:latin typeface="+mn-lt"/>
              </a:rPr>
              <a:t>Q1: 25th percentile</a:t>
            </a:r>
          </a:p>
          <a:p>
            <a:pPr>
              <a:spcBef>
                <a:spcPts val="0"/>
              </a:spcBef>
              <a:spcAft>
                <a:spcPts val="0"/>
              </a:spcAft>
              <a:buClr>
                <a:schemeClr val="bg1"/>
              </a:buClr>
            </a:pPr>
            <a:r>
              <a:rPr lang="en-US" sz="1800" dirty="0">
                <a:solidFill>
                  <a:schemeClr val="bg2">
                    <a:lumMod val="50000"/>
                    <a:lumOff val="50000"/>
                  </a:schemeClr>
                </a:solidFill>
                <a:latin typeface="+mn-lt"/>
              </a:rPr>
              <a:t>Q2: the median</a:t>
            </a:r>
          </a:p>
          <a:p>
            <a:pPr>
              <a:spcBef>
                <a:spcPts val="0"/>
              </a:spcBef>
              <a:spcAft>
                <a:spcPts val="0"/>
              </a:spcAft>
              <a:buClr>
                <a:schemeClr val="bg1"/>
              </a:buClr>
            </a:pPr>
            <a:r>
              <a:rPr lang="en-US" sz="1800" dirty="0">
                <a:solidFill>
                  <a:schemeClr val="bg2">
                    <a:lumMod val="50000"/>
                    <a:lumOff val="50000"/>
                  </a:schemeClr>
                </a:solidFill>
                <a:latin typeface="+mn-lt"/>
              </a:rPr>
              <a:t>Q3: 75th percentile</a:t>
            </a:r>
          </a:p>
          <a:p>
            <a:pPr>
              <a:spcBef>
                <a:spcPts val="0"/>
              </a:spcBef>
              <a:spcAft>
                <a:spcPts val="0"/>
              </a:spcAft>
              <a:buClr>
                <a:schemeClr val="bg1"/>
              </a:buClr>
            </a:pPr>
            <a:r>
              <a:rPr lang="en-US" sz="1800" dirty="0">
                <a:solidFill>
                  <a:schemeClr val="bg2">
                    <a:lumMod val="50000"/>
                    <a:lumOff val="50000"/>
                  </a:schemeClr>
                </a:solidFill>
                <a:latin typeface="+mn-lt"/>
              </a:rPr>
              <a:t>Highest value (Q4)</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These five-number summaries can be easily visualized using box and whisker plots</a:t>
            </a:r>
          </a:p>
        </p:txBody>
      </p:sp>
    </p:spTree>
    <p:extLst>
      <p:ext uri="{BB962C8B-B14F-4D97-AF65-F5344CB8AC3E}">
        <p14:creationId xmlns:p14="http://schemas.microsoft.com/office/powerpoint/2010/main" val="1785345867"/>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BF01-355E-4D2A-A767-72CDC43D1AE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43EE8FE4-39C7-4BD2-BE1E-E79137AD0F9D}"/>
              </a:ext>
            </a:extLst>
          </p:cNvPr>
          <p:cNvSpPr txBox="1"/>
          <p:nvPr/>
        </p:nvSpPr>
        <p:spPr>
          <a:xfrm>
            <a:off x="0" y="659770"/>
            <a:ext cx="8836873" cy="3416320"/>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How far, on average, all values are from the middle</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b="1" dirty="0">
                <a:solidFill>
                  <a:schemeClr val="bg2">
                    <a:lumMod val="50000"/>
                    <a:lumOff val="50000"/>
                  </a:schemeClr>
                </a:solidFill>
                <a:latin typeface="+mn-lt"/>
              </a:rPr>
              <a:t>Calculation Steps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342900" indent="-342900" algn="l">
              <a:buAutoNum type="arabicPeriod"/>
            </a:pPr>
            <a:r>
              <a:rPr lang="en-US" sz="1800" dirty="0">
                <a:solidFill>
                  <a:schemeClr val="bg2">
                    <a:lumMod val="50000"/>
                    <a:lumOff val="50000"/>
                  </a:schemeClr>
                </a:solidFill>
                <a:latin typeface="+mn-lt"/>
              </a:rPr>
              <a:t>Find the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mean</a:t>
            </a:r>
            <a:r>
              <a:rPr lang="en-US" sz="1800" dirty="0">
                <a:solidFill>
                  <a:schemeClr val="bg2">
                    <a:lumMod val="50000"/>
                    <a:lumOff val="50000"/>
                  </a:schemeClr>
                </a:solidFill>
                <a:latin typeface="+mn-lt"/>
              </a:rPr>
              <a:t> of all values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2. Find the distance of each value from that mean (subtract the mean from each value, ignore minus signs)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3. Then find the mean of those distances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4175273265"/>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8774-87C9-418D-9F90-90226D8612B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C774A8E0-6B14-40F1-88E8-69C5C2BF46A0}"/>
              </a:ext>
            </a:extLst>
          </p:cNvPr>
          <p:cNvSpPr txBox="1"/>
          <p:nvPr/>
        </p:nvSpPr>
        <p:spPr>
          <a:xfrm>
            <a:off x="139603" y="637794"/>
            <a:ext cx="8229600" cy="2246769"/>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Example: the Mean Deviation of 3, 6, 6, 7, 8, 11, 15, 16</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1 : Find the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2 : Find the distance of each value from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	</a:t>
            </a:r>
            <a:r>
              <a:rPr lang="en-US" sz="1800" b="1" i="1" dirty="0">
                <a:solidFill>
                  <a:schemeClr val="bg2">
                    <a:lumMod val="50000"/>
                    <a:lumOff val="50000"/>
                  </a:schemeClr>
                </a:solidFill>
                <a:latin typeface="+mn-lt"/>
              </a:rPr>
              <a:t>Which looks like :  </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2C18772C-952A-41C0-AA17-DDB5486D696E}"/>
              </a:ext>
            </a:extLst>
          </p:cNvPr>
          <p:cNvPicPr>
            <a:picLocks noChangeAspect="1"/>
          </p:cNvPicPr>
          <p:nvPr/>
        </p:nvPicPr>
        <p:blipFill>
          <a:blip r:embed="rId2"/>
          <a:stretch>
            <a:fillRect/>
          </a:stretch>
        </p:blipFill>
        <p:spPr>
          <a:xfrm>
            <a:off x="7017017" y="719932"/>
            <a:ext cx="1676119" cy="2248427"/>
          </a:xfrm>
          <a:prstGeom prst="rect">
            <a:avLst/>
          </a:prstGeom>
        </p:spPr>
      </p:pic>
      <p:pic>
        <p:nvPicPr>
          <p:cNvPr id="8" name="Picture 7">
            <a:extLst>
              <a:ext uri="{FF2B5EF4-FFF2-40B4-BE49-F238E27FC236}">
                <a16:creationId xmlns:a16="http://schemas.microsoft.com/office/drawing/2014/main" id="{8B3BB222-15D4-4D90-87BE-DC4A27AF5518}"/>
              </a:ext>
            </a:extLst>
          </p:cNvPr>
          <p:cNvPicPr>
            <a:picLocks noChangeAspect="1"/>
          </p:cNvPicPr>
          <p:nvPr/>
        </p:nvPicPr>
        <p:blipFill>
          <a:blip r:embed="rId3"/>
          <a:stretch>
            <a:fillRect/>
          </a:stretch>
        </p:blipFill>
        <p:spPr>
          <a:xfrm>
            <a:off x="1146671" y="2733363"/>
            <a:ext cx="5658979" cy="1683827"/>
          </a:xfrm>
          <a:prstGeom prst="rect">
            <a:avLst/>
          </a:prstGeom>
        </p:spPr>
      </p:pic>
    </p:spTree>
    <p:extLst>
      <p:ext uri="{BB962C8B-B14F-4D97-AF65-F5344CB8AC3E}">
        <p14:creationId xmlns:p14="http://schemas.microsoft.com/office/powerpoint/2010/main" val="1775430889"/>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591-2BA9-4893-BBCB-23008C088B94}"/>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189569A4-57DB-4D58-AAEC-08366E824698}"/>
              </a:ext>
            </a:extLst>
          </p:cNvPr>
          <p:cNvSpPr txBox="1"/>
          <p:nvPr/>
        </p:nvSpPr>
        <p:spPr>
          <a:xfrm>
            <a:off x="97723" y="571202"/>
            <a:ext cx="8229600" cy="1785104"/>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Step 3 : Find the mean of those distances : </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400" b="1" i="0" dirty="0">
                <a:solidFill>
                  <a:schemeClr val="bg2">
                    <a:lumMod val="50000"/>
                    <a:lumOff val="50000"/>
                  </a:schemeClr>
                </a:solidFill>
                <a:effectLst/>
                <a:latin typeface="Verdana" panose="020B0604030504040204" pitchFamily="34" charset="0"/>
              </a:rPr>
              <a:t>Mean Deviation</a:t>
            </a:r>
            <a:r>
              <a:rPr lang="en-US" sz="1400" b="0" i="0" dirty="0">
                <a:solidFill>
                  <a:schemeClr val="bg2">
                    <a:lumMod val="50000"/>
                    <a:lumOff val="50000"/>
                  </a:schemeClr>
                </a:solidFill>
                <a:effectLst/>
                <a:latin typeface="Verdana" panose="020B0604030504040204" pitchFamily="34" charset="0"/>
              </a:rPr>
              <a:t> =  </a:t>
            </a:r>
            <a:r>
              <a:rPr lang="en-US" sz="1400" b="0" i="1" dirty="0">
                <a:solidFill>
                  <a:schemeClr val="bg2">
                    <a:lumMod val="50000"/>
                    <a:lumOff val="50000"/>
                  </a:schemeClr>
                </a:solidFill>
                <a:effectLst/>
                <a:latin typeface="Verdana" panose="020B0604030504040204" pitchFamily="34" charset="0"/>
              </a:rPr>
              <a:t>6 + 3 + 3 + </a:t>
            </a:r>
            <a:r>
              <a:rPr lang="en-US" sz="1400" i="1" dirty="0">
                <a:solidFill>
                  <a:schemeClr val="bg2">
                    <a:lumMod val="50000"/>
                    <a:lumOff val="50000"/>
                  </a:schemeClr>
                </a:solidFill>
                <a:effectLst/>
                <a:latin typeface="Verdana" panose="020B0604030504040204" pitchFamily="34" charset="0"/>
              </a:rPr>
              <a:t>2 + 1 + 2 + 6 + 7</a:t>
            </a:r>
            <a:r>
              <a:rPr lang="en-US" sz="1400" i="0" dirty="0">
                <a:solidFill>
                  <a:schemeClr val="bg2">
                    <a:lumMod val="50000"/>
                    <a:lumOff val="50000"/>
                  </a:schemeClr>
                </a:solidFill>
                <a:effectLst/>
                <a:latin typeface="Verdana" panose="020B0604030504040204" pitchFamily="34" charset="0"/>
              </a:rPr>
              <a:t>8  =  </a:t>
            </a:r>
            <a:r>
              <a:rPr lang="en-US" sz="1400" i="1" dirty="0">
                <a:solidFill>
                  <a:schemeClr val="bg2">
                    <a:lumMod val="50000"/>
                    <a:lumOff val="50000"/>
                  </a:schemeClr>
                </a:solidFill>
                <a:effectLst/>
                <a:latin typeface="Verdana" panose="020B0604030504040204" pitchFamily="34" charset="0"/>
              </a:rPr>
              <a:t>30</a:t>
            </a:r>
            <a:r>
              <a:rPr lang="en-US" sz="1400" i="0" dirty="0">
                <a:solidFill>
                  <a:schemeClr val="bg2">
                    <a:lumMod val="50000"/>
                    <a:lumOff val="50000"/>
                  </a:schemeClr>
                </a:solidFill>
                <a:effectLst/>
                <a:latin typeface="Verdana" panose="020B0604030504040204" pitchFamily="34" charset="0"/>
              </a:rPr>
              <a:t>8  = 3.75</a:t>
            </a: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Verdana" panose="020B0604030504040204" pitchFamily="34" charset="0"/>
              </a:rPr>
              <a:t>So, the mean = 9, and the mean deviation = 3.75</a:t>
            </a:r>
            <a:endParaRPr lang="en-US" sz="1800" dirty="0">
              <a:solidFill>
                <a:schemeClr val="bg2">
                  <a:lumMod val="50000"/>
                  <a:lumOff val="50000"/>
                </a:schemeClr>
              </a:solidFill>
              <a:latin typeface="+mn-lt"/>
            </a:endParaRPr>
          </a:p>
        </p:txBody>
      </p:sp>
      <p:sp>
        <p:nvSpPr>
          <p:cNvPr id="4" name="TextBox 3">
            <a:extLst>
              <a:ext uri="{FF2B5EF4-FFF2-40B4-BE49-F238E27FC236}">
                <a16:creationId xmlns:a16="http://schemas.microsoft.com/office/drawing/2014/main" id="{7BA168E8-C891-4961-BA65-96DC95B11E16}"/>
              </a:ext>
            </a:extLst>
          </p:cNvPr>
          <p:cNvSpPr txBox="1"/>
          <p:nvPr/>
        </p:nvSpPr>
        <p:spPr>
          <a:xfrm>
            <a:off x="97723" y="2673399"/>
            <a:ext cx="7524604" cy="1846659"/>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1"/>
                </a:solidFill>
                <a:latin typeface="+mj-lt"/>
                <a:cs typeface="+mj-cs"/>
              </a:rPr>
              <a:t>What does Mean Deviation say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It tells us how far, on average, all values are from the middle.</a:t>
            </a: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In that example the values are, on average, 3.75 away from the middle</a:t>
            </a:r>
          </a:p>
          <a:p>
            <a:pPr>
              <a:spcBef>
                <a:spcPts val="0"/>
              </a:spcBef>
              <a:spcAft>
                <a:spcPts val="0"/>
              </a:spcAft>
              <a:buClr>
                <a:schemeClr val="bg1"/>
              </a:buClr>
            </a:pPr>
            <a:endParaRPr lang="en-US" sz="1400" dirty="0" err="1">
              <a:solidFill>
                <a:schemeClr val="bg2"/>
              </a:solidFill>
              <a:latin typeface="+mn-lt"/>
            </a:endParaRPr>
          </a:p>
        </p:txBody>
      </p:sp>
      <p:sp>
        <p:nvSpPr>
          <p:cNvPr id="5" name="Rectangle 4">
            <a:extLst>
              <a:ext uri="{FF2B5EF4-FFF2-40B4-BE49-F238E27FC236}">
                <a16:creationId xmlns:a16="http://schemas.microsoft.com/office/drawing/2014/main" id="{5FC14057-7159-4E30-ABC8-355D937DF3A5}"/>
              </a:ext>
            </a:extLst>
          </p:cNvPr>
          <p:cNvSpPr/>
          <p:nvPr/>
        </p:nvSpPr>
        <p:spPr>
          <a:xfrm>
            <a:off x="97723" y="2673399"/>
            <a:ext cx="8948554" cy="1668256"/>
          </a:xfrm>
          <a:prstGeom prst="rect">
            <a:avLst/>
          </a:prstGeom>
          <a:noFill/>
          <a:ln w="28575"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206333337"/>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446A-7FBF-4270-B3F9-3C9E47FD1AB0}"/>
              </a:ext>
            </a:extLst>
          </p:cNvPr>
          <p:cNvSpPr>
            <a:spLocks noGrp="1"/>
          </p:cNvSpPr>
          <p:nvPr>
            <p:ph type="title"/>
          </p:nvPr>
        </p:nvSpPr>
        <p:spPr>
          <a:xfrm>
            <a:off x="0" y="0"/>
            <a:ext cx="8229600" cy="637794"/>
          </a:xfrm>
        </p:spPr>
        <p:txBody>
          <a:bodyPr/>
          <a:lstStyle/>
          <a:p>
            <a:r>
              <a:rPr lang="en-US" dirty="0"/>
              <a:t>Mean Deviation - Formula</a:t>
            </a:r>
          </a:p>
        </p:txBody>
      </p:sp>
      <p:sp>
        <p:nvSpPr>
          <p:cNvPr id="3" name="TextBox 2">
            <a:extLst>
              <a:ext uri="{FF2B5EF4-FFF2-40B4-BE49-F238E27FC236}">
                <a16:creationId xmlns:a16="http://schemas.microsoft.com/office/drawing/2014/main" id="{6D3F6156-DC35-41C3-BD79-96AB55011EF8}"/>
              </a:ext>
            </a:extLst>
          </p:cNvPr>
          <p:cNvSpPr txBox="1"/>
          <p:nvPr/>
        </p:nvSpPr>
        <p:spPr>
          <a:xfrm>
            <a:off x="160543" y="637794"/>
            <a:ext cx="8725191" cy="3077766"/>
          </a:xfrm>
          <a:prstGeom prst="rect">
            <a:avLst/>
          </a:prstGeom>
          <a:noFill/>
        </p:spPr>
        <p:txBody>
          <a:bodyPr wrap="square" rtlCol="0">
            <a:spAutoFit/>
          </a:bodyPr>
          <a:lstStyle/>
          <a:p>
            <a:pPr algn="l"/>
            <a:r>
              <a:rPr lang="en-US" sz="1800" dirty="0">
                <a:solidFill>
                  <a:schemeClr val="bg2">
                    <a:lumMod val="50000"/>
                    <a:lumOff val="50000"/>
                  </a:schemeClr>
                </a:solidFill>
                <a:latin typeface="+mn-lt"/>
              </a:rPr>
              <a:t>The formula is:</a:t>
            </a: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marL="285750" indent="-285750" algn="l">
              <a:buFont typeface="Arial" panose="020B0604020202020204" pitchFamily="34" charset="0"/>
              <a:buChar char="•"/>
            </a:pPr>
            <a:r>
              <a:rPr lang="en-US" sz="1800" dirty="0">
                <a:solidFill>
                  <a:schemeClr val="bg2">
                    <a:lumMod val="50000"/>
                    <a:lumOff val="50000"/>
                  </a:schemeClr>
                </a:solidFill>
                <a:latin typeface="+mn-lt"/>
              </a:rPr>
              <a:t>Σ is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Sigma</a:t>
            </a:r>
            <a:r>
              <a:rPr lang="en-US" sz="1800" dirty="0">
                <a:solidFill>
                  <a:schemeClr val="bg2">
                    <a:lumMod val="50000"/>
                    <a:lumOff val="50000"/>
                  </a:schemeClr>
                </a:solidFill>
                <a:latin typeface="+mn-lt"/>
              </a:rPr>
              <a:t>, which means to sum up</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 (the vertical bars) mean </a:t>
            </a:r>
            <a:r>
              <a:rPr lang="en-US" sz="1800" dirty="0">
                <a:solidFill>
                  <a:schemeClr val="bg2">
                    <a:lumMod val="50000"/>
                    <a:lumOff val="50000"/>
                  </a:schemeClr>
                </a:solidFill>
                <a:latin typeface="+mn-lt"/>
                <a:hlinkClick r:id="rId3">
                  <a:extLst>
                    <a:ext uri="{A12FA001-AC4F-418D-AE19-62706E023703}">
                      <ahyp:hlinkClr xmlns:ahyp="http://schemas.microsoft.com/office/drawing/2018/hyperlinkcolor" val="tx"/>
                    </a:ext>
                  </a:extLst>
                </a:hlinkClick>
              </a:rPr>
              <a:t>Absolute Value</a:t>
            </a:r>
            <a:r>
              <a:rPr lang="en-US" sz="1800" dirty="0">
                <a:solidFill>
                  <a:schemeClr val="bg2">
                    <a:lumMod val="50000"/>
                    <a:lumOff val="50000"/>
                  </a:schemeClr>
                </a:solidFill>
                <a:latin typeface="+mn-lt"/>
              </a:rPr>
              <a:t>, basically to ignore minus signs</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x is each value (such as 3 or 16)</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μ is the mean (in our example μ = 9)</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N is the number of values (in our example N = 8)</a:t>
            </a:r>
          </a:p>
          <a:p>
            <a:pPr>
              <a:spcBef>
                <a:spcPts val="0"/>
              </a:spcBef>
              <a:spcAft>
                <a:spcPts val="0"/>
              </a:spcAft>
              <a:buClr>
                <a:schemeClr val="bg1"/>
              </a:buClr>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B12533B2-36D3-4DB7-AA9E-F31226F4C8E3}"/>
              </a:ext>
            </a:extLst>
          </p:cNvPr>
          <p:cNvPicPr>
            <a:picLocks noChangeAspect="1"/>
          </p:cNvPicPr>
          <p:nvPr/>
        </p:nvPicPr>
        <p:blipFill>
          <a:blip r:embed="rId4"/>
          <a:stretch>
            <a:fillRect/>
          </a:stretch>
        </p:blipFill>
        <p:spPr>
          <a:xfrm>
            <a:off x="2143271" y="1015177"/>
            <a:ext cx="2714915" cy="769032"/>
          </a:xfrm>
          <a:prstGeom prst="rect">
            <a:avLst/>
          </a:prstGeom>
        </p:spPr>
      </p:pic>
      <p:sp>
        <p:nvSpPr>
          <p:cNvPr id="7" name="TextBox 6">
            <a:extLst>
              <a:ext uri="{FF2B5EF4-FFF2-40B4-BE49-F238E27FC236}">
                <a16:creationId xmlns:a16="http://schemas.microsoft.com/office/drawing/2014/main" id="{72CE07EA-D6D8-4715-8606-26366D32D3E3}"/>
              </a:ext>
            </a:extLst>
          </p:cNvPr>
          <p:cNvSpPr txBox="1"/>
          <p:nvPr/>
        </p:nvSpPr>
        <p:spPr>
          <a:xfrm>
            <a:off x="160543" y="3797203"/>
            <a:ext cx="8069057"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**Note : </a:t>
            </a:r>
            <a:r>
              <a:rPr lang="en-US" sz="1400" i="1" dirty="0">
                <a:solidFill>
                  <a:schemeClr val="bg2">
                    <a:lumMod val="50000"/>
                    <a:lumOff val="50000"/>
                  </a:schemeClr>
                </a:solidFill>
                <a:latin typeface="+mn-lt"/>
              </a:rPr>
              <a:t>The “</a:t>
            </a:r>
            <a:r>
              <a:rPr lang="en-US" sz="1400" b="1" i="1" dirty="0">
                <a:solidFill>
                  <a:schemeClr val="bg2">
                    <a:lumMod val="50000"/>
                    <a:lumOff val="50000"/>
                  </a:schemeClr>
                </a:solidFill>
                <a:latin typeface="+mn-lt"/>
              </a:rPr>
              <a:t>Mean Deviation” </a:t>
            </a:r>
            <a:r>
              <a:rPr lang="en-US" sz="1400" i="1" dirty="0">
                <a:solidFill>
                  <a:schemeClr val="bg2">
                    <a:lumMod val="50000"/>
                    <a:lumOff val="50000"/>
                  </a:schemeClr>
                </a:solidFill>
                <a:latin typeface="+mn-lt"/>
              </a:rPr>
              <a:t>is sometimes called the </a:t>
            </a:r>
            <a:r>
              <a:rPr lang="en-US" sz="1400" b="1" i="1" dirty="0">
                <a:solidFill>
                  <a:schemeClr val="bg2">
                    <a:lumMod val="50000"/>
                    <a:lumOff val="50000"/>
                  </a:schemeClr>
                </a:solidFill>
                <a:latin typeface="+mn-lt"/>
              </a:rPr>
              <a:t>“Mean Absolute Deviation”</a:t>
            </a:r>
            <a:r>
              <a:rPr lang="en-US" sz="1400" i="1" dirty="0">
                <a:solidFill>
                  <a:schemeClr val="bg2">
                    <a:lumMod val="50000"/>
                    <a:lumOff val="50000"/>
                  </a:schemeClr>
                </a:solidFill>
                <a:latin typeface="+mn-lt"/>
              </a:rPr>
              <a:t> (MAD) because it is the mean of the absolute deviations</a:t>
            </a:r>
          </a:p>
        </p:txBody>
      </p:sp>
    </p:spTree>
    <p:extLst>
      <p:ext uri="{BB962C8B-B14F-4D97-AF65-F5344CB8AC3E}">
        <p14:creationId xmlns:p14="http://schemas.microsoft.com/office/powerpoint/2010/main" val="4202863261"/>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DDC-6903-4E07-98B9-95FDD97BD569}"/>
              </a:ext>
            </a:extLst>
          </p:cNvPr>
          <p:cNvSpPr>
            <a:spLocks noGrp="1"/>
          </p:cNvSpPr>
          <p:nvPr>
            <p:ph type="title"/>
          </p:nvPr>
        </p:nvSpPr>
        <p:spPr>
          <a:xfrm>
            <a:off x="0" y="0"/>
            <a:ext cx="8229600" cy="637794"/>
          </a:xfrm>
        </p:spPr>
        <p:txBody>
          <a:bodyPr/>
          <a:lstStyle/>
          <a:p>
            <a:r>
              <a:rPr lang="en-US" dirty="0"/>
              <a:t>Mean Deviation – Real life example </a:t>
            </a:r>
          </a:p>
        </p:txBody>
      </p:sp>
      <p:sp>
        <p:nvSpPr>
          <p:cNvPr id="3" name="TextBox 2">
            <a:extLst>
              <a:ext uri="{FF2B5EF4-FFF2-40B4-BE49-F238E27FC236}">
                <a16:creationId xmlns:a16="http://schemas.microsoft.com/office/drawing/2014/main" id="{64CEE453-977A-4B43-8454-41EFE9BF1B1F}"/>
              </a:ext>
            </a:extLst>
          </p:cNvPr>
          <p:cNvSpPr txBox="1"/>
          <p:nvPr/>
        </p:nvSpPr>
        <p:spPr>
          <a:xfrm>
            <a:off x="216385" y="579353"/>
            <a:ext cx="8159798"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 </a:t>
            </a:r>
            <a:r>
              <a:rPr lang="en-US" sz="1400" dirty="0">
                <a:solidFill>
                  <a:schemeClr val="bg2">
                    <a:lumMod val="50000"/>
                    <a:lumOff val="50000"/>
                  </a:schemeClr>
                </a:solidFill>
                <a:latin typeface="+mn-lt"/>
              </a:rPr>
              <a:t>A group of friends have just measured the heights of their dogs ( in millimeters) </a:t>
            </a:r>
          </a:p>
          <a:p>
            <a:pPr>
              <a:spcBef>
                <a:spcPts val="0"/>
              </a:spcBef>
              <a:spcAft>
                <a:spcPts val="0"/>
              </a:spcAft>
              <a:buClr>
                <a:schemeClr val="bg1"/>
              </a:buCl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latin typeface="+mn-lt"/>
              </a:rPr>
              <a:t>The heights at shoulders are : 600mm, 470mm, 170mm, 430mm and 300mm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1 : </a:t>
            </a:r>
            <a:r>
              <a:rPr lang="en-US" sz="1400" dirty="0">
                <a:solidFill>
                  <a:schemeClr val="bg2">
                    <a:lumMod val="50000"/>
                    <a:lumOff val="50000"/>
                  </a:schemeClr>
                </a:solidFill>
                <a:latin typeface="+mn-lt"/>
              </a:rPr>
              <a:t>Find </a:t>
            </a:r>
            <a:r>
              <a:rPr lang="en-US" sz="1400" b="1" dirty="0">
                <a:solidFill>
                  <a:schemeClr val="bg2">
                    <a:lumMod val="50000"/>
                    <a:lumOff val="50000"/>
                  </a:schemeClr>
                </a:solidFill>
                <a:latin typeface="+mn-lt"/>
              </a:rPr>
              <a:t>mean </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2 : </a:t>
            </a:r>
            <a:r>
              <a:rPr lang="en-US" sz="1400" dirty="0">
                <a:solidFill>
                  <a:schemeClr val="bg2">
                    <a:lumMod val="50000"/>
                    <a:lumOff val="50000"/>
                  </a:schemeClr>
                </a:solidFill>
                <a:latin typeface="+mn-lt"/>
              </a:rPr>
              <a:t>Find the </a:t>
            </a:r>
            <a:r>
              <a:rPr lang="en-US" sz="1400" b="1" dirty="0">
                <a:solidFill>
                  <a:schemeClr val="bg2">
                    <a:lumMod val="50000"/>
                    <a:lumOff val="50000"/>
                  </a:schemeClr>
                </a:solidFill>
                <a:latin typeface="+mn-lt"/>
              </a:rPr>
              <a:t>absolute Deviations</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959516F1-D246-4E8C-A73E-475C71B1491B}"/>
              </a:ext>
            </a:extLst>
          </p:cNvPr>
          <p:cNvPicPr>
            <a:picLocks noChangeAspect="1"/>
          </p:cNvPicPr>
          <p:nvPr/>
        </p:nvPicPr>
        <p:blipFill>
          <a:blip r:embed="rId2"/>
          <a:stretch>
            <a:fillRect/>
          </a:stretch>
        </p:blipFill>
        <p:spPr>
          <a:xfrm>
            <a:off x="5916553" y="2812641"/>
            <a:ext cx="2230667" cy="1919030"/>
          </a:xfrm>
          <a:prstGeom prst="rect">
            <a:avLst/>
          </a:prstGeom>
        </p:spPr>
      </p:pic>
    </p:spTree>
    <p:extLst>
      <p:ext uri="{BB962C8B-B14F-4D97-AF65-F5344CB8AC3E}">
        <p14:creationId xmlns:p14="http://schemas.microsoft.com/office/powerpoint/2010/main" val="4012045956"/>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C7-2815-423B-9CFE-F3DB4C4B33CF}"/>
              </a:ext>
            </a:extLst>
          </p:cNvPr>
          <p:cNvSpPr>
            <a:spLocks noGrp="1"/>
          </p:cNvSpPr>
          <p:nvPr>
            <p:ph type="title"/>
          </p:nvPr>
        </p:nvSpPr>
        <p:spPr>
          <a:xfrm>
            <a:off x="0" y="0"/>
            <a:ext cx="8229600" cy="637794"/>
          </a:xfrm>
        </p:spPr>
        <p:txBody>
          <a:bodyPr/>
          <a:lstStyle/>
          <a:p>
            <a:r>
              <a:rPr lang="en-US" dirty="0"/>
              <a:t>Mean Deviation – Ex continued</a:t>
            </a:r>
          </a:p>
        </p:txBody>
      </p:sp>
      <p:pic>
        <p:nvPicPr>
          <p:cNvPr id="4" name="Picture 3">
            <a:extLst>
              <a:ext uri="{FF2B5EF4-FFF2-40B4-BE49-F238E27FC236}">
                <a16:creationId xmlns:a16="http://schemas.microsoft.com/office/drawing/2014/main" id="{2684BAC9-2977-493F-A4C0-32B4E221651D}"/>
              </a:ext>
            </a:extLst>
          </p:cNvPr>
          <p:cNvPicPr>
            <a:picLocks noChangeAspect="1"/>
          </p:cNvPicPr>
          <p:nvPr/>
        </p:nvPicPr>
        <p:blipFill>
          <a:blip r:embed="rId2"/>
          <a:stretch>
            <a:fillRect/>
          </a:stretch>
        </p:blipFill>
        <p:spPr>
          <a:xfrm>
            <a:off x="1400866" y="461163"/>
            <a:ext cx="4748649" cy="1563833"/>
          </a:xfrm>
          <a:prstGeom prst="rect">
            <a:avLst/>
          </a:prstGeom>
        </p:spPr>
      </p:pic>
      <p:sp>
        <p:nvSpPr>
          <p:cNvPr id="5" name="TextBox 4">
            <a:extLst>
              <a:ext uri="{FF2B5EF4-FFF2-40B4-BE49-F238E27FC236}">
                <a16:creationId xmlns:a16="http://schemas.microsoft.com/office/drawing/2014/main" id="{4CE2C01F-5298-4DEC-97A3-7B7C756EFFAE}"/>
              </a:ext>
            </a:extLst>
          </p:cNvPr>
          <p:cNvSpPr txBox="1"/>
          <p:nvPr/>
        </p:nvSpPr>
        <p:spPr>
          <a:xfrm>
            <a:off x="439750" y="2324391"/>
            <a:ext cx="5709765"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Step 3 : </a:t>
            </a:r>
            <a:r>
              <a:rPr lang="en-US" sz="1400" dirty="0">
                <a:solidFill>
                  <a:schemeClr val="bg2">
                    <a:lumMod val="50000"/>
                    <a:lumOff val="50000"/>
                  </a:schemeClr>
                </a:solidFill>
                <a:latin typeface="+mn-lt"/>
              </a:rPr>
              <a:t>find the Mean Deviation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err="1">
              <a:solidFill>
                <a:schemeClr val="bg2"/>
              </a:solidFill>
              <a:latin typeface="+mn-lt"/>
            </a:endParaRPr>
          </a:p>
        </p:txBody>
      </p:sp>
      <p:pic>
        <p:nvPicPr>
          <p:cNvPr id="7" name="Picture 6">
            <a:extLst>
              <a:ext uri="{FF2B5EF4-FFF2-40B4-BE49-F238E27FC236}">
                <a16:creationId xmlns:a16="http://schemas.microsoft.com/office/drawing/2014/main" id="{BED417EC-550A-4790-A918-98F4535E60BC}"/>
              </a:ext>
            </a:extLst>
          </p:cNvPr>
          <p:cNvPicPr>
            <a:picLocks noChangeAspect="1"/>
          </p:cNvPicPr>
          <p:nvPr/>
        </p:nvPicPr>
        <p:blipFill>
          <a:blip r:embed="rId3"/>
          <a:stretch>
            <a:fillRect/>
          </a:stretch>
        </p:blipFill>
        <p:spPr>
          <a:xfrm>
            <a:off x="1146745" y="2689879"/>
            <a:ext cx="6124575" cy="857250"/>
          </a:xfrm>
          <a:prstGeom prst="rect">
            <a:avLst/>
          </a:prstGeom>
        </p:spPr>
      </p:pic>
      <p:sp>
        <p:nvSpPr>
          <p:cNvPr id="8" name="TextBox 7">
            <a:extLst>
              <a:ext uri="{FF2B5EF4-FFF2-40B4-BE49-F238E27FC236}">
                <a16:creationId xmlns:a16="http://schemas.microsoft.com/office/drawing/2014/main" id="{3C987945-4DA9-48F4-89A9-BA2AEE0435B6}"/>
              </a:ext>
            </a:extLst>
          </p:cNvPr>
          <p:cNvSpPr txBox="1"/>
          <p:nvPr/>
        </p:nvSpPr>
        <p:spPr>
          <a:xfrm>
            <a:off x="349008" y="3776263"/>
            <a:ext cx="6707926" cy="261610"/>
          </a:xfrm>
          <a:prstGeom prst="rect">
            <a:avLst/>
          </a:prstGeom>
          <a:noFill/>
        </p:spPr>
        <p:txBody>
          <a:bodyPr wrap="square" rtlCol="0">
            <a:spAutoFit/>
          </a:bodyPr>
          <a:lstStyle/>
          <a:p>
            <a:pPr>
              <a:spcBef>
                <a:spcPts val="0"/>
              </a:spcBef>
              <a:spcAft>
                <a:spcPts val="0"/>
              </a:spcAft>
              <a:buClr>
                <a:schemeClr val="bg1"/>
              </a:buClr>
            </a:pPr>
            <a:r>
              <a:rPr lang="en-US" sz="1100" i="0" dirty="0">
                <a:solidFill>
                  <a:schemeClr val="bg2">
                    <a:lumMod val="50000"/>
                    <a:lumOff val="50000"/>
                  </a:schemeClr>
                </a:solidFill>
                <a:effectLst/>
                <a:latin typeface="Verdana" panose="020B0604030504040204" pitchFamily="34" charset="0"/>
              </a:rPr>
              <a:t>So, on average, the dogs' heights are </a:t>
            </a:r>
            <a:r>
              <a:rPr lang="en-US" sz="1100" b="1" i="0" dirty="0">
                <a:solidFill>
                  <a:schemeClr val="bg2">
                    <a:lumMod val="50000"/>
                    <a:lumOff val="50000"/>
                  </a:schemeClr>
                </a:solidFill>
                <a:effectLst/>
                <a:latin typeface="Verdana" panose="020B0604030504040204" pitchFamily="34" charset="0"/>
              </a:rPr>
              <a:t>127.2 mm from the mean</a:t>
            </a:r>
            <a:endParaRPr lang="en-US" sz="1400" dirty="0">
              <a:solidFill>
                <a:schemeClr val="bg2">
                  <a:lumMod val="50000"/>
                  <a:lumOff val="50000"/>
                </a:schemeClr>
              </a:solidFill>
              <a:latin typeface="+mn-lt"/>
            </a:endParaRPr>
          </a:p>
        </p:txBody>
      </p:sp>
    </p:spTree>
    <p:extLst>
      <p:ext uri="{BB962C8B-B14F-4D97-AF65-F5344CB8AC3E}">
        <p14:creationId xmlns:p14="http://schemas.microsoft.com/office/powerpoint/2010/main" val="399566643"/>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9719-CCE8-4F09-B981-E32155DA1634}"/>
              </a:ext>
            </a:extLst>
          </p:cNvPr>
          <p:cNvSpPr>
            <a:spLocks noGrp="1"/>
          </p:cNvSpPr>
          <p:nvPr>
            <p:ph type="title"/>
          </p:nvPr>
        </p:nvSpPr>
        <p:spPr>
          <a:xfrm>
            <a:off x="0" y="0"/>
            <a:ext cx="8229600" cy="637794"/>
          </a:xfrm>
        </p:spPr>
        <p:txBody>
          <a:bodyPr/>
          <a:lstStyle/>
          <a:p>
            <a:r>
              <a:rPr lang="en-US" dirty="0"/>
              <a:t>Mean Deviation – A useful check</a:t>
            </a:r>
          </a:p>
        </p:txBody>
      </p:sp>
      <p:sp>
        <p:nvSpPr>
          <p:cNvPr id="3" name="TextBox 2">
            <a:extLst>
              <a:ext uri="{FF2B5EF4-FFF2-40B4-BE49-F238E27FC236}">
                <a16:creationId xmlns:a16="http://schemas.microsoft.com/office/drawing/2014/main" id="{41132D9F-766F-4798-993F-23A0FC08EC07}"/>
              </a:ext>
            </a:extLst>
          </p:cNvPr>
          <p:cNvSpPr txBox="1"/>
          <p:nvPr/>
        </p:nvSpPr>
        <p:spPr>
          <a:xfrm>
            <a:off x="195444" y="637794"/>
            <a:ext cx="7692129" cy="2400657"/>
          </a:xfrm>
          <a:prstGeom prst="rect">
            <a:avLst/>
          </a:prstGeom>
          <a:noFill/>
        </p:spPr>
        <p:txBody>
          <a:bodyPr wrap="square" rtlCol="0">
            <a:spAutoFit/>
          </a:bodyPr>
          <a:lstStyle/>
          <a:p>
            <a:pPr algn="l"/>
            <a:r>
              <a:rPr lang="en-US" sz="1600" b="0" i="0" dirty="0">
                <a:solidFill>
                  <a:schemeClr val="bg2">
                    <a:lumMod val="50000"/>
                    <a:lumOff val="50000"/>
                  </a:schemeClr>
                </a:solidFill>
                <a:effectLst/>
                <a:latin typeface="Verdana" panose="020B0604030504040204" pitchFamily="34" charset="0"/>
              </a:rPr>
              <a:t>The deviations on </a:t>
            </a:r>
            <a:r>
              <a:rPr lang="en-US" sz="1600" b="1" i="0" dirty="0">
                <a:solidFill>
                  <a:schemeClr val="bg2">
                    <a:lumMod val="50000"/>
                    <a:lumOff val="50000"/>
                  </a:schemeClr>
                </a:solidFill>
                <a:effectLst/>
                <a:latin typeface="Verdana" panose="020B0604030504040204" pitchFamily="34" charset="0"/>
              </a:rPr>
              <a:t>one side</a:t>
            </a:r>
            <a:r>
              <a:rPr lang="en-US" sz="1600" b="0" i="0" dirty="0">
                <a:solidFill>
                  <a:schemeClr val="bg2">
                    <a:lumMod val="50000"/>
                    <a:lumOff val="50000"/>
                  </a:schemeClr>
                </a:solidFill>
                <a:effectLst/>
                <a:latin typeface="Verdana" panose="020B0604030504040204" pitchFamily="34" charset="0"/>
              </a:rPr>
              <a:t> of the mean should equal the deviations on the </a:t>
            </a:r>
            <a:r>
              <a:rPr lang="en-US" sz="1600" b="1" i="0" dirty="0">
                <a:solidFill>
                  <a:schemeClr val="bg2">
                    <a:lumMod val="50000"/>
                    <a:lumOff val="50000"/>
                  </a:schemeClr>
                </a:solidFill>
                <a:effectLst/>
                <a:latin typeface="Verdana" panose="020B0604030504040204" pitchFamily="34" charset="0"/>
              </a:rPr>
              <a:t>other side</a:t>
            </a:r>
            <a:r>
              <a:rPr lang="en-US" sz="1600" b="0" i="0" dirty="0">
                <a:solidFill>
                  <a:schemeClr val="bg2">
                    <a:lumMod val="50000"/>
                    <a:lumOff val="50000"/>
                  </a:schemeClr>
                </a:solidFill>
                <a:effectLst/>
                <a:latin typeface="Verdana" panose="020B0604030504040204" pitchFamily="34" charset="0"/>
              </a:rPr>
              <a:t>.</a:t>
            </a:r>
          </a:p>
          <a:p>
            <a:pPr algn="l"/>
            <a:r>
              <a:rPr lang="en-US" sz="1600" b="0" i="0" dirty="0">
                <a:solidFill>
                  <a:schemeClr val="bg2">
                    <a:lumMod val="50000"/>
                    <a:lumOff val="50000"/>
                  </a:schemeClr>
                </a:solidFill>
                <a:effectLst/>
                <a:latin typeface="Verdana" panose="020B0604030504040204" pitchFamily="34" charset="0"/>
              </a:rPr>
              <a:t>From our first example:</a:t>
            </a:r>
          </a:p>
          <a:p>
            <a:pPr algn="l"/>
            <a:endParaRPr lang="en-US" sz="1600" dirty="0">
              <a:solidFill>
                <a:schemeClr val="bg2">
                  <a:lumMod val="50000"/>
                  <a:lumOff val="50000"/>
                </a:schemeClr>
              </a:solidFill>
              <a:latin typeface="Verdana" panose="020B0604030504040204" pitchFamily="34" charset="0"/>
            </a:endParaRPr>
          </a:p>
          <a:p>
            <a:r>
              <a:rPr lang="en-US" sz="1200" b="0" i="0" dirty="0">
                <a:solidFill>
                  <a:schemeClr val="bg2">
                    <a:lumMod val="50000"/>
                    <a:lumOff val="50000"/>
                  </a:schemeClr>
                </a:solidFill>
                <a:effectLst/>
                <a:latin typeface="Verdana" panose="020B0604030504040204" pitchFamily="34" charset="0"/>
              </a:rPr>
              <a:t>Example: 3, 6, 6, 7, 8, 11, 15, 16</a:t>
            </a:r>
          </a:p>
          <a:p>
            <a:pPr algn="l"/>
            <a:endParaRPr lang="en-US" sz="1600" b="0" i="0" dirty="0">
              <a:solidFill>
                <a:schemeClr val="bg2">
                  <a:lumMod val="50000"/>
                  <a:lumOff val="50000"/>
                </a:schemeClr>
              </a:solidFill>
              <a:effectLst/>
              <a:latin typeface="Verdana" panose="020B0604030504040204" pitchFamily="34" charset="0"/>
            </a:endParaRPr>
          </a:p>
          <a:p>
            <a:pPr algn="l"/>
            <a:r>
              <a:rPr lang="en-US" sz="1200" b="0" i="0" dirty="0">
                <a:solidFill>
                  <a:schemeClr val="bg2">
                    <a:lumMod val="50000"/>
                    <a:lumOff val="50000"/>
                  </a:schemeClr>
                </a:solidFill>
                <a:effectLst/>
                <a:latin typeface="Verdana" panose="020B0604030504040204" pitchFamily="34" charset="0"/>
              </a:rPr>
              <a:t>The deviations are:</a:t>
            </a:r>
            <a:endParaRPr lang="en-US" sz="1600" dirty="0">
              <a:solidFill>
                <a:schemeClr val="bg2">
                  <a:lumMod val="50000"/>
                  <a:lumOff val="50000"/>
                </a:schemeClr>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369B5A84-C0D5-47C8-A231-D0A8C134B5C9}"/>
              </a:ext>
            </a:extLst>
          </p:cNvPr>
          <p:cNvPicPr>
            <a:picLocks noChangeAspect="1"/>
          </p:cNvPicPr>
          <p:nvPr/>
        </p:nvPicPr>
        <p:blipFill>
          <a:blip r:embed="rId2"/>
          <a:stretch>
            <a:fillRect/>
          </a:stretch>
        </p:blipFill>
        <p:spPr>
          <a:xfrm>
            <a:off x="691507" y="2448298"/>
            <a:ext cx="6846585" cy="1960685"/>
          </a:xfrm>
          <a:prstGeom prst="rect">
            <a:avLst/>
          </a:prstGeom>
        </p:spPr>
      </p:pic>
    </p:spTree>
    <p:extLst>
      <p:ext uri="{BB962C8B-B14F-4D97-AF65-F5344CB8AC3E}">
        <p14:creationId xmlns:p14="http://schemas.microsoft.com/office/powerpoint/2010/main" val="2909785245"/>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66426-5C59-4886-8DCD-BEF36302222C}"/>
              </a:ext>
            </a:extLst>
          </p:cNvPr>
          <p:cNvSpPr>
            <a:spLocks noGrp="1"/>
          </p:cNvSpPr>
          <p:nvPr>
            <p:ph type="title"/>
          </p:nvPr>
        </p:nvSpPr>
        <p:spPr>
          <a:xfrm>
            <a:off x="0" y="0"/>
            <a:ext cx="8229600" cy="637794"/>
          </a:xfrm>
        </p:spPr>
        <p:txBody>
          <a:bodyPr/>
          <a:lstStyle/>
          <a:p>
            <a:r>
              <a:rPr lang="en-US" dirty="0"/>
              <a:t>Mean Deviation – A useful check</a:t>
            </a:r>
          </a:p>
        </p:txBody>
      </p:sp>
      <p:sp>
        <p:nvSpPr>
          <p:cNvPr id="4" name="TextBox 3">
            <a:extLst>
              <a:ext uri="{FF2B5EF4-FFF2-40B4-BE49-F238E27FC236}">
                <a16:creationId xmlns:a16="http://schemas.microsoft.com/office/drawing/2014/main" id="{013FE25D-0A7C-4193-959C-38B6A985FB32}"/>
              </a:ext>
            </a:extLst>
          </p:cNvPr>
          <p:cNvSpPr txBox="1"/>
          <p:nvPr/>
        </p:nvSpPr>
        <p:spPr>
          <a:xfrm>
            <a:off x="219875" y="725937"/>
            <a:ext cx="7789850" cy="1846659"/>
          </a:xfrm>
          <a:prstGeom prst="rect">
            <a:avLst/>
          </a:prstGeom>
          <a:noFill/>
        </p:spPr>
        <p:txBody>
          <a:bodyPr wrap="square" rtlCol="0">
            <a:spAutoFit/>
          </a:bodyPr>
          <a:lstStyle/>
          <a:p>
            <a:pPr algn="l"/>
            <a:r>
              <a:rPr lang="en-US" sz="2000" b="0" i="0" dirty="0">
                <a:solidFill>
                  <a:schemeClr val="bg2">
                    <a:lumMod val="50000"/>
                    <a:lumOff val="50000"/>
                  </a:schemeClr>
                </a:solidFill>
                <a:effectLst/>
                <a:latin typeface="Verdana" panose="020B0604030504040204" pitchFamily="34" charset="0"/>
              </a:rPr>
              <a:t>Example: Dogs</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left of mean: 224 + 94 = </a:t>
            </a:r>
            <a:r>
              <a:rPr lang="en-US" sz="2000" b="1" i="0" dirty="0">
                <a:solidFill>
                  <a:schemeClr val="bg2">
                    <a:lumMod val="50000"/>
                    <a:lumOff val="50000"/>
                  </a:schemeClr>
                </a:solidFill>
                <a:effectLst/>
                <a:latin typeface="Verdana" panose="020B0604030504040204" pitchFamily="34" charset="0"/>
              </a:rPr>
              <a:t>318</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right of mean: 206 + 76 + 36 = </a:t>
            </a:r>
            <a:r>
              <a:rPr lang="en-US" sz="2000" b="1" i="0" dirty="0">
                <a:solidFill>
                  <a:schemeClr val="bg2">
                    <a:lumMod val="50000"/>
                    <a:lumOff val="50000"/>
                  </a:schemeClr>
                </a:solidFill>
                <a:effectLst/>
                <a:latin typeface="Verdana" panose="020B0604030504040204" pitchFamily="34" charset="0"/>
              </a:rPr>
              <a:t>318</a:t>
            </a:r>
            <a:endParaRPr lang="en-US" sz="20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56F994EE-7A03-4F69-85C5-BCFF19B3B248}"/>
              </a:ext>
            </a:extLst>
          </p:cNvPr>
          <p:cNvPicPr>
            <a:picLocks noChangeAspect="1"/>
          </p:cNvPicPr>
          <p:nvPr/>
        </p:nvPicPr>
        <p:blipFill>
          <a:blip r:embed="rId2"/>
          <a:stretch>
            <a:fillRect/>
          </a:stretch>
        </p:blipFill>
        <p:spPr>
          <a:xfrm>
            <a:off x="402704" y="2660739"/>
            <a:ext cx="4748649" cy="1563833"/>
          </a:xfrm>
          <a:prstGeom prst="rect">
            <a:avLst/>
          </a:prstGeom>
        </p:spPr>
      </p:pic>
      <p:sp>
        <p:nvSpPr>
          <p:cNvPr id="6" name="TextBox 5">
            <a:extLst>
              <a:ext uri="{FF2B5EF4-FFF2-40B4-BE49-F238E27FC236}">
                <a16:creationId xmlns:a16="http://schemas.microsoft.com/office/drawing/2014/main" id="{E9DACB1E-93D8-4B68-B0FE-167B63C7A201}"/>
              </a:ext>
            </a:extLst>
          </p:cNvPr>
          <p:cNvSpPr txBox="1"/>
          <p:nvPr/>
        </p:nvSpPr>
        <p:spPr>
          <a:xfrm>
            <a:off x="5681844" y="2987505"/>
            <a:ext cx="3141069" cy="1569660"/>
          </a:xfrm>
          <a:prstGeom prst="rect">
            <a:avLst/>
          </a:prstGeom>
          <a:noFill/>
        </p:spPr>
        <p:txBody>
          <a:bodyPr wrap="square" rtlCol="0">
            <a:spAutoFit/>
          </a:bodyPr>
          <a:lstStyle/>
          <a:p>
            <a:pPr>
              <a:spcBef>
                <a:spcPts val="0"/>
              </a:spcBef>
              <a:spcAft>
                <a:spcPts val="0"/>
              </a:spcAft>
              <a:buClr>
                <a:schemeClr val="bg1"/>
              </a:buClr>
            </a:pPr>
            <a:r>
              <a:rPr lang="en-US" b="0" i="0" dirty="0">
                <a:solidFill>
                  <a:schemeClr val="bg2">
                    <a:lumMod val="50000"/>
                    <a:lumOff val="50000"/>
                  </a:schemeClr>
                </a:solidFill>
                <a:effectLst/>
                <a:latin typeface="Verdana" panose="020B0604030504040204" pitchFamily="34" charset="0"/>
              </a:rPr>
              <a:t>If they are not equal ... you may have made a mistake!</a:t>
            </a:r>
            <a:endParaRPr lang="en-US" sz="3200" dirty="0">
              <a:solidFill>
                <a:schemeClr val="bg2">
                  <a:lumMod val="50000"/>
                  <a:lumOff val="50000"/>
                </a:schemeClr>
              </a:solidFill>
              <a:latin typeface="+mn-lt"/>
            </a:endParaRPr>
          </a:p>
        </p:txBody>
      </p:sp>
    </p:spTree>
    <p:extLst>
      <p:ext uri="{BB962C8B-B14F-4D97-AF65-F5344CB8AC3E}">
        <p14:creationId xmlns:p14="http://schemas.microsoft.com/office/powerpoint/2010/main" val="2913282969"/>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46AE-501D-4355-A8E1-28F43339BBB6}"/>
              </a:ext>
            </a:extLst>
          </p:cNvPr>
          <p:cNvSpPr>
            <a:spLocks noGrp="1"/>
          </p:cNvSpPr>
          <p:nvPr>
            <p:ph type="title"/>
          </p:nvPr>
        </p:nvSpPr>
        <p:spPr/>
        <p:txBody>
          <a:bodyPr/>
          <a:lstStyle/>
          <a:p>
            <a:r>
              <a:rPr lang="en-US" dirty="0"/>
              <a:t>Quick exercise – Identify type of Data</a:t>
            </a:r>
          </a:p>
        </p:txBody>
      </p:sp>
      <p:pic>
        <p:nvPicPr>
          <p:cNvPr id="5" name="Picture 4">
            <a:extLst>
              <a:ext uri="{FF2B5EF4-FFF2-40B4-BE49-F238E27FC236}">
                <a16:creationId xmlns:a16="http://schemas.microsoft.com/office/drawing/2014/main" id="{28799CAD-4172-4A37-BF57-65BC88923644}"/>
              </a:ext>
            </a:extLst>
          </p:cNvPr>
          <p:cNvPicPr>
            <a:picLocks noChangeAspect="1"/>
          </p:cNvPicPr>
          <p:nvPr/>
        </p:nvPicPr>
        <p:blipFill>
          <a:blip r:embed="rId2"/>
          <a:stretch>
            <a:fillRect/>
          </a:stretch>
        </p:blipFill>
        <p:spPr>
          <a:xfrm>
            <a:off x="274319" y="1002708"/>
            <a:ext cx="8141239" cy="756290"/>
          </a:xfrm>
          <a:prstGeom prst="rect">
            <a:avLst/>
          </a:prstGeom>
        </p:spPr>
      </p:pic>
    </p:spTree>
    <p:extLst>
      <p:ext uri="{BB962C8B-B14F-4D97-AF65-F5344CB8AC3E}">
        <p14:creationId xmlns:p14="http://schemas.microsoft.com/office/powerpoint/2010/main" val="347885641"/>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5D55-9AAA-45E4-8915-A63077E621F6}"/>
              </a:ext>
            </a:extLst>
          </p:cNvPr>
          <p:cNvSpPr>
            <a:spLocks noGrp="1"/>
          </p:cNvSpPr>
          <p:nvPr>
            <p:ph type="title"/>
          </p:nvPr>
        </p:nvSpPr>
        <p:spPr>
          <a:xfrm>
            <a:off x="0" y="0"/>
            <a:ext cx="8229600" cy="637794"/>
          </a:xfrm>
        </p:spPr>
        <p:txBody>
          <a:bodyPr/>
          <a:lstStyle/>
          <a:p>
            <a:r>
              <a:rPr lang="en-US" dirty="0"/>
              <a:t>Standard Deviation</a:t>
            </a:r>
          </a:p>
        </p:txBody>
      </p:sp>
      <p:sp>
        <p:nvSpPr>
          <p:cNvPr id="3" name="TextBox 2">
            <a:extLst>
              <a:ext uri="{FF2B5EF4-FFF2-40B4-BE49-F238E27FC236}">
                <a16:creationId xmlns:a16="http://schemas.microsoft.com/office/drawing/2014/main" id="{8CB960C2-872D-4418-91E5-6829B760044F}"/>
              </a:ext>
            </a:extLst>
          </p:cNvPr>
          <p:cNvSpPr txBox="1"/>
          <p:nvPr/>
        </p:nvSpPr>
        <p:spPr>
          <a:xfrm>
            <a:off x="62820" y="572373"/>
            <a:ext cx="7629307" cy="1692771"/>
          </a:xfrm>
          <a:prstGeom prst="rect">
            <a:avLst/>
          </a:prstGeom>
          <a:noFill/>
        </p:spPr>
        <p:txBody>
          <a:bodyPr wrap="square" rtlCol="0">
            <a:spAutoFit/>
          </a:bodyPr>
          <a:lstStyle/>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Standard Deviation is a measure of how spread-out numbers are.</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Its symbol is </a:t>
            </a:r>
            <a:r>
              <a:rPr lang="en-US" sz="1800" b="1" i="0" dirty="0">
                <a:solidFill>
                  <a:schemeClr val="bg2">
                    <a:lumMod val="50000"/>
                    <a:lumOff val="50000"/>
                  </a:schemeClr>
                </a:solidFill>
                <a:effectLst/>
                <a:latin typeface="Verdana" panose="020B0604030504040204" pitchFamily="34" charset="0"/>
              </a:rPr>
              <a:t>σ</a:t>
            </a:r>
            <a:r>
              <a:rPr lang="en-US" sz="1800" b="0" i="0" dirty="0">
                <a:solidFill>
                  <a:schemeClr val="bg2">
                    <a:lumMod val="50000"/>
                    <a:lumOff val="50000"/>
                  </a:schemeClr>
                </a:solidFill>
                <a:effectLst/>
                <a:latin typeface="Verdana" panose="020B0604030504040204" pitchFamily="34" charset="0"/>
              </a:rPr>
              <a:t> (the </a:t>
            </a:r>
            <a:r>
              <a:rPr lang="en-US" sz="1800" b="0" i="0" dirty="0" err="1">
                <a:solidFill>
                  <a:schemeClr val="bg2">
                    <a:lumMod val="50000"/>
                    <a:lumOff val="50000"/>
                  </a:schemeClr>
                </a:solidFill>
                <a:effectLst/>
                <a:latin typeface="Verdana" panose="020B0604030504040204" pitchFamily="34" charset="0"/>
              </a:rPr>
              <a:t>greek</a:t>
            </a:r>
            <a:r>
              <a:rPr lang="en-US" sz="1800" b="0" i="0" dirty="0">
                <a:solidFill>
                  <a:schemeClr val="bg2">
                    <a:lumMod val="50000"/>
                    <a:lumOff val="50000"/>
                  </a:schemeClr>
                </a:solidFill>
                <a:effectLst/>
                <a:latin typeface="Verdana" panose="020B0604030504040204" pitchFamily="34" charset="0"/>
              </a:rPr>
              <a:t> letter sigma)</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formula is easy: it is the</a:t>
            </a:r>
            <a:r>
              <a:rPr lang="en-US" sz="1800" b="1" i="0" dirty="0">
                <a:solidFill>
                  <a:schemeClr val="bg2">
                    <a:lumMod val="50000"/>
                    <a:lumOff val="50000"/>
                  </a:schemeClr>
                </a:solidFill>
                <a:effectLst/>
                <a:latin typeface="Verdana" panose="020B0604030504040204" pitchFamily="34" charset="0"/>
              </a:rPr>
              <a:t> square root</a:t>
            </a:r>
            <a:r>
              <a:rPr lang="en-US" sz="1800" b="0" i="0" dirty="0">
                <a:solidFill>
                  <a:schemeClr val="bg2">
                    <a:lumMod val="50000"/>
                    <a:lumOff val="50000"/>
                  </a:schemeClr>
                </a:solidFill>
                <a:effectLst/>
                <a:latin typeface="Verdana" panose="020B0604030504040204" pitchFamily="34" charset="0"/>
              </a:rPr>
              <a:t> of the </a:t>
            </a:r>
            <a:r>
              <a:rPr lang="en-US" sz="1800" b="1" i="0" dirty="0">
                <a:solidFill>
                  <a:schemeClr val="bg2">
                    <a:lumMod val="50000"/>
                    <a:lumOff val="50000"/>
                  </a:schemeClr>
                </a:solidFill>
                <a:effectLst/>
                <a:latin typeface="Verdana" panose="020B0604030504040204" pitchFamily="34" charset="0"/>
              </a:rPr>
              <a:t>Variance.</a:t>
            </a:r>
            <a:r>
              <a:rPr lang="en-US" sz="1800" b="0" i="0" dirty="0">
                <a:solidFill>
                  <a:schemeClr val="bg2">
                    <a:lumMod val="50000"/>
                    <a:lumOff val="50000"/>
                  </a:schemeClr>
                </a:solidFill>
                <a:effectLst/>
                <a:latin typeface="Verdana" panose="020B0604030504040204" pitchFamily="34" charset="0"/>
              </a:rPr>
              <a:t> So now you ask, "What is the Variance?"</a:t>
            </a:r>
          </a:p>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F1DDCECB-FE11-4385-B2D3-479150F5E6FA}"/>
              </a:ext>
            </a:extLst>
          </p:cNvPr>
          <p:cNvSpPr txBox="1">
            <a:spLocks/>
          </p:cNvSpPr>
          <p:nvPr/>
        </p:nvSpPr>
        <p:spPr>
          <a:xfrm>
            <a:off x="62820" y="2106694"/>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Variance</a:t>
            </a:r>
          </a:p>
        </p:txBody>
      </p:sp>
      <p:sp>
        <p:nvSpPr>
          <p:cNvPr id="6" name="TextBox 5">
            <a:extLst>
              <a:ext uri="{FF2B5EF4-FFF2-40B4-BE49-F238E27FC236}">
                <a16:creationId xmlns:a16="http://schemas.microsoft.com/office/drawing/2014/main" id="{2F44518A-41CB-4383-A7A5-39A317FE295D}"/>
              </a:ext>
            </a:extLst>
          </p:cNvPr>
          <p:cNvSpPr txBox="1"/>
          <p:nvPr/>
        </p:nvSpPr>
        <p:spPr>
          <a:xfrm>
            <a:off x="62820" y="2564606"/>
            <a:ext cx="9081180" cy="1138773"/>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The Variance is defined as: The average of the squared differences from the Mean.</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
        <p:nvSpPr>
          <p:cNvPr id="11" name="Rectangle 4">
            <a:extLst>
              <a:ext uri="{FF2B5EF4-FFF2-40B4-BE49-F238E27FC236}">
                <a16:creationId xmlns:a16="http://schemas.microsoft.com/office/drawing/2014/main" id="{AB2D2E9B-99A2-44F3-B1E4-1D521B26FC9C}"/>
              </a:ext>
            </a:extLst>
          </p:cNvPr>
          <p:cNvSpPr>
            <a:spLocks noChangeArrowheads="1"/>
          </p:cNvSpPr>
          <p:nvPr/>
        </p:nvSpPr>
        <p:spPr bwMode="auto">
          <a:xfrm>
            <a:off x="693544" y="3202622"/>
            <a:ext cx="82296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To calculate the variance, follow these steps: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Work out the </a:t>
            </a:r>
            <a:r>
              <a:rPr lang="en-US" altLang="en-US" sz="1600" dirty="0">
                <a:solidFill>
                  <a:schemeClr val="accent1"/>
                </a:solidFill>
                <a:latin typeface="Verdana" panose="020B0604030504040204" pitchFamily="34" charset="0"/>
                <a:hlinkClick r:id="rId2">
                  <a:extLst>
                    <a:ext uri="{A12FA001-AC4F-418D-AE19-62706E023703}">
                      <ahyp:hlinkClr xmlns:ahyp="http://schemas.microsoft.com/office/drawing/2018/hyperlinkcolor" val="tx"/>
                    </a:ext>
                  </a:extLst>
                </a:hlinkClick>
              </a:rPr>
              <a:t>Mean</a:t>
            </a:r>
            <a:r>
              <a:rPr lang="en-US" altLang="en-US" sz="1600" dirty="0">
                <a:solidFill>
                  <a:schemeClr val="accent1"/>
                </a:solidFill>
                <a:latin typeface="Verdana" panose="020B0604030504040204" pitchFamily="34" charset="0"/>
              </a:rPr>
              <a:t> (the simple average of the numbers)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for each number: subtract the Mean and square the result (the squared difference).</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work out the average of those squared differences. (</a:t>
            </a:r>
            <a:r>
              <a:rPr lang="en-US" altLang="en-US" sz="1600" dirty="0">
                <a:solidFill>
                  <a:schemeClr val="accent1"/>
                </a:solidFill>
                <a:latin typeface="Verdana" panose="020B0604030504040204" pitchFamily="34" charset="0"/>
                <a:hlinkClick r:id="rId3">
                  <a:extLst>
                    <a:ext uri="{A12FA001-AC4F-418D-AE19-62706E023703}">
                      <ahyp:hlinkClr xmlns:ahyp="http://schemas.microsoft.com/office/drawing/2018/hyperlinkcolor" val="tx"/>
                    </a:ext>
                  </a:extLst>
                </a:hlinkClick>
              </a:rPr>
              <a:t>Why Square?</a:t>
            </a:r>
            <a:r>
              <a:rPr lang="en-US" altLang="en-US" sz="1600" dirty="0">
                <a:solidFill>
                  <a:schemeClr val="accent1"/>
                </a:solidFill>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8610285"/>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294-467A-462C-83C7-3043808D6D56}"/>
              </a:ext>
            </a:extLst>
          </p:cNvPr>
          <p:cNvSpPr>
            <a:spLocks noGrp="1"/>
          </p:cNvSpPr>
          <p:nvPr>
            <p:ph type="title"/>
          </p:nvPr>
        </p:nvSpPr>
        <p:spPr>
          <a:xfrm>
            <a:off x="0" y="0"/>
            <a:ext cx="8229600" cy="637794"/>
          </a:xfrm>
        </p:spPr>
        <p:txBody>
          <a:bodyPr/>
          <a:lstStyle/>
          <a:p>
            <a:r>
              <a:rPr lang="en-US" dirty="0"/>
              <a:t>Variance - Ex</a:t>
            </a:r>
          </a:p>
        </p:txBody>
      </p:sp>
      <p:pic>
        <p:nvPicPr>
          <p:cNvPr id="4" name="Picture 3">
            <a:extLst>
              <a:ext uri="{FF2B5EF4-FFF2-40B4-BE49-F238E27FC236}">
                <a16:creationId xmlns:a16="http://schemas.microsoft.com/office/drawing/2014/main" id="{1D437307-14BE-4815-A5C1-396AAFF9B2EB}"/>
              </a:ext>
            </a:extLst>
          </p:cNvPr>
          <p:cNvPicPr>
            <a:picLocks noChangeAspect="1"/>
          </p:cNvPicPr>
          <p:nvPr/>
        </p:nvPicPr>
        <p:blipFill>
          <a:blip r:embed="rId2"/>
          <a:stretch>
            <a:fillRect/>
          </a:stretch>
        </p:blipFill>
        <p:spPr>
          <a:xfrm>
            <a:off x="716247" y="862066"/>
            <a:ext cx="5796235" cy="1573442"/>
          </a:xfrm>
          <a:prstGeom prst="rect">
            <a:avLst/>
          </a:prstGeom>
        </p:spPr>
      </p:pic>
      <p:sp>
        <p:nvSpPr>
          <p:cNvPr id="5" name="TextBox 4">
            <a:extLst>
              <a:ext uri="{FF2B5EF4-FFF2-40B4-BE49-F238E27FC236}">
                <a16:creationId xmlns:a16="http://schemas.microsoft.com/office/drawing/2014/main" id="{A32434E3-AF65-400B-AE8B-C5EBA451E0F8}"/>
              </a:ext>
            </a:extLst>
          </p:cNvPr>
          <p:cNvSpPr txBox="1"/>
          <p:nvPr/>
        </p:nvSpPr>
        <p:spPr>
          <a:xfrm>
            <a:off x="230344" y="523511"/>
            <a:ext cx="6519463" cy="338554"/>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Now we calculate each dog's difference from the Mean:</a:t>
            </a:r>
            <a:endParaRPr lang="en-US" sz="2000"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0CD470DC-9FC8-468B-BA20-CF437AFC230F}"/>
              </a:ext>
            </a:extLst>
          </p:cNvPr>
          <p:cNvSpPr txBox="1"/>
          <p:nvPr/>
        </p:nvSpPr>
        <p:spPr>
          <a:xfrm>
            <a:off x="90740" y="2571750"/>
            <a:ext cx="8794993" cy="584775"/>
          </a:xfrm>
          <a:prstGeom prst="rect">
            <a:avLst/>
          </a:prstGeom>
          <a:noFill/>
        </p:spPr>
        <p:txBody>
          <a:bodyPr wrap="square" rtlCol="0">
            <a:spAutoFit/>
          </a:bodyPr>
          <a:lstStyle/>
          <a:p>
            <a:pPr>
              <a:spcBef>
                <a:spcPts val="0"/>
              </a:spcBef>
              <a:spcAft>
                <a:spcPts val="0"/>
              </a:spcAft>
              <a:buClr>
                <a:schemeClr val="bg1"/>
              </a:buClr>
            </a:pPr>
            <a:r>
              <a:rPr lang="en-US" sz="1600" dirty="0">
                <a:solidFill>
                  <a:schemeClr val="bg2">
                    <a:lumMod val="50000"/>
                    <a:lumOff val="50000"/>
                  </a:schemeClr>
                </a:solidFill>
                <a:latin typeface="Verdana" panose="020B0604030504040204" pitchFamily="34" charset="0"/>
              </a:rPr>
              <a:t>To calculate the Variance, take each difference, square it, and then average the result:</a:t>
            </a:r>
          </a:p>
        </p:txBody>
      </p:sp>
    </p:spTree>
    <p:extLst>
      <p:ext uri="{BB962C8B-B14F-4D97-AF65-F5344CB8AC3E}">
        <p14:creationId xmlns:p14="http://schemas.microsoft.com/office/powerpoint/2010/main" val="421375032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779-CD6A-4E57-AE1B-EF50594A725F}"/>
              </a:ext>
            </a:extLst>
          </p:cNvPr>
          <p:cNvSpPr>
            <a:spLocks noGrp="1"/>
          </p:cNvSpPr>
          <p:nvPr>
            <p:ph type="title"/>
          </p:nvPr>
        </p:nvSpPr>
        <p:spPr>
          <a:xfrm>
            <a:off x="0" y="0"/>
            <a:ext cx="8229600" cy="637794"/>
          </a:xfrm>
        </p:spPr>
        <p:txBody>
          <a:bodyPr/>
          <a:lstStyle/>
          <a:p>
            <a:r>
              <a:rPr lang="en-US" dirty="0"/>
              <a:t>Variance – Ex continued</a:t>
            </a:r>
          </a:p>
        </p:txBody>
      </p:sp>
      <p:pic>
        <p:nvPicPr>
          <p:cNvPr id="4" name="Picture 3">
            <a:extLst>
              <a:ext uri="{FF2B5EF4-FFF2-40B4-BE49-F238E27FC236}">
                <a16:creationId xmlns:a16="http://schemas.microsoft.com/office/drawing/2014/main" id="{1A86875E-99D1-4F9C-A42B-BF8A9B27E777}"/>
              </a:ext>
            </a:extLst>
          </p:cNvPr>
          <p:cNvPicPr>
            <a:picLocks noChangeAspect="1"/>
          </p:cNvPicPr>
          <p:nvPr/>
        </p:nvPicPr>
        <p:blipFill>
          <a:blip r:embed="rId2"/>
          <a:stretch>
            <a:fillRect/>
          </a:stretch>
        </p:blipFill>
        <p:spPr>
          <a:xfrm>
            <a:off x="1409627" y="1022430"/>
            <a:ext cx="4809689" cy="2271632"/>
          </a:xfrm>
          <a:prstGeom prst="rect">
            <a:avLst/>
          </a:prstGeom>
        </p:spPr>
      </p:pic>
      <p:sp>
        <p:nvSpPr>
          <p:cNvPr id="5" name="TextBox 4">
            <a:extLst>
              <a:ext uri="{FF2B5EF4-FFF2-40B4-BE49-F238E27FC236}">
                <a16:creationId xmlns:a16="http://schemas.microsoft.com/office/drawing/2014/main" id="{E8670F94-D7F9-4415-86ED-4018DED05897}"/>
              </a:ext>
            </a:extLst>
          </p:cNvPr>
          <p:cNvSpPr txBox="1"/>
          <p:nvPr/>
        </p:nvSpPr>
        <p:spPr>
          <a:xfrm>
            <a:off x="551432" y="3769282"/>
            <a:ext cx="469066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So, the Variance is </a:t>
            </a:r>
            <a:r>
              <a:rPr lang="en-US" sz="1100" b="1" i="0" dirty="0">
                <a:solidFill>
                  <a:schemeClr val="bg2">
                    <a:lumMod val="50000"/>
                    <a:lumOff val="50000"/>
                  </a:schemeClr>
                </a:solidFill>
                <a:effectLst/>
                <a:latin typeface="Verdana" panose="020B0604030504040204" pitchFamily="34" charset="0"/>
              </a:rPr>
              <a:t>21,704</a:t>
            </a:r>
            <a:endParaRPr lang="en-US" sz="1400" dirty="0">
              <a:solidFill>
                <a:schemeClr val="bg2">
                  <a:lumMod val="50000"/>
                  <a:lumOff val="50000"/>
                </a:schemeClr>
              </a:solidFill>
              <a:latin typeface="+mn-lt"/>
            </a:endParaRPr>
          </a:p>
        </p:txBody>
      </p:sp>
    </p:spTree>
    <p:extLst>
      <p:ext uri="{BB962C8B-B14F-4D97-AF65-F5344CB8AC3E}">
        <p14:creationId xmlns:p14="http://schemas.microsoft.com/office/powerpoint/2010/main" val="799166285"/>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620B-98F5-4335-AD5A-53E05E2B254D}"/>
              </a:ext>
            </a:extLst>
          </p:cNvPr>
          <p:cNvSpPr>
            <a:spLocks noGrp="1"/>
          </p:cNvSpPr>
          <p:nvPr>
            <p:ph type="title"/>
          </p:nvPr>
        </p:nvSpPr>
        <p:spPr>
          <a:xfrm>
            <a:off x="0" y="0"/>
            <a:ext cx="8229600" cy="637794"/>
          </a:xfrm>
        </p:spPr>
        <p:txBody>
          <a:bodyPr/>
          <a:lstStyle/>
          <a:p>
            <a:r>
              <a:rPr lang="en-US" dirty="0"/>
              <a:t>Standard Deviation </a:t>
            </a:r>
          </a:p>
        </p:txBody>
      </p:sp>
      <p:sp>
        <p:nvSpPr>
          <p:cNvPr id="3" name="TextBox 2">
            <a:extLst>
              <a:ext uri="{FF2B5EF4-FFF2-40B4-BE49-F238E27FC236}">
                <a16:creationId xmlns:a16="http://schemas.microsoft.com/office/drawing/2014/main" id="{AE4C90B8-F407-49EC-A54D-E9774AA2C94F}"/>
              </a:ext>
            </a:extLst>
          </p:cNvPr>
          <p:cNvSpPr txBox="1"/>
          <p:nvPr/>
        </p:nvSpPr>
        <p:spPr>
          <a:xfrm>
            <a:off x="0" y="579353"/>
            <a:ext cx="7489704"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And the Standard Deviation is just the square root of Variance, so:</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5BC06AD-C58E-4108-9D27-4A78A855F4A5}"/>
              </a:ext>
            </a:extLst>
          </p:cNvPr>
          <p:cNvPicPr>
            <a:picLocks noChangeAspect="1"/>
          </p:cNvPicPr>
          <p:nvPr/>
        </p:nvPicPr>
        <p:blipFill>
          <a:blip r:embed="rId2"/>
          <a:stretch>
            <a:fillRect/>
          </a:stretch>
        </p:blipFill>
        <p:spPr>
          <a:xfrm>
            <a:off x="1986179" y="887130"/>
            <a:ext cx="2983690" cy="1263533"/>
          </a:xfrm>
          <a:prstGeom prst="rect">
            <a:avLst/>
          </a:prstGeom>
        </p:spPr>
      </p:pic>
      <p:pic>
        <p:nvPicPr>
          <p:cNvPr id="7" name="Picture 6">
            <a:extLst>
              <a:ext uri="{FF2B5EF4-FFF2-40B4-BE49-F238E27FC236}">
                <a16:creationId xmlns:a16="http://schemas.microsoft.com/office/drawing/2014/main" id="{931D458C-A0C9-4716-86D8-0E33FCB322A4}"/>
              </a:ext>
            </a:extLst>
          </p:cNvPr>
          <p:cNvPicPr>
            <a:picLocks noChangeAspect="1"/>
          </p:cNvPicPr>
          <p:nvPr/>
        </p:nvPicPr>
        <p:blipFill>
          <a:blip r:embed="rId3"/>
          <a:stretch>
            <a:fillRect/>
          </a:stretch>
        </p:blipFill>
        <p:spPr>
          <a:xfrm>
            <a:off x="211949" y="2966341"/>
            <a:ext cx="4904502" cy="1648486"/>
          </a:xfrm>
          <a:prstGeom prst="rect">
            <a:avLst/>
          </a:prstGeom>
        </p:spPr>
      </p:pic>
      <p:sp>
        <p:nvSpPr>
          <p:cNvPr id="8" name="TextBox 7">
            <a:extLst>
              <a:ext uri="{FF2B5EF4-FFF2-40B4-BE49-F238E27FC236}">
                <a16:creationId xmlns:a16="http://schemas.microsoft.com/office/drawing/2014/main" id="{E92EE6A2-F38C-4E19-BEA8-F4669A0C412E}"/>
              </a:ext>
            </a:extLst>
          </p:cNvPr>
          <p:cNvSpPr txBox="1"/>
          <p:nvPr/>
        </p:nvSpPr>
        <p:spPr>
          <a:xfrm>
            <a:off x="0" y="2387248"/>
            <a:ext cx="6324018"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And the good thing about the Standard Deviation is that it is useful. Now we can show which heights are within one Standard Deviation (147mm) of the Mean:</a:t>
            </a:r>
            <a:endParaRPr lang="en-US" sz="1400" dirty="0">
              <a:solidFill>
                <a:schemeClr val="bg2">
                  <a:lumMod val="50000"/>
                  <a:lumOff val="50000"/>
                </a:schemeClr>
              </a:solidFill>
              <a:latin typeface="+mn-lt"/>
            </a:endParaRPr>
          </a:p>
        </p:txBody>
      </p:sp>
      <p:sp>
        <p:nvSpPr>
          <p:cNvPr id="10" name="TextBox 9">
            <a:extLst>
              <a:ext uri="{FF2B5EF4-FFF2-40B4-BE49-F238E27FC236}">
                <a16:creationId xmlns:a16="http://schemas.microsoft.com/office/drawing/2014/main" id="{98B8F9D4-2C7B-451C-A083-7F06BA7A3569}"/>
              </a:ext>
            </a:extLst>
          </p:cNvPr>
          <p:cNvSpPr txBox="1"/>
          <p:nvPr/>
        </p:nvSpPr>
        <p:spPr>
          <a:xfrm>
            <a:off x="5263035" y="3462156"/>
            <a:ext cx="3880965"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accent1"/>
                </a:solidFill>
                <a:latin typeface="+mn-lt"/>
              </a:rPr>
              <a:t>So, using the Standard Deviation we have a "standard" way of knowing what is normal, and what is extra large or extra small.</a:t>
            </a:r>
          </a:p>
        </p:txBody>
      </p:sp>
    </p:spTree>
    <p:extLst>
      <p:ext uri="{BB962C8B-B14F-4D97-AF65-F5344CB8AC3E}">
        <p14:creationId xmlns:p14="http://schemas.microsoft.com/office/powerpoint/2010/main" val="2062386995"/>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2E5-19BC-41C1-9716-CDA111BFDC1E}"/>
              </a:ext>
            </a:extLst>
          </p:cNvPr>
          <p:cNvSpPr>
            <a:spLocks noGrp="1"/>
          </p:cNvSpPr>
          <p:nvPr>
            <p:ph type="title"/>
          </p:nvPr>
        </p:nvSpPr>
        <p:spPr>
          <a:xfrm>
            <a:off x="171014" y="126370"/>
            <a:ext cx="8229600" cy="637794"/>
          </a:xfrm>
        </p:spPr>
        <p:txBody>
          <a:bodyPr/>
          <a:lstStyle/>
          <a:p>
            <a:r>
              <a:rPr lang="en-US" dirty="0"/>
              <a:t>Another Example – Standard Deviation </a:t>
            </a:r>
          </a:p>
        </p:txBody>
      </p:sp>
    </p:spTree>
    <p:extLst>
      <p:ext uri="{BB962C8B-B14F-4D97-AF65-F5344CB8AC3E}">
        <p14:creationId xmlns:p14="http://schemas.microsoft.com/office/powerpoint/2010/main" val="1577341905"/>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E8FC-E53A-4E79-8F5A-821A8B64772A}"/>
              </a:ext>
            </a:extLst>
          </p:cNvPr>
          <p:cNvSpPr>
            <a:spLocks noGrp="1"/>
          </p:cNvSpPr>
          <p:nvPr>
            <p:ph type="title"/>
          </p:nvPr>
        </p:nvSpPr>
        <p:spPr>
          <a:xfrm>
            <a:off x="0" y="0"/>
            <a:ext cx="8229600" cy="637794"/>
          </a:xfrm>
        </p:spPr>
        <p:txBody>
          <a:bodyPr/>
          <a:lstStyle/>
          <a:p>
            <a:r>
              <a:rPr lang="en-US" dirty="0"/>
              <a:t>Standard Deviation – Population &amp; Sample</a:t>
            </a:r>
          </a:p>
        </p:txBody>
      </p:sp>
      <p:sp>
        <p:nvSpPr>
          <p:cNvPr id="3" name="TextBox 2">
            <a:extLst>
              <a:ext uri="{FF2B5EF4-FFF2-40B4-BE49-F238E27FC236}">
                <a16:creationId xmlns:a16="http://schemas.microsoft.com/office/drawing/2014/main" id="{FD0A08EA-D57C-4F83-A00F-9136C8E975A8}"/>
              </a:ext>
            </a:extLst>
          </p:cNvPr>
          <p:cNvSpPr txBox="1"/>
          <p:nvPr/>
        </p:nvSpPr>
        <p:spPr>
          <a:xfrm>
            <a:off x="97723" y="903040"/>
            <a:ext cx="8418064" cy="3077766"/>
          </a:xfrm>
          <a:prstGeom prst="rect">
            <a:avLst/>
          </a:prstGeom>
          <a:noFill/>
        </p:spPr>
        <p:txBody>
          <a:bodyPr wrap="square" rtlCol="0">
            <a:spAutoFit/>
          </a:bodyPr>
          <a:lstStyle/>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Example: if our 5 dogs are just a </a:t>
            </a:r>
            <a:r>
              <a:rPr lang="en-US" sz="2000" b="1" i="0" dirty="0">
                <a:solidFill>
                  <a:schemeClr val="bg2">
                    <a:lumMod val="50000"/>
                    <a:lumOff val="50000"/>
                  </a:schemeClr>
                </a:solidFill>
                <a:effectLst/>
                <a:latin typeface="Verdana" panose="020B0604030504040204" pitchFamily="34" charset="0"/>
              </a:rPr>
              <a:t>sample</a:t>
            </a:r>
            <a:r>
              <a:rPr lang="en-US" sz="2000" b="0" i="0" dirty="0">
                <a:solidFill>
                  <a:schemeClr val="bg2">
                    <a:lumMod val="50000"/>
                    <a:lumOff val="50000"/>
                  </a:schemeClr>
                </a:solidFill>
                <a:effectLst/>
                <a:latin typeface="Verdana" panose="020B0604030504040204" pitchFamily="34" charset="0"/>
              </a:rPr>
              <a:t> of a bigger population of dogs, we divide by </a:t>
            </a:r>
            <a:r>
              <a:rPr lang="en-US" sz="2000" b="1" i="0" dirty="0">
                <a:solidFill>
                  <a:schemeClr val="bg2">
                    <a:lumMod val="50000"/>
                    <a:lumOff val="50000"/>
                  </a:schemeClr>
                </a:solidFill>
                <a:effectLst/>
                <a:latin typeface="Verdana" panose="020B0604030504040204" pitchFamily="34" charset="0"/>
              </a:rPr>
              <a:t>4 instead of 5</a:t>
            </a:r>
            <a:r>
              <a:rPr lang="en-US" sz="2000" b="0" i="0" dirty="0">
                <a:solidFill>
                  <a:schemeClr val="bg2">
                    <a:lumMod val="50000"/>
                    <a:lumOff val="50000"/>
                  </a:schemeClr>
                </a:solidFill>
                <a:effectLst/>
                <a:latin typeface="Verdana" panose="020B0604030504040204" pitchFamily="34" charset="0"/>
              </a:rPr>
              <a:t> like this:</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Variance = 108,520 / </a:t>
            </a:r>
            <a:r>
              <a:rPr lang="en-US" sz="2000" b="1" i="0" dirty="0">
                <a:solidFill>
                  <a:schemeClr val="bg2">
                    <a:lumMod val="50000"/>
                    <a:lumOff val="50000"/>
                  </a:schemeClr>
                </a:solidFill>
                <a:effectLst/>
                <a:latin typeface="Verdana" panose="020B0604030504040204" pitchFamily="34" charset="0"/>
              </a:rPr>
              <a:t>4</a:t>
            </a:r>
            <a:r>
              <a:rPr lang="en-US" sz="2000" b="0" i="0" dirty="0">
                <a:solidFill>
                  <a:schemeClr val="bg2">
                    <a:lumMod val="50000"/>
                    <a:lumOff val="50000"/>
                  </a:schemeClr>
                </a:solidFill>
                <a:effectLst/>
                <a:latin typeface="Verdana" panose="020B0604030504040204" pitchFamily="34" charset="0"/>
              </a:rPr>
              <a:t> = </a:t>
            </a:r>
            <a:r>
              <a:rPr lang="en-US" sz="2000" b="1" i="0" dirty="0">
                <a:solidFill>
                  <a:schemeClr val="bg2">
                    <a:lumMod val="50000"/>
                    <a:lumOff val="50000"/>
                  </a:schemeClr>
                </a:solidFill>
                <a:effectLst/>
                <a:latin typeface="Verdana" panose="020B0604030504040204" pitchFamily="34" charset="0"/>
              </a:rPr>
              <a:t>27,130</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Standard Deviation = √27,130 = </a:t>
            </a:r>
            <a:r>
              <a:rPr lang="en-US" sz="2000" b="1" i="0" dirty="0">
                <a:solidFill>
                  <a:schemeClr val="bg2">
                    <a:lumMod val="50000"/>
                    <a:lumOff val="50000"/>
                  </a:schemeClr>
                </a:solidFill>
                <a:effectLst/>
                <a:latin typeface="Verdana" panose="020B0604030504040204" pitchFamily="34" charset="0"/>
              </a:rPr>
              <a:t>165</a:t>
            </a:r>
            <a:r>
              <a:rPr lang="en-US" sz="2000" b="0" i="0" dirty="0">
                <a:solidFill>
                  <a:schemeClr val="bg2">
                    <a:lumMod val="50000"/>
                    <a:lumOff val="50000"/>
                  </a:schemeClr>
                </a:solidFill>
                <a:effectLst/>
                <a:latin typeface="Verdana" panose="020B0604030504040204" pitchFamily="34" charset="0"/>
              </a:rPr>
              <a:t> (to the nearest mm)</a:t>
            </a:r>
          </a:p>
          <a:p>
            <a:pPr algn="l"/>
            <a:endParaRPr lang="en-US" sz="2000" b="0" i="0" dirty="0">
              <a:solidFill>
                <a:schemeClr val="bg2">
                  <a:lumMod val="50000"/>
                  <a:lumOff val="50000"/>
                </a:schemeClr>
              </a:solidFill>
              <a:effectLst/>
              <a:latin typeface="Verdana" panose="020B0604030504040204" pitchFamily="34" charset="0"/>
            </a:endParaRPr>
          </a:p>
          <a:p>
            <a:pPr marL="342900" indent="-3429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Think of it as a "correction" when your data is only a sample.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892214900"/>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C4E3-6B94-4D41-9DB2-4A1A4413DA08}"/>
              </a:ext>
            </a:extLst>
          </p:cNvPr>
          <p:cNvSpPr>
            <a:spLocks noGrp="1"/>
          </p:cNvSpPr>
          <p:nvPr>
            <p:ph type="title"/>
          </p:nvPr>
        </p:nvSpPr>
        <p:spPr>
          <a:xfrm>
            <a:off x="114300" y="112410"/>
            <a:ext cx="8229600" cy="637794"/>
          </a:xfrm>
        </p:spPr>
        <p:txBody>
          <a:bodyPr/>
          <a:lstStyle/>
          <a:p>
            <a:r>
              <a:rPr lang="en-US" dirty="0"/>
              <a:t>Standard Deviation - Formula</a:t>
            </a:r>
          </a:p>
        </p:txBody>
      </p:sp>
      <p:sp>
        <p:nvSpPr>
          <p:cNvPr id="10" name="TextBox 9">
            <a:extLst>
              <a:ext uri="{FF2B5EF4-FFF2-40B4-BE49-F238E27FC236}">
                <a16:creationId xmlns:a16="http://schemas.microsoft.com/office/drawing/2014/main" id="{933A42C8-B9B8-4D5C-B787-BC7681B6E0FD}"/>
              </a:ext>
            </a:extLst>
          </p:cNvPr>
          <p:cNvSpPr txBox="1"/>
          <p:nvPr/>
        </p:nvSpPr>
        <p:spPr>
          <a:xfrm>
            <a:off x="5309278" y="2087065"/>
            <a:ext cx="3720422" cy="1323439"/>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Looks complicated, but the important change is to divide by </a:t>
            </a:r>
            <a:r>
              <a:rPr lang="en-US" sz="1600" b="1" i="0" dirty="0">
                <a:solidFill>
                  <a:schemeClr val="bg2">
                    <a:lumMod val="50000"/>
                    <a:lumOff val="50000"/>
                  </a:schemeClr>
                </a:solidFill>
                <a:effectLst/>
                <a:latin typeface="Verdana" panose="020B0604030504040204" pitchFamily="34" charset="0"/>
              </a:rPr>
              <a:t>N-1</a:t>
            </a:r>
            <a:r>
              <a:rPr lang="en-US" sz="1600" b="0" i="0" dirty="0">
                <a:solidFill>
                  <a:schemeClr val="bg2">
                    <a:lumMod val="50000"/>
                    <a:lumOff val="50000"/>
                  </a:schemeClr>
                </a:solidFill>
                <a:effectLst/>
                <a:latin typeface="Verdana" panose="020B0604030504040204" pitchFamily="34" charset="0"/>
              </a:rPr>
              <a:t> (instead of </a:t>
            </a:r>
            <a:r>
              <a:rPr lang="en-US" sz="1600" b="1" i="0" dirty="0">
                <a:solidFill>
                  <a:schemeClr val="bg2">
                    <a:lumMod val="50000"/>
                    <a:lumOff val="50000"/>
                  </a:schemeClr>
                </a:solidFill>
                <a:effectLst/>
                <a:latin typeface="Verdana" panose="020B0604030504040204" pitchFamily="34" charset="0"/>
              </a:rPr>
              <a:t>N</a:t>
            </a:r>
            <a:r>
              <a:rPr lang="en-US" sz="1600" b="0" i="0" dirty="0">
                <a:solidFill>
                  <a:schemeClr val="bg2">
                    <a:lumMod val="50000"/>
                    <a:lumOff val="50000"/>
                  </a:schemeClr>
                </a:solidFill>
                <a:effectLst/>
                <a:latin typeface="Verdana" panose="020B0604030504040204" pitchFamily="34" charset="0"/>
              </a:rPr>
              <a:t>) when calculating a Sample Standard Deviation</a:t>
            </a:r>
            <a:endParaRPr lang="en-US" sz="2000" dirty="0">
              <a:solidFill>
                <a:schemeClr val="bg2">
                  <a:lumMod val="50000"/>
                  <a:lumOff val="50000"/>
                </a:schemeClr>
              </a:solidFill>
              <a:latin typeface="+mn-lt"/>
            </a:endParaRPr>
          </a:p>
        </p:txBody>
      </p:sp>
      <p:pic>
        <p:nvPicPr>
          <p:cNvPr id="12" name="Picture 11">
            <a:extLst>
              <a:ext uri="{FF2B5EF4-FFF2-40B4-BE49-F238E27FC236}">
                <a16:creationId xmlns:a16="http://schemas.microsoft.com/office/drawing/2014/main" id="{653F05E3-1A06-4930-9772-3415C65D5046}"/>
              </a:ext>
            </a:extLst>
          </p:cNvPr>
          <p:cNvPicPr>
            <a:picLocks noChangeAspect="1"/>
          </p:cNvPicPr>
          <p:nvPr/>
        </p:nvPicPr>
        <p:blipFill>
          <a:blip r:embed="rId2"/>
          <a:stretch>
            <a:fillRect/>
          </a:stretch>
        </p:blipFill>
        <p:spPr>
          <a:xfrm>
            <a:off x="114300" y="851297"/>
            <a:ext cx="4724655" cy="1808141"/>
          </a:xfrm>
          <a:prstGeom prst="rect">
            <a:avLst/>
          </a:prstGeom>
        </p:spPr>
      </p:pic>
      <p:pic>
        <p:nvPicPr>
          <p:cNvPr id="14" name="Picture 13">
            <a:extLst>
              <a:ext uri="{FF2B5EF4-FFF2-40B4-BE49-F238E27FC236}">
                <a16:creationId xmlns:a16="http://schemas.microsoft.com/office/drawing/2014/main" id="{B435FB2B-9487-497B-8EF8-99AA21450932}"/>
              </a:ext>
            </a:extLst>
          </p:cNvPr>
          <p:cNvPicPr>
            <a:picLocks noChangeAspect="1"/>
          </p:cNvPicPr>
          <p:nvPr/>
        </p:nvPicPr>
        <p:blipFill>
          <a:blip r:embed="rId3"/>
          <a:stretch>
            <a:fillRect/>
          </a:stretch>
        </p:blipFill>
        <p:spPr>
          <a:xfrm>
            <a:off x="114300" y="2892968"/>
            <a:ext cx="4724655" cy="1672051"/>
          </a:xfrm>
          <a:prstGeom prst="rect">
            <a:avLst/>
          </a:prstGeom>
        </p:spPr>
      </p:pic>
    </p:spTree>
    <p:extLst>
      <p:ext uri="{BB962C8B-B14F-4D97-AF65-F5344CB8AC3E}">
        <p14:creationId xmlns:p14="http://schemas.microsoft.com/office/powerpoint/2010/main" val="3884285239"/>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3A06-D0A1-4D54-8804-1862AD402AE2}"/>
              </a:ext>
            </a:extLst>
          </p:cNvPr>
          <p:cNvSpPr>
            <a:spLocks noGrp="1"/>
          </p:cNvSpPr>
          <p:nvPr>
            <p:ph type="title"/>
          </p:nvPr>
        </p:nvSpPr>
        <p:spPr>
          <a:xfrm>
            <a:off x="0" y="0"/>
            <a:ext cx="8229600" cy="637794"/>
          </a:xfrm>
        </p:spPr>
        <p:txBody>
          <a:bodyPr/>
          <a:lstStyle/>
          <a:p>
            <a:r>
              <a:rPr lang="en-US" dirty="0"/>
              <a:t>Why Square the difference ? </a:t>
            </a:r>
          </a:p>
        </p:txBody>
      </p:sp>
      <p:sp>
        <p:nvSpPr>
          <p:cNvPr id="3" name="TextBox 2">
            <a:extLst>
              <a:ext uri="{FF2B5EF4-FFF2-40B4-BE49-F238E27FC236}">
                <a16:creationId xmlns:a16="http://schemas.microsoft.com/office/drawing/2014/main" id="{335ED887-CF6A-495E-9FF8-79FD8D96C0AD}"/>
              </a:ext>
            </a:extLst>
          </p:cNvPr>
          <p:cNvSpPr txBox="1"/>
          <p:nvPr/>
        </p:nvSpPr>
        <p:spPr>
          <a:xfrm>
            <a:off x="181484" y="558412"/>
            <a:ext cx="8048116" cy="3416320"/>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If we just add up the differences from the mean ... the negatives cancel the positives:</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that won't work. How about we use </a:t>
            </a:r>
            <a:r>
              <a:rPr lang="en-US" sz="1200" dirty="0">
                <a:solidFill>
                  <a:schemeClr val="bg2">
                    <a:lumMod val="50000"/>
                    <a:lumOff val="50000"/>
                  </a:schemeClr>
                </a:solidFill>
                <a:latin typeface="Verdana" panose="020B0604030504040204" pitchFamily="34" charset="0"/>
                <a:hlinkClick r:id="rId2">
                  <a:extLst>
                    <a:ext uri="{A12FA001-AC4F-418D-AE19-62706E023703}">
                      <ahyp:hlinkClr xmlns:ahyp="http://schemas.microsoft.com/office/drawing/2018/hyperlinkcolor" val="tx"/>
                    </a:ext>
                  </a:extLst>
                </a:hlinkClick>
              </a:rPr>
              <a:t>absolute values</a:t>
            </a:r>
            <a:r>
              <a:rPr lang="en-US" sz="1200" dirty="0">
                <a:solidFill>
                  <a:schemeClr val="bg2">
                    <a:lumMod val="50000"/>
                    <a:lumOff val="50000"/>
                  </a:schemeClr>
                </a:solidFill>
                <a:latin typeface="Verdana" panose="020B0604030504040204" pitchFamily="34" charset="0"/>
              </a:rPr>
              <a:t>?</a:t>
            </a:r>
            <a:br>
              <a:rPr lang="en-US" sz="1200" dirty="0">
                <a:solidFill>
                  <a:schemeClr val="bg2">
                    <a:lumMod val="50000"/>
                    <a:lumOff val="50000"/>
                  </a:schemeClr>
                </a:solidFill>
                <a:latin typeface="Verdana" panose="020B0604030504040204" pitchFamily="34" charset="0"/>
              </a:rPr>
            </a:b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looks good (and is the </a:t>
            </a:r>
            <a:r>
              <a:rPr lang="en-US" sz="12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Mean Deviation</a:t>
            </a:r>
            <a:r>
              <a:rPr lang="en-US" sz="1200" dirty="0">
                <a:solidFill>
                  <a:schemeClr val="bg2">
                    <a:lumMod val="50000"/>
                    <a:lumOff val="50000"/>
                  </a:schemeClr>
                </a:solidFill>
                <a:latin typeface="Verdana" panose="020B0604030504040204" pitchFamily="34" charset="0"/>
              </a:rPr>
              <a:t>), but what about this case:</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p:txBody>
      </p:sp>
      <p:pic>
        <p:nvPicPr>
          <p:cNvPr id="5" name="Picture 4">
            <a:extLst>
              <a:ext uri="{FF2B5EF4-FFF2-40B4-BE49-F238E27FC236}">
                <a16:creationId xmlns:a16="http://schemas.microsoft.com/office/drawing/2014/main" id="{46EF63B6-C861-4B4A-BA4A-3E222C70C7D5}"/>
              </a:ext>
            </a:extLst>
          </p:cNvPr>
          <p:cNvPicPr>
            <a:picLocks noChangeAspect="1"/>
          </p:cNvPicPr>
          <p:nvPr/>
        </p:nvPicPr>
        <p:blipFill>
          <a:blip r:embed="rId4"/>
          <a:stretch>
            <a:fillRect/>
          </a:stretch>
        </p:blipFill>
        <p:spPr>
          <a:xfrm>
            <a:off x="654172" y="868666"/>
            <a:ext cx="2130910" cy="880711"/>
          </a:xfrm>
          <a:prstGeom prst="rect">
            <a:avLst/>
          </a:prstGeom>
        </p:spPr>
      </p:pic>
      <p:pic>
        <p:nvPicPr>
          <p:cNvPr id="7" name="Picture 6">
            <a:extLst>
              <a:ext uri="{FF2B5EF4-FFF2-40B4-BE49-F238E27FC236}">
                <a16:creationId xmlns:a16="http://schemas.microsoft.com/office/drawing/2014/main" id="{FF31FC51-1BB6-4110-984E-4ADCFEAD3B9D}"/>
              </a:ext>
            </a:extLst>
          </p:cNvPr>
          <p:cNvPicPr>
            <a:picLocks noChangeAspect="1"/>
          </p:cNvPicPr>
          <p:nvPr/>
        </p:nvPicPr>
        <p:blipFill>
          <a:blip r:embed="rId4"/>
          <a:stretch>
            <a:fillRect/>
          </a:stretch>
        </p:blipFill>
        <p:spPr>
          <a:xfrm>
            <a:off x="654173" y="2183727"/>
            <a:ext cx="2130910" cy="1048037"/>
          </a:xfrm>
          <a:prstGeom prst="rect">
            <a:avLst/>
          </a:prstGeom>
        </p:spPr>
      </p:pic>
      <p:pic>
        <p:nvPicPr>
          <p:cNvPr id="9" name="Picture 8">
            <a:extLst>
              <a:ext uri="{FF2B5EF4-FFF2-40B4-BE49-F238E27FC236}">
                <a16:creationId xmlns:a16="http://schemas.microsoft.com/office/drawing/2014/main" id="{64CAF348-C2B3-4FF9-97C9-997DD4E807AA}"/>
              </a:ext>
            </a:extLst>
          </p:cNvPr>
          <p:cNvPicPr>
            <a:picLocks noChangeAspect="1"/>
          </p:cNvPicPr>
          <p:nvPr/>
        </p:nvPicPr>
        <p:blipFill>
          <a:blip r:embed="rId5"/>
          <a:stretch>
            <a:fillRect/>
          </a:stretch>
        </p:blipFill>
        <p:spPr>
          <a:xfrm>
            <a:off x="654173" y="3666113"/>
            <a:ext cx="2130910" cy="1111583"/>
          </a:xfrm>
          <a:prstGeom prst="rect">
            <a:avLst/>
          </a:prstGeom>
        </p:spPr>
      </p:pic>
    </p:spTree>
    <p:extLst>
      <p:ext uri="{BB962C8B-B14F-4D97-AF65-F5344CB8AC3E}">
        <p14:creationId xmlns:p14="http://schemas.microsoft.com/office/powerpoint/2010/main" val="1560366396"/>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0AC9D2-C166-483A-A9F8-A47C63C5C8F9}"/>
              </a:ext>
            </a:extLst>
          </p:cNvPr>
          <p:cNvSpPr>
            <a:spLocks noGrp="1"/>
          </p:cNvSpPr>
          <p:nvPr>
            <p:ph type="title"/>
          </p:nvPr>
        </p:nvSpPr>
        <p:spPr>
          <a:xfrm>
            <a:off x="0" y="0"/>
            <a:ext cx="8229600" cy="637794"/>
          </a:xfrm>
        </p:spPr>
        <p:txBody>
          <a:bodyPr/>
          <a:lstStyle/>
          <a:p>
            <a:r>
              <a:rPr lang="en-US" dirty="0"/>
              <a:t>Why Square the difference ? - Continued </a:t>
            </a:r>
          </a:p>
        </p:txBody>
      </p:sp>
      <p:sp>
        <p:nvSpPr>
          <p:cNvPr id="4" name="TextBox 3">
            <a:extLst>
              <a:ext uri="{FF2B5EF4-FFF2-40B4-BE49-F238E27FC236}">
                <a16:creationId xmlns:a16="http://schemas.microsoft.com/office/drawing/2014/main" id="{F548E1AB-BBD9-419A-A5BF-9DF1DF5C418E}"/>
              </a:ext>
            </a:extLst>
          </p:cNvPr>
          <p:cNvSpPr txBox="1"/>
          <p:nvPr/>
        </p:nvSpPr>
        <p:spPr>
          <a:xfrm>
            <a:off x="97722" y="637794"/>
            <a:ext cx="7231438" cy="3970318"/>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let us try squaring each difference (and taking the square root at the end):</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is nice! The Standard Deviation is bigger when the differences are more spread out ... just what we want.</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p:txBody>
      </p:sp>
      <p:pic>
        <p:nvPicPr>
          <p:cNvPr id="5" name="Picture 4">
            <a:extLst>
              <a:ext uri="{FF2B5EF4-FFF2-40B4-BE49-F238E27FC236}">
                <a16:creationId xmlns:a16="http://schemas.microsoft.com/office/drawing/2014/main" id="{EA9BD20E-FBEB-49E3-A54D-D22AB7DB24EA}"/>
              </a:ext>
            </a:extLst>
          </p:cNvPr>
          <p:cNvPicPr>
            <a:picLocks noChangeAspect="1"/>
          </p:cNvPicPr>
          <p:nvPr/>
        </p:nvPicPr>
        <p:blipFill>
          <a:blip r:embed="rId2"/>
          <a:stretch>
            <a:fillRect/>
          </a:stretch>
        </p:blipFill>
        <p:spPr>
          <a:xfrm>
            <a:off x="305891" y="967696"/>
            <a:ext cx="1439147" cy="2767590"/>
          </a:xfrm>
          <a:prstGeom prst="rect">
            <a:avLst/>
          </a:prstGeom>
        </p:spPr>
      </p:pic>
    </p:spTree>
    <p:extLst>
      <p:ext uri="{BB962C8B-B14F-4D97-AF65-F5344CB8AC3E}">
        <p14:creationId xmlns:p14="http://schemas.microsoft.com/office/powerpoint/2010/main" val="2153491599"/>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2BBF-B8CB-4B04-883C-EAE35BBFAAEE}"/>
              </a:ext>
            </a:extLst>
          </p:cNvPr>
          <p:cNvSpPr>
            <a:spLocks noGrp="1"/>
          </p:cNvSpPr>
          <p:nvPr>
            <p:ph type="title"/>
          </p:nvPr>
        </p:nvSpPr>
        <p:spPr>
          <a:xfrm>
            <a:off x="0" y="0"/>
            <a:ext cx="8229600" cy="637794"/>
          </a:xfrm>
        </p:spPr>
        <p:txBody>
          <a:bodyPr/>
          <a:lstStyle/>
          <a:p>
            <a:r>
              <a:rPr lang="en-US" dirty="0"/>
              <a:t>Range of Standard Deviation/ Empirical Formula</a:t>
            </a:r>
          </a:p>
        </p:txBody>
      </p:sp>
      <p:sp>
        <p:nvSpPr>
          <p:cNvPr id="3" name="TextBox 2">
            <a:extLst>
              <a:ext uri="{FF2B5EF4-FFF2-40B4-BE49-F238E27FC236}">
                <a16:creationId xmlns:a16="http://schemas.microsoft.com/office/drawing/2014/main" id="{3DA067BC-3687-477F-9DC3-3BDF694F3DCD}"/>
              </a:ext>
            </a:extLst>
          </p:cNvPr>
          <p:cNvSpPr txBox="1"/>
          <p:nvPr/>
        </p:nvSpPr>
        <p:spPr>
          <a:xfrm>
            <a:off x="0" y="855069"/>
            <a:ext cx="834826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We can expect about 68% of values to be within plus-or-minus 1 standard deviation.</a:t>
            </a:r>
            <a:endParaRPr lang="en-US" sz="14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79A5D72F-9407-40CB-B562-4DDFB8CB5986}"/>
              </a:ext>
            </a:extLst>
          </p:cNvPr>
          <p:cNvPicPr>
            <a:picLocks noChangeAspect="1"/>
          </p:cNvPicPr>
          <p:nvPr/>
        </p:nvPicPr>
        <p:blipFill>
          <a:blip r:embed="rId2"/>
          <a:stretch>
            <a:fillRect/>
          </a:stretch>
        </p:blipFill>
        <p:spPr>
          <a:xfrm>
            <a:off x="235035" y="1641788"/>
            <a:ext cx="4748795" cy="2515838"/>
          </a:xfrm>
          <a:prstGeom prst="rect">
            <a:avLst/>
          </a:prstGeom>
        </p:spPr>
      </p:pic>
      <p:sp>
        <p:nvSpPr>
          <p:cNvPr id="6" name="TextBox 5">
            <a:extLst>
              <a:ext uri="{FF2B5EF4-FFF2-40B4-BE49-F238E27FC236}">
                <a16:creationId xmlns:a16="http://schemas.microsoft.com/office/drawing/2014/main" id="{7A1F70E6-13D8-4A77-9FAF-ACD6F5789C79}"/>
              </a:ext>
            </a:extLst>
          </p:cNvPr>
          <p:cNvSpPr txBox="1"/>
          <p:nvPr/>
        </p:nvSpPr>
        <p:spPr>
          <a:xfrm>
            <a:off x="5060612" y="1354894"/>
            <a:ext cx="3925135" cy="3077766"/>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Following the empirical rule:.</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68% of scores are between 40 and 60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95% of scores are between 30 and 70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99.7% of scores are between 20 and 80.</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825623888"/>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l PPT Theme_201609">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 PPT Theme_201609" id="{FF30C829-293E-4456-BF26-F010FAA61FD1}" vid="{671CC896-344E-4270-8267-102DA59EDD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41067</TotalTime>
  <Words>15741</Words>
  <Application>Microsoft Office PowerPoint</Application>
  <PresentationFormat>On-screen Show (16:9)</PresentationFormat>
  <Paragraphs>1734</Paragraphs>
  <Slides>272</Slides>
  <Notes>15</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272</vt:i4>
      </vt:variant>
    </vt:vector>
  </HeadingPairs>
  <TitlesOfParts>
    <vt:vector size="295" baseType="lpstr">
      <vt:lpstr>champ</vt:lpstr>
      <vt:lpstr>Gilmer</vt:lpstr>
      <vt:lpstr>inherit</vt:lpstr>
      <vt:lpstr>Inter</vt:lpstr>
      <vt:lpstr>Museo For Dell 300</vt:lpstr>
      <vt:lpstr>Museo Sans For Dell</vt:lpstr>
      <vt:lpstr>Museo Sans For Dell</vt:lpstr>
      <vt:lpstr>proxima-nova</vt:lpstr>
      <vt:lpstr>Arial</vt:lpstr>
      <vt:lpstr>Arial</vt:lpstr>
      <vt:lpstr>Arial Black</vt:lpstr>
      <vt:lpstr>Calibri</vt:lpstr>
      <vt:lpstr>Courier New</vt:lpstr>
      <vt:lpstr>Lato</vt:lpstr>
      <vt:lpstr>Open Sans</vt:lpstr>
      <vt:lpstr>pt sans</vt:lpstr>
      <vt:lpstr>Raleway</vt:lpstr>
      <vt:lpstr>roboto</vt:lpstr>
      <vt:lpstr>Times New Roman</vt:lpstr>
      <vt:lpstr>Verdana</vt:lpstr>
      <vt:lpstr>Wingdings</vt:lpstr>
      <vt:lpstr>Dell PPT Theme_201609</vt:lpstr>
      <vt:lpstr>think-cell Slide</vt:lpstr>
      <vt:lpstr>Statistics for  Data Science   </vt:lpstr>
      <vt:lpstr>What is Statistics ? </vt:lpstr>
      <vt:lpstr>Some examples of how statistics shape our life</vt:lpstr>
      <vt:lpstr>Worksheet</vt:lpstr>
      <vt:lpstr>Some statistical statements</vt:lpstr>
      <vt:lpstr>What is Statistics ? </vt:lpstr>
      <vt:lpstr>Terminology commonly used terminology in the discipline of statistics </vt:lpstr>
      <vt:lpstr>Types of Variables</vt:lpstr>
      <vt:lpstr>Quick exercise – Identify type of Data</vt:lpstr>
      <vt:lpstr>Worksheet</vt:lpstr>
      <vt:lpstr>Population &amp; Sample</vt:lpstr>
      <vt:lpstr>Worksheet</vt:lpstr>
      <vt:lpstr>Why Sample should be Random &amp; Representative? </vt:lpstr>
      <vt:lpstr>Bias in sampling : </vt:lpstr>
      <vt:lpstr>Worksheet</vt:lpstr>
      <vt:lpstr>PowerPoint Presentation</vt:lpstr>
      <vt:lpstr>Inferential Statistics</vt:lpstr>
      <vt:lpstr>Descriptive Statistics</vt:lpstr>
      <vt:lpstr>Descriptive Statistics – Example You’ve performed a survey to 40 respondents about their favorite car color. And now you have a spreadsheet with the results.</vt:lpstr>
      <vt:lpstr>Difference between Descriptive &amp; Inferential Statistics</vt:lpstr>
      <vt:lpstr>Independent, Dependent &amp; Control variable</vt:lpstr>
      <vt:lpstr>Types of Statistical Studies</vt:lpstr>
      <vt:lpstr>Understanding Observational Study &amp; Experiment              With an Example</vt:lpstr>
      <vt:lpstr>Understanding Observational Study &amp; Experiment              With an Example</vt:lpstr>
      <vt:lpstr>Understanding Observational Study &amp; Experiment              With an Example</vt:lpstr>
      <vt:lpstr>Control Experiment – drug test example</vt:lpstr>
      <vt:lpstr>Controlled Experiment</vt:lpstr>
      <vt:lpstr>Correlation and Causation</vt:lpstr>
      <vt:lpstr>Confounding Variable</vt:lpstr>
      <vt:lpstr>Confounding variable – another example</vt:lpstr>
      <vt:lpstr>What is hypothesis ? </vt:lpstr>
      <vt:lpstr>Blinding</vt:lpstr>
      <vt:lpstr>Double Blinding</vt:lpstr>
      <vt:lpstr>Why blinding is important in Statistics?</vt:lpstr>
      <vt:lpstr>Describing Data through Statistics   </vt:lpstr>
      <vt:lpstr>Measure of   Central Tendency   </vt:lpstr>
      <vt:lpstr>Finding Central Value</vt:lpstr>
      <vt:lpstr>Measure of Central Tendency</vt:lpstr>
      <vt:lpstr>Ready ??????????????</vt:lpstr>
      <vt:lpstr>Mean </vt:lpstr>
      <vt:lpstr>Median</vt:lpstr>
      <vt:lpstr>Median – Two middle numbers</vt:lpstr>
      <vt:lpstr>Mode</vt:lpstr>
      <vt:lpstr>Mode</vt:lpstr>
      <vt:lpstr>Grouping</vt:lpstr>
      <vt:lpstr>Grouping another example</vt:lpstr>
      <vt:lpstr>Outlier </vt:lpstr>
      <vt:lpstr>Outlier - continued</vt:lpstr>
      <vt:lpstr>Mean – Continued Different types of Mean</vt:lpstr>
      <vt:lpstr>Geometric Mean</vt:lpstr>
      <vt:lpstr>Harmonic Mean</vt:lpstr>
      <vt:lpstr>Harmonic Mean - Continued</vt:lpstr>
      <vt:lpstr>Harmonic Mean</vt:lpstr>
      <vt:lpstr>Conclusion : Mean, Median, Mode</vt:lpstr>
      <vt:lpstr>The Mean from a Frequency Table</vt:lpstr>
      <vt:lpstr>The Mean from a Frequency Table - Continued</vt:lpstr>
      <vt:lpstr>Another example of Mean from a Freq Table</vt:lpstr>
      <vt:lpstr>Weighted Mean</vt:lpstr>
      <vt:lpstr>Weighted Mean</vt:lpstr>
      <vt:lpstr>Weighted Mean – Example </vt:lpstr>
      <vt:lpstr>What if the weights don’t add to 1 ?</vt:lpstr>
      <vt:lpstr>What if the weights don’t add to 1 ?</vt:lpstr>
      <vt:lpstr>What if the weights don’t add to 1 ?</vt:lpstr>
      <vt:lpstr>What if the weights don’t add to 1 ?</vt:lpstr>
      <vt:lpstr>Weighted Mean : Summary</vt:lpstr>
      <vt:lpstr>Measure of   Variability   </vt:lpstr>
      <vt:lpstr>Measure of Variability </vt:lpstr>
      <vt:lpstr>Why does variability matters? </vt:lpstr>
      <vt:lpstr>Range</vt:lpstr>
      <vt:lpstr>Range can be misleading</vt:lpstr>
      <vt:lpstr>Quartiles</vt:lpstr>
      <vt:lpstr>Quartile</vt:lpstr>
      <vt:lpstr>Quartile</vt:lpstr>
      <vt:lpstr>How to find Q1, Q2, Q3 ? lets do a small example to get the understanding </vt:lpstr>
      <vt:lpstr>Interquartile Range</vt:lpstr>
      <vt:lpstr>Interquartile Range</vt:lpstr>
      <vt:lpstr>Interquartile Range</vt:lpstr>
      <vt:lpstr>Worksheet</vt:lpstr>
      <vt:lpstr>Box and Whiskers Plot</vt:lpstr>
      <vt:lpstr>Putting it all together – Quartiles &amp; Box and Whisker Plot</vt:lpstr>
      <vt:lpstr>Quartile – Five-number summary</vt:lpstr>
      <vt:lpstr>Mean Deviation</vt:lpstr>
      <vt:lpstr>Mean Deviation</vt:lpstr>
      <vt:lpstr>Mean Deviation</vt:lpstr>
      <vt:lpstr>Mean Deviation - Formula</vt:lpstr>
      <vt:lpstr>Mean Deviation – Real life example </vt:lpstr>
      <vt:lpstr>Mean Deviation – Ex continued</vt:lpstr>
      <vt:lpstr>Mean Deviation – A useful check</vt:lpstr>
      <vt:lpstr>Mean Deviation – A useful check</vt:lpstr>
      <vt:lpstr>Standard Deviation</vt:lpstr>
      <vt:lpstr>Variance - Ex</vt:lpstr>
      <vt:lpstr>Variance – Ex continued</vt:lpstr>
      <vt:lpstr>Standard Deviation </vt:lpstr>
      <vt:lpstr>Another Example – Standard Deviation </vt:lpstr>
      <vt:lpstr>Standard Deviation – Population &amp; Sample</vt:lpstr>
      <vt:lpstr>Standard Deviation - Formula</vt:lpstr>
      <vt:lpstr>Why Square the difference ? </vt:lpstr>
      <vt:lpstr>Why Square the difference ? - Continued </vt:lpstr>
      <vt:lpstr>Range of Standard Deviation/ Empirical Formula</vt:lpstr>
      <vt:lpstr>Coefficient of Variance (CV)</vt:lpstr>
      <vt:lpstr>Example :   The CV is particularly useful when you want to compare results from two different surveys or tests that have different measures or values. For example, if you are comparing the results from two tests that have different scoring mechanisms. </vt:lpstr>
      <vt:lpstr>Standard deviation - Example</vt:lpstr>
      <vt:lpstr>Standard Scores – Z score</vt:lpstr>
      <vt:lpstr>Standard Scores – Z score</vt:lpstr>
      <vt:lpstr>Histograms</vt:lpstr>
      <vt:lpstr>Histograms</vt:lpstr>
      <vt:lpstr>Difference between Bar chart and Histogram? </vt:lpstr>
      <vt:lpstr>Frequency Histogram</vt:lpstr>
      <vt:lpstr>Normal Distribution</vt:lpstr>
      <vt:lpstr>Normal Distribution - Continued</vt:lpstr>
      <vt:lpstr>Correlation</vt:lpstr>
      <vt:lpstr>Correlation Coefficient</vt:lpstr>
      <vt:lpstr>Correlation - continued</vt:lpstr>
      <vt:lpstr>Correlation is NOT Causation</vt:lpstr>
      <vt:lpstr>Correlation is NOT Causation</vt:lpstr>
      <vt:lpstr>Correlation is NOT Causation – A real case</vt:lpstr>
      <vt:lpstr>Skewness</vt:lpstr>
      <vt:lpstr>Skewness</vt:lpstr>
      <vt:lpstr>Kurtosis</vt:lpstr>
      <vt:lpstr>Kurtosis - Leptokurtic (kurtosis &gt; 3)</vt:lpstr>
      <vt:lpstr>Kurtosis - Platykurtic (kurtosis &lt; 3)</vt:lpstr>
      <vt:lpstr>Kurtosis - Mesokurtic (kurtosis = 3)</vt:lpstr>
      <vt:lpstr>Skewness - Summary</vt:lpstr>
      <vt:lpstr>Central Limit Theorem</vt:lpstr>
      <vt:lpstr>Central Limit Theorem</vt:lpstr>
      <vt:lpstr>Central Limit Theorem</vt:lpstr>
      <vt:lpstr>Central Limit Theorem</vt:lpstr>
      <vt:lpstr>Central Limit Theorem</vt:lpstr>
      <vt:lpstr>Why CLT is important ? </vt:lpstr>
      <vt:lpstr>Probability</vt:lpstr>
      <vt:lpstr>Probability</vt:lpstr>
      <vt:lpstr>Probability Example</vt:lpstr>
      <vt:lpstr>Probability Line</vt:lpstr>
      <vt:lpstr>Probability - Words</vt:lpstr>
      <vt:lpstr>Probability - Words</vt:lpstr>
      <vt:lpstr>Probability - Words</vt:lpstr>
      <vt:lpstr>Probability - Words</vt:lpstr>
      <vt:lpstr>Probability - Words</vt:lpstr>
      <vt:lpstr>Probability – Let’s use the words</vt:lpstr>
      <vt:lpstr>Basic Counting Principle</vt:lpstr>
      <vt:lpstr>Basic Counting Principle</vt:lpstr>
      <vt:lpstr>Basic Counting Principle – Ex continued</vt:lpstr>
      <vt:lpstr>Independent or Dependent </vt:lpstr>
      <vt:lpstr>Independent or Dependent – Ex continued </vt:lpstr>
      <vt:lpstr>Mutually Exclusive Events</vt:lpstr>
      <vt:lpstr>Mutually Exclusive Events</vt:lpstr>
      <vt:lpstr>Mutually Exclusive Events</vt:lpstr>
      <vt:lpstr>Mutually Exclusive Events</vt:lpstr>
      <vt:lpstr>Mutually exclusive events</vt:lpstr>
      <vt:lpstr>When events are not Mutually exclusive – be careful in calculation !! </vt:lpstr>
      <vt:lpstr>When events are not Mutually exclusive – be careful in calculation !!</vt:lpstr>
      <vt:lpstr>Conditional Probability </vt:lpstr>
      <vt:lpstr>Conditional Probability – Example 2  </vt:lpstr>
      <vt:lpstr>Conditional Probability</vt:lpstr>
      <vt:lpstr>Conditional Probability</vt:lpstr>
      <vt:lpstr>Confusion Matrix</vt:lpstr>
      <vt:lpstr>Confusion Matrix</vt:lpstr>
      <vt:lpstr>Confusion Matrix</vt:lpstr>
      <vt:lpstr>Example : Allergy or Not ? </vt:lpstr>
      <vt:lpstr>Question :  </vt:lpstr>
      <vt:lpstr>Solution 1 : Imagine a thousand people</vt:lpstr>
      <vt:lpstr>Solution 2 : Tree Diagram </vt:lpstr>
      <vt:lpstr>Bayes theorem</vt:lpstr>
      <vt:lpstr>Bayes Theorem – When to apply ? </vt:lpstr>
      <vt:lpstr>Bayes theorem - continued</vt:lpstr>
      <vt:lpstr>Bayes theorem – Example 1 </vt:lpstr>
      <vt:lpstr>Bayes theorem – Example 1 </vt:lpstr>
      <vt:lpstr>Bayes theorem – Example 1 </vt:lpstr>
      <vt:lpstr>Bayes theorem – Example 1 </vt:lpstr>
      <vt:lpstr>Bayes theorem – Example 2 </vt:lpstr>
      <vt:lpstr>Solution 3: Hunter’s test &gt; Bayes Theorem</vt:lpstr>
      <vt:lpstr>Solution 3 : Bayes Theorem</vt:lpstr>
      <vt:lpstr>Random Variable</vt:lpstr>
      <vt:lpstr>Random Variable</vt:lpstr>
      <vt:lpstr>Sample Space</vt:lpstr>
      <vt:lpstr>Probability</vt:lpstr>
      <vt:lpstr>Probability - Continued</vt:lpstr>
      <vt:lpstr>Random Variable – Discrete data</vt:lpstr>
      <vt:lpstr>Random Variable – Continuous data</vt:lpstr>
      <vt:lpstr>Confidence Intervals</vt:lpstr>
      <vt:lpstr>Calculating the Confidence Interval</vt:lpstr>
      <vt:lpstr>Calculating the Confidence Interval</vt:lpstr>
      <vt:lpstr>Calculating the Confidence Interval</vt:lpstr>
      <vt:lpstr>Calculating the Confidence Interval</vt:lpstr>
      <vt:lpstr>Calculating the Confidence Interval</vt:lpstr>
      <vt:lpstr>Example 2 : Apple Orchid</vt:lpstr>
      <vt:lpstr>Example 2 : Apple Orchid</vt:lpstr>
      <vt:lpstr>Example 2 : Apple Orchid – True Mean</vt:lpstr>
      <vt:lpstr>Example 2 : Apple Orchid – True Mean</vt:lpstr>
      <vt:lpstr>Example 2 : Apple Orchid – True Mean</vt:lpstr>
      <vt:lpstr>Sampling Techniques</vt:lpstr>
      <vt:lpstr>Importance of p-Value</vt:lpstr>
      <vt:lpstr>Importance of p-Value</vt:lpstr>
      <vt:lpstr>Importance of p-Value</vt:lpstr>
      <vt:lpstr>Linear Algebra     </vt:lpstr>
      <vt:lpstr>Matrix</vt:lpstr>
      <vt:lpstr>Data representation : examples</vt:lpstr>
      <vt:lpstr>Matrix Multiplication</vt:lpstr>
      <vt:lpstr>Matrix multiplication</vt:lpstr>
      <vt:lpstr>Matrix multiplication – Now in reverse</vt:lpstr>
      <vt:lpstr>Matrix multiply by a scalar number</vt:lpstr>
      <vt:lpstr>Multiply a Matrix by Another Matrix</vt:lpstr>
      <vt:lpstr>Matrix multiplication -  Compatibility </vt:lpstr>
      <vt:lpstr>Identity Matrix</vt:lpstr>
      <vt:lpstr>Order of Multiplication </vt:lpstr>
      <vt:lpstr>Factorization</vt:lpstr>
      <vt:lpstr>Why do we use factorization ?</vt:lpstr>
      <vt:lpstr>Prime Factorization</vt:lpstr>
      <vt:lpstr>Hypothesis Testing     </vt:lpstr>
      <vt:lpstr>Hypothesis testing</vt:lpstr>
      <vt:lpstr>Hypothesis Testing </vt:lpstr>
      <vt:lpstr>Hypothesis Testing</vt:lpstr>
      <vt:lpstr>Characteristics of Hypothesis</vt:lpstr>
      <vt:lpstr>Null hypothesis</vt:lpstr>
      <vt:lpstr>Alternate Hypothesis</vt:lpstr>
      <vt:lpstr>Level of Significance and Confidence Interval</vt:lpstr>
      <vt:lpstr>Risk of rejecting a Null Hypothesis</vt:lpstr>
      <vt:lpstr>Two Tailed test @ 5% Significance Level</vt:lpstr>
      <vt:lpstr>Left Tailed test @ 5% Significance Level</vt:lpstr>
      <vt:lpstr>Right Tailed Test @ 5% Significance Level </vt:lpstr>
      <vt:lpstr>Hypothesis Testing Examples</vt:lpstr>
      <vt:lpstr>Hypothesis Testing - Steps</vt:lpstr>
      <vt:lpstr>Hypothesis testing : Example 1</vt:lpstr>
      <vt:lpstr>Hypothesis testing : Example 1</vt:lpstr>
      <vt:lpstr>Hypothesis testing : Example 1</vt:lpstr>
      <vt:lpstr>Hypothesis testing : Example 1</vt:lpstr>
      <vt:lpstr>Hypothesis testing : Example 1</vt:lpstr>
      <vt:lpstr>Hypothesis testing : Example 1</vt:lpstr>
      <vt:lpstr>Hypothesis testing : Example 2</vt:lpstr>
      <vt:lpstr>Hypothesis testing : Example 2</vt:lpstr>
      <vt:lpstr>Hypothesis testing : Example 2</vt:lpstr>
      <vt:lpstr>Hypothesis testing : Example 2</vt:lpstr>
      <vt:lpstr>Hypothesis testing : Example 2</vt:lpstr>
      <vt:lpstr>Important Takeaways</vt:lpstr>
      <vt:lpstr>Important Takeaways</vt:lpstr>
      <vt:lpstr>Important Takeaways</vt:lpstr>
      <vt:lpstr>PowerPoint Presentation</vt:lpstr>
      <vt:lpstr>Chi – Square Test - Example </vt:lpstr>
      <vt:lpstr>Chi – Square Test - Example </vt:lpstr>
      <vt:lpstr>Chi – Square Test - Example </vt:lpstr>
      <vt:lpstr>Chi – Square Test - Example </vt:lpstr>
      <vt:lpstr>Chi – Square Test - Example </vt:lpstr>
      <vt:lpstr>Chi – Squared Test – Another Example</vt:lpstr>
      <vt:lpstr>ANOVA Analysis of Variance   </vt:lpstr>
      <vt:lpstr>ANOVA test – Analysis of variance test</vt:lpstr>
      <vt:lpstr>Types of ANOVA</vt:lpstr>
      <vt:lpstr>ANOVA - EX</vt:lpstr>
      <vt:lpstr>ANOVA - Steps</vt:lpstr>
      <vt:lpstr>ANOVA - Steps</vt:lpstr>
      <vt:lpstr>ANOVA - Steps</vt:lpstr>
      <vt:lpstr>ANOVA : Performing calculation according to steps</vt:lpstr>
      <vt:lpstr>ANOVA : Performing calculation according to steps</vt:lpstr>
      <vt:lpstr>ANOVA : Performing calculation according to steps</vt:lpstr>
      <vt:lpstr>ANOVA : Performing calculation according to steps</vt:lpstr>
      <vt:lpstr>ANOVA – F- table</vt:lpstr>
      <vt:lpstr>One Way ANOVA : Another Example 2</vt:lpstr>
      <vt:lpstr>When to use WHAT ? </vt:lpstr>
      <vt:lpstr>PowerPoint Presentation</vt:lpstr>
      <vt:lpstr>Percentiles</vt:lpstr>
      <vt:lpstr>Why Statistics is Important?</vt:lpstr>
      <vt:lpstr>Standard error</vt:lpstr>
      <vt:lpstr>Standard error example</vt:lpstr>
      <vt:lpstr>Standard Scores</vt:lpstr>
      <vt:lpstr>Binomial Distribution</vt:lpstr>
      <vt:lpstr>Binomial Distribution - Formula</vt:lpstr>
      <vt:lpstr>Binomial Distribution – Example 1</vt:lpstr>
      <vt:lpstr>Binomial Distribution – Example 2</vt:lpstr>
      <vt:lpstr>Binomial Distribution – Example 3</vt:lpstr>
      <vt:lpstr>Pearson correlation coefficient</vt:lpstr>
      <vt:lpstr>References </vt:lpstr>
      <vt:lpstr>CRISP Data Framework </vt:lpstr>
      <vt:lpstr>CRISP - DM</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arun_r2@dell.com</dc:creator>
  <cp:keywords>Internal Use</cp:keywords>
  <cp:lastModifiedBy>R2, Arun</cp:lastModifiedBy>
  <cp:revision>534</cp:revision>
  <dcterms:created xsi:type="dcterms:W3CDTF">2016-10-16T11:20:54Z</dcterms:created>
  <dcterms:modified xsi:type="dcterms:W3CDTF">2022-02-20T13:14:50Z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c7d0e0ab-4d80-4e64-940a-7bb474d0a4c0</vt:lpwstr>
  </property>
  <property fmtid="{D5CDD505-2E9C-101B-9397-08002B2CF9AE}" pid="3" name="DellClassification">
    <vt:lpwstr>Internal Use</vt:lpwstr>
  </property>
  <property fmtid="{D5CDD505-2E9C-101B-9397-08002B2CF9AE}" pid="4" name="DellSubLabels">
    <vt:lpwstr/>
  </property>
  <property fmtid="{D5CDD505-2E9C-101B-9397-08002B2CF9AE}" pid="5" name="DellVisual Markings (PPT)">
    <vt:lpwstr>Classification Footer</vt:lpwstr>
  </property>
  <property fmtid="{D5CDD505-2E9C-101B-9397-08002B2CF9AE}" pid="6" name="titusconfig">
    <vt:lpwstr>1.3APJ</vt:lpwstr>
  </property>
  <property fmtid="{D5CDD505-2E9C-101B-9397-08002B2CF9AE}" pid="7" name="MSIP_Label_7de70ee2-0cb4-4d60-aee5-75ef2c4c8a90_Enabled">
    <vt:lpwstr>True</vt:lpwstr>
  </property>
  <property fmtid="{D5CDD505-2E9C-101B-9397-08002B2CF9AE}" pid="8" name="MSIP_Label_7de70ee2-0cb4-4d60-aee5-75ef2c4c8a90_SiteId">
    <vt:lpwstr>945c199a-83a2-4e80-9f8c-5a91be5752dd</vt:lpwstr>
  </property>
  <property fmtid="{D5CDD505-2E9C-101B-9397-08002B2CF9AE}" pid="9" name="MSIP_Label_7de70ee2-0cb4-4d60-aee5-75ef2c4c8a90_Owner">
    <vt:lpwstr>Aphidalin_Syiemlieh@DELL.com</vt:lpwstr>
  </property>
  <property fmtid="{D5CDD505-2E9C-101B-9397-08002B2CF9AE}" pid="10" name="MSIP_Label_7de70ee2-0cb4-4d60-aee5-75ef2c4c8a90_SetDate">
    <vt:lpwstr>2019-06-10T23:10:14.0206521Z</vt:lpwstr>
  </property>
  <property fmtid="{D5CDD505-2E9C-101B-9397-08002B2CF9AE}" pid="11" name="MSIP_Label_7de70ee2-0cb4-4d60-aee5-75ef2c4c8a90_Name">
    <vt:lpwstr>Internal Use</vt:lpwstr>
  </property>
  <property fmtid="{D5CDD505-2E9C-101B-9397-08002B2CF9AE}" pid="12" name="MSIP_Label_7de70ee2-0cb4-4d60-aee5-75ef2c4c8a90_Application">
    <vt:lpwstr>Microsoft Azure Information Protection</vt:lpwstr>
  </property>
  <property fmtid="{D5CDD505-2E9C-101B-9397-08002B2CF9AE}" pid="13" name="MSIP_Label_7de70ee2-0cb4-4d60-aee5-75ef2c4c8a90_Extended_MSFT_Method">
    <vt:lpwstr>Manual</vt:lpwstr>
  </property>
  <property fmtid="{D5CDD505-2E9C-101B-9397-08002B2CF9AE}" pid="14" name="MSIP_Label_da6fab74-d5af-4af7-a9a4-78d84655a626_Enabled">
    <vt:lpwstr>True</vt:lpwstr>
  </property>
  <property fmtid="{D5CDD505-2E9C-101B-9397-08002B2CF9AE}" pid="15" name="MSIP_Label_da6fab74-d5af-4af7-a9a4-78d84655a626_SiteId">
    <vt:lpwstr>945c199a-83a2-4e80-9f8c-5a91be5752dd</vt:lpwstr>
  </property>
  <property fmtid="{D5CDD505-2E9C-101B-9397-08002B2CF9AE}" pid="16" name="MSIP_Label_da6fab74-d5af-4af7-a9a4-78d84655a626_Owner">
    <vt:lpwstr>Aphidalin_Syiemlieh@DELL.com</vt:lpwstr>
  </property>
  <property fmtid="{D5CDD505-2E9C-101B-9397-08002B2CF9AE}" pid="17" name="MSIP_Label_da6fab74-d5af-4af7-a9a4-78d84655a626_SetDate">
    <vt:lpwstr>2019-06-10T23:10:14.0206521Z</vt:lpwstr>
  </property>
  <property fmtid="{D5CDD505-2E9C-101B-9397-08002B2CF9AE}" pid="18" name="MSIP_Label_da6fab74-d5af-4af7-a9a4-78d84655a626_Name">
    <vt:lpwstr>Visual Marking</vt:lpwstr>
  </property>
  <property fmtid="{D5CDD505-2E9C-101B-9397-08002B2CF9AE}" pid="19" name="MSIP_Label_da6fab74-d5af-4af7-a9a4-78d84655a626_Application">
    <vt:lpwstr>Microsoft Azure Information Protection</vt:lpwstr>
  </property>
  <property fmtid="{D5CDD505-2E9C-101B-9397-08002B2CF9AE}" pid="20" name="MSIP_Label_da6fab74-d5af-4af7-a9a4-78d84655a626_Parent">
    <vt:lpwstr>7de70ee2-0cb4-4d60-aee5-75ef2c4c8a90</vt:lpwstr>
  </property>
  <property fmtid="{D5CDD505-2E9C-101B-9397-08002B2CF9AE}" pid="21" name="MSIP_Label_da6fab74-d5af-4af7-a9a4-78d84655a626_Extended_MSFT_Method">
    <vt:lpwstr>Manual</vt:lpwstr>
  </property>
  <property fmtid="{D5CDD505-2E9C-101B-9397-08002B2CF9AE}" pid="22" name="aiplabel">
    <vt:lpwstr>Internal Use Visual Marking</vt:lpwstr>
  </property>
</Properties>
</file>